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49"/>
  </p:notesMasterIdLst>
  <p:handoutMasterIdLst>
    <p:handoutMasterId r:id="rId50"/>
  </p:handoutMasterIdLst>
  <p:sldIdLst>
    <p:sldId id="330" r:id="rId9"/>
    <p:sldId id="371" r:id="rId10"/>
    <p:sldId id="331" r:id="rId11"/>
    <p:sldId id="332" r:id="rId12"/>
    <p:sldId id="333" r:id="rId13"/>
    <p:sldId id="352" r:id="rId14"/>
    <p:sldId id="353" r:id="rId15"/>
    <p:sldId id="334" r:id="rId16"/>
    <p:sldId id="354" r:id="rId17"/>
    <p:sldId id="335" r:id="rId18"/>
    <p:sldId id="355" r:id="rId19"/>
    <p:sldId id="336" r:id="rId20"/>
    <p:sldId id="356" r:id="rId21"/>
    <p:sldId id="357" r:id="rId22"/>
    <p:sldId id="337" r:id="rId23"/>
    <p:sldId id="338" r:id="rId24"/>
    <p:sldId id="339" r:id="rId25"/>
    <p:sldId id="340" r:id="rId26"/>
    <p:sldId id="358" r:id="rId27"/>
    <p:sldId id="359" r:id="rId28"/>
    <p:sldId id="360" r:id="rId29"/>
    <p:sldId id="341" r:id="rId30"/>
    <p:sldId id="361" r:id="rId31"/>
    <p:sldId id="342" r:id="rId32"/>
    <p:sldId id="343" r:id="rId33"/>
    <p:sldId id="344" r:id="rId34"/>
    <p:sldId id="362" r:id="rId35"/>
    <p:sldId id="345" r:id="rId36"/>
    <p:sldId id="363" r:id="rId37"/>
    <p:sldId id="346" r:id="rId38"/>
    <p:sldId id="364" r:id="rId39"/>
    <p:sldId id="365" r:id="rId40"/>
    <p:sldId id="347" r:id="rId41"/>
    <p:sldId id="366" r:id="rId42"/>
    <p:sldId id="367" r:id="rId43"/>
    <p:sldId id="348" r:id="rId44"/>
    <p:sldId id="368" r:id="rId45"/>
    <p:sldId id="350" r:id="rId46"/>
    <p:sldId id="369" r:id="rId47"/>
    <p:sldId id="351"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96" autoAdjust="0"/>
    <p:restoredTop sz="94377" autoAdjust="0"/>
  </p:normalViewPr>
  <p:slideViewPr>
    <p:cSldViewPr snapToGrid="0" snapToObjects="1">
      <p:cViewPr varScale="1">
        <p:scale>
          <a:sx n="69" d="100"/>
          <a:sy n="69" d="100"/>
        </p:scale>
        <p:origin x="715"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5/18/2017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7B311-1D3A-4E56-95ED-A4ABAC021E8B}" type="datetimeFigureOut">
              <a:rPr lang="en-US" smtClean="0"/>
              <a:t>5/18/2017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F2BCA-17C0-41DB-95A9-7D51561DCDA3}" type="slidenum">
              <a:rPr lang="en-US" smtClean="0"/>
              <a:t>‹#›</a:t>
            </a:fld>
            <a:endParaRPr lang="en-US"/>
          </a:p>
        </p:txBody>
      </p:sp>
    </p:spTree>
    <p:extLst>
      <p:ext uri="{BB962C8B-B14F-4D97-AF65-F5344CB8AC3E}">
        <p14:creationId xmlns:p14="http://schemas.microsoft.com/office/powerpoint/2010/main" val="175076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272818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D6D491-7BB6-4E68-9A0B-C463FDB609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222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Old Testament</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PD60001214</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9.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Nephi 2</a:t>
            </a:r>
          </a:p>
        </p:txBody>
      </p:sp>
      <p:sp>
        <p:nvSpPr>
          <p:cNvPr id="3" name="Text Placeholder 2"/>
          <p:cNvSpPr>
            <a:spLocks noGrp="1"/>
          </p:cNvSpPr>
          <p:nvPr>
            <p:ph type="body" sz="quarter" idx="11"/>
          </p:nvPr>
        </p:nvSpPr>
        <p:spPr/>
        <p:txBody>
          <a:bodyPr/>
          <a:lstStyle/>
          <a:p>
            <a:r>
              <a:rPr lang="en-US" dirty="0"/>
              <a:t>Lesson 7</a:t>
            </a:r>
          </a:p>
        </p:txBody>
      </p:sp>
    </p:spTree>
    <p:extLst>
      <p:ext uri="{BB962C8B-B14F-4D97-AF65-F5344CB8AC3E}">
        <p14:creationId xmlns:p14="http://schemas.microsoft.com/office/powerpoint/2010/main" val="205162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of the scenario at the beginning of the lesson. What would the young man in this situation need to sacrifice in order to keep the Lord’s standards regarding music?</a:t>
            </a:r>
          </a:p>
        </p:txBody>
      </p:sp>
      <p:sp>
        <p:nvSpPr>
          <p:cNvPr id="3" name="Title 2"/>
          <p:cNvSpPr>
            <a:spLocks noGrp="1"/>
          </p:cNvSpPr>
          <p:nvPr>
            <p:ph type="title"/>
          </p:nvPr>
        </p:nvSpPr>
        <p:spPr/>
        <p:txBody>
          <a:bodyPr/>
          <a:lstStyle/>
          <a:p>
            <a:r>
              <a:rPr lang="en-US" dirty="0"/>
              <a:t>A Scenario, cont.</a:t>
            </a:r>
          </a:p>
        </p:txBody>
      </p:sp>
    </p:spTree>
    <p:extLst>
      <p:ext uri="{BB962C8B-B14F-4D97-AF65-F5344CB8AC3E}">
        <p14:creationId xmlns:p14="http://schemas.microsoft.com/office/powerpoint/2010/main" val="295342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of the scenario at the beginning of the lesson. What would the young man in this situation need to sacrifice in order to keep the Lord’s standards regarding music?</a:t>
            </a:r>
          </a:p>
          <a:p>
            <a:r>
              <a:rPr lang="en-US" dirty="0"/>
              <a:t>What are some additional commandments or gospel standards? What might a person need to give up or go without in order to keep these commandments?</a:t>
            </a:r>
          </a:p>
          <a:p>
            <a:endParaRPr lang="en-US" dirty="0"/>
          </a:p>
        </p:txBody>
      </p:sp>
      <p:sp>
        <p:nvSpPr>
          <p:cNvPr id="3" name="Title 2"/>
          <p:cNvSpPr>
            <a:spLocks noGrp="1"/>
          </p:cNvSpPr>
          <p:nvPr>
            <p:ph type="title"/>
          </p:nvPr>
        </p:nvSpPr>
        <p:spPr/>
        <p:txBody>
          <a:bodyPr/>
          <a:lstStyle/>
          <a:p>
            <a:r>
              <a:rPr lang="en-US" dirty="0"/>
              <a:t>A Scenario, cont.</a:t>
            </a:r>
          </a:p>
        </p:txBody>
      </p:sp>
    </p:spTree>
    <p:extLst>
      <p:ext uri="{BB962C8B-B14F-4D97-AF65-F5344CB8AC3E}">
        <p14:creationId xmlns:p14="http://schemas.microsoft.com/office/powerpoint/2010/main" val="122179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about a commandment you might be struggling with because of the sacrifice required to obey it.</a:t>
            </a:r>
          </a:p>
        </p:txBody>
      </p:sp>
      <p:sp>
        <p:nvSpPr>
          <p:cNvPr id="3" name="Title 2"/>
          <p:cNvSpPr>
            <a:spLocks noGrp="1"/>
          </p:cNvSpPr>
          <p:nvPr>
            <p:ph type="title"/>
          </p:nvPr>
        </p:nvSpPr>
        <p:spPr/>
        <p:txBody>
          <a:bodyPr/>
          <a:lstStyle/>
          <a:p>
            <a:r>
              <a:rPr lang="en-US" dirty="0"/>
              <a:t>Keeping the Commandments</a:t>
            </a:r>
          </a:p>
        </p:txBody>
      </p:sp>
    </p:spTree>
    <p:extLst>
      <p:ext uri="{BB962C8B-B14F-4D97-AF65-F5344CB8AC3E}">
        <p14:creationId xmlns:p14="http://schemas.microsoft.com/office/powerpoint/2010/main" val="179990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about a commandment you might be struggling with because of the sacrifice required to obey it.</a:t>
            </a:r>
          </a:p>
          <a:p>
            <a:pPr fontAlgn="base"/>
            <a:r>
              <a:rPr lang="en-US" dirty="0"/>
              <a:t>Why is it ultimately worth any sacrifice we make in order to keep the Lord’s commandments?</a:t>
            </a:r>
          </a:p>
        </p:txBody>
      </p:sp>
      <p:sp>
        <p:nvSpPr>
          <p:cNvPr id="3" name="Title 2"/>
          <p:cNvSpPr>
            <a:spLocks noGrp="1"/>
          </p:cNvSpPr>
          <p:nvPr>
            <p:ph type="title"/>
          </p:nvPr>
        </p:nvSpPr>
        <p:spPr/>
        <p:txBody>
          <a:bodyPr/>
          <a:lstStyle/>
          <a:p>
            <a:r>
              <a:rPr lang="en-US" dirty="0"/>
              <a:t>Keeping the Commandments</a:t>
            </a:r>
          </a:p>
        </p:txBody>
      </p:sp>
    </p:spTree>
    <p:extLst>
      <p:ext uri="{BB962C8B-B14F-4D97-AF65-F5344CB8AC3E}">
        <p14:creationId xmlns:p14="http://schemas.microsoft.com/office/powerpoint/2010/main" val="2025100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about a commandment you might be struggling with because of the sacrifice required to obey it.</a:t>
            </a:r>
          </a:p>
          <a:p>
            <a:pPr fontAlgn="base"/>
            <a:r>
              <a:rPr lang="en-US" dirty="0"/>
              <a:t>Why is it ultimately worth any sacrifice we make in order to keep the Lord’s commandments?</a:t>
            </a:r>
          </a:p>
          <a:p>
            <a:pPr fontAlgn="base"/>
            <a:r>
              <a:rPr lang="en-US" dirty="0"/>
              <a:t>How can we develop the willingness to sacrifice in order to obey the Lord’s commandments?</a:t>
            </a:r>
          </a:p>
          <a:p>
            <a:endParaRPr lang="en-US" dirty="0"/>
          </a:p>
        </p:txBody>
      </p:sp>
      <p:sp>
        <p:nvSpPr>
          <p:cNvPr id="3" name="Title 2"/>
          <p:cNvSpPr>
            <a:spLocks noGrp="1"/>
          </p:cNvSpPr>
          <p:nvPr>
            <p:ph type="title"/>
          </p:nvPr>
        </p:nvSpPr>
        <p:spPr/>
        <p:txBody>
          <a:bodyPr/>
          <a:lstStyle/>
          <a:p>
            <a:r>
              <a:rPr lang="en-US" dirty="0"/>
              <a:t>Keeping the Commandments</a:t>
            </a:r>
          </a:p>
        </p:txBody>
      </p:sp>
    </p:spTree>
    <p:extLst>
      <p:ext uri="{BB962C8B-B14F-4D97-AF65-F5344CB8AC3E}">
        <p14:creationId xmlns:p14="http://schemas.microsoft.com/office/powerpoint/2010/main" val="40277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Lehi’s family traveled from Jerusalem to a river valley near the Red Sea, a possible distance of 260 miles (420 kilometers). Their trek likely went through a hot and barren country, known for thieves who waited to rob unprepared travelers, and may have taken 12 to 14 days. After arriving in the river valley, Lehi built an altar, made a sacrificial offering, and gave thanks to the Lord.</a:t>
            </a:r>
          </a:p>
        </p:txBody>
      </p:sp>
      <p:sp>
        <p:nvSpPr>
          <p:cNvPr id="3" name="Title 2"/>
          <p:cNvSpPr>
            <a:spLocks noGrp="1"/>
          </p:cNvSpPr>
          <p:nvPr>
            <p:ph type="title"/>
          </p:nvPr>
        </p:nvSpPr>
        <p:spPr/>
        <p:txBody>
          <a:bodyPr/>
          <a:lstStyle/>
          <a:p>
            <a:r>
              <a:rPr lang="en-US" dirty="0"/>
              <a:t>1 Nephi 2:5–7</a:t>
            </a:r>
          </a:p>
        </p:txBody>
      </p:sp>
    </p:spTree>
    <p:extLst>
      <p:ext uri="{BB962C8B-B14F-4D97-AF65-F5344CB8AC3E}">
        <p14:creationId xmlns:p14="http://schemas.microsoft.com/office/powerpoint/2010/main" val="48147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Have you ever complained, either vocally or inwardly, about a commandment or counsel from the Lord given through His prophets?</a:t>
            </a:r>
          </a:p>
        </p:txBody>
      </p:sp>
      <p:sp>
        <p:nvSpPr>
          <p:cNvPr id="3" name="Title 2"/>
          <p:cNvSpPr>
            <a:spLocks noGrp="1"/>
          </p:cNvSpPr>
          <p:nvPr>
            <p:ph type="title"/>
          </p:nvPr>
        </p:nvSpPr>
        <p:spPr/>
        <p:txBody>
          <a:bodyPr/>
          <a:lstStyle/>
          <a:p>
            <a:r>
              <a:rPr lang="en-US" dirty="0"/>
              <a:t>Complaining</a:t>
            </a:r>
          </a:p>
        </p:txBody>
      </p:sp>
    </p:spTree>
    <p:extLst>
      <p:ext uri="{BB962C8B-B14F-4D97-AF65-F5344CB8AC3E}">
        <p14:creationId xmlns:p14="http://schemas.microsoft.com/office/powerpoint/2010/main" val="298692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Read 1 Nephi 2:8–10, looking for what Lehi desired for Laman and Lemuel.</a:t>
            </a:r>
          </a:p>
        </p:txBody>
      </p:sp>
      <p:sp>
        <p:nvSpPr>
          <p:cNvPr id="3" name="Title 2"/>
          <p:cNvSpPr>
            <a:spLocks noGrp="1"/>
          </p:cNvSpPr>
          <p:nvPr>
            <p:ph type="title"/>
          </p:nvPr>
        </p:nvSpPr>
        <p:spPr/>
        <p:txBody>
          <a:bodyPr/>
          <a:lstStyle/>
          <a:p>
            <a:r>
              <a:rPr lang="en-US" dirty="0"/>
              <a:t>Like a River and a Valley</a:t>
            </a:r>
          </a:p>
        </p:txBody>
      </p:sp>
      <p:pic>
        <p:nvPicPr>
          <p:cNvPr id="10" name="Picture Placeholder 9"/>
          <p:cNvPicPr>
            <a:picLocks noGrp="1" noChangeAspect="1"/>
          </p:cNvPicPr>
          <p:nvPr>
            <p:ph type="pic" sz="quarter" idx="10"/>
          </p:nvPr>
        </p:nvPicPr>
        <p:blipFill>
          <a:blip r:embed="rId2"/>
          <a:srcRect t="12897" b="12897"/>
          <a:stretch>
            <a:fillRect/>
          </a:stretch>
        </p:blipFill>
        <p:spPr/>
      </p:pic>
    </p:spTree>
    <p:extLst>
      <p:ext uri="{BB962C8B-B14F-4D97-AF65-F5344CB8AC3E}">
        <p14:creationId xmlns:p14="http://schemas.microsoft.com/office/powerpoint/2010/main" val="3914901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2:11–14. Why did Lehi encourage Laman and Lemuel to be faithful and obedient?</a:t>
            </a:r>
          </a:p>
        </p:txBody>
      </p:sp>
      <p:sp>
        <p:nvSpPr>
          <p:cNvPr id="3" name="Title 2"/>
          <p:cNvSpPr>
            <a:spLocks noGrp="1"/>
          </p:cNvSpPr>
          <p:nvPr>
            <p:ph type="title"/>
          </p:nvPr>
        </p:nvSpPr>
        <p:spPr/>
        <p:txBody>
          <a:bodyPr/>
          <a:lstStyle/>
          <a:p>
            <a:r>
              <a:rPr lang="en-US" dirty="0"/>
              <a:t>Laman and Lemuel</a:t>
            </a:r>
          </a:p>
        </p:txBody>
      </p:sp>
    </p:spTree>
    <p:extLst>
      <p:ext uri="{BB962C8B-B14F-4D97-AF65-F5344CB8AC3E}">
        <p14:creationId xmlns:p14="http://schemas.microsoft.com/office/powerpoint/2010/main" val="65302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2:11–14. Why did Lehi encourage Laman and Lemuel to be faithful and obedient?</a:t>
            </a:r>
          </a:p>
          <a:p>
            <a:r>
              <a:rPr lang="en-US" dirty="0"/>
              <a:t>What do you think it means to be stiff-necked (see verse 11)?</a:t>
            </a:r>
          </a:p>
        </p:txBody>
      </p:sp>
      <p:sp>
        <p:nvSpPr>
          <p:cNvPr id="3" name="Title 2"/>
          <p:cNvSpPr>
            <a:spLocks noGrp="1"/>
          </p:cNvSpPr>
          <p:nvPr>
            <p:ph type="title"/>
          </p:nvPr>
        </p:nvSpPr>
        <p:spPr/>
        <p:txBody>
          <a:bodyPr/>
          <a:lstStyle/>
          <a:p>
            <a:r>
              <a:rPr lang="en-US" dirty="0"/>
              <a:t>Laman and Lemuel</a:t>
            </a:r>
          </a:p>
        </p:txBody>
      </p:sp>
    </p:spTree>
    <p:extLst>
      <p:ext uri="{BB962C8B-B14F-4D97-AF65-F5344CB8AC3E}">
        <p14:creationId xmlns:p14="http://schemas.microsoft.com/office/powerpoint/2010/main" val="160731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Devotional</a:t>
            </a:r>
          </a:p>
        </p:txBody>
      </p:sp>
      <p:sp>
        <p:nvSpPr>
          <p:cNvPr id="3" name="Content Placeholder 2"/>
          <p:cNvSpPr>
            <a:spLocks noGrp="1"/>
          </p:cNvSpPr>
          <p:nvPr>
            <p:ph sz="quarter" idx="4"/>
          </p:nvPr>
        </p:nvSpPr>
        <p:spPr/>
        <p:txBody>
          <a:bodyPr/>
          <a:lstStyle/>
          <a:p>
            <a:r>
              <a:rPr lang="en-US" dirty="0"/>
              <a:t>Hymn:</a:t>
            </a:r>
          </a:p>
          <a:p>
            <a:r>
              <a:rPr lang="en-US" dirty="0"/>
              <a:t>Prayer:</a:t>
            </a:r>
          </a:p>
          <a:p>
            <a:r>
              <a:rPr lang="en-US" dirty="0"/>
              <a:t>Thought:</a:t>
            </a:r>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665" b="5665"/>
          <a:stretch>
            <a:fillRect/>
          </a:stretch>
        </p:blipFill>
        <p:spPr/>
      </p:pic>
    </p:spTree>
    <p:extLst>
      <p:ext uri="{BB962C8B-B14F-4D97-AF65-F5344CB8AC3E}">
        <p14:creationId xmlns:p14="http://schemas.microsoft.com/office/powerpoint/2010/main" val="456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2:11–14. Why did Lehi encourage Laman and Lemuel to be faithful and obedient?</a:t>
            </a:r>
          </a:p>
          <a:p>
            <a:r>
              <a:rPr lang="en-US" dirty="0"/>
              <a:t>What do you think it means to be stiff-necked (see verse 11)?</a:t>
            </a:r>
          </a:p>
          <a:p>
            <a:r>
              <a:rPr lang="en-US" dirty="0"/>
              <a:t>What does it mean to “murmur” (verses 11, 12)?</a:t>
            </a:r>
          </a:p>
        </p:txBody>
      </p:sp>
      <p:sp>
        <p:nvSpPr>
          <p:cNvPr id="3" name="Title 2"/>
          <p:cNvSpPr>
            <a:spLocks noGrp="1"/>
          </p:cNvSpPr>
          <p:nvPr>
            <p:ph type="title"/>
          </p:nvPr>
        </p:nvSpPr>
        <p:spPr/>
        <p:txBody>
          <a:bodyPr/>
          <a:lstStyle/>
          <a:p>
            <a:r>
              <a:rPr lang="en-US" dirty="0"/>
              <a:t>Laman and Lemuel</a:t>
            </a:r>
          </a:p>
        </p:txBody>
      </p:sp>
    </p:spTree>
    <p:extLst>
      <p:ext uri="{BB962C8B-B14F-4D97-AF65-F5344CB8AC3E}">
        <p14:creationId xmlns:p14="http://schemas.microsoft.com/office/powerpoint/2010/main" val="88608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2:11–14. Why did Lehi encourage Laman and Lemuel to be faithful and obedient?</a:t>
            </a:r>
          </a:p>
          <a:p>
            <a:r>
              <a:rPr lang="en-US" dirty="0"/>
              <a:t>What do you think it means to be stiff-necked (see verse 11)?</a:t>
            </a:r>
          </a:p>
          <a:p>
            <a:r>
              <a:rPr lang="en-US" dirty="0"/>
              <a:t>What does it mean to “murmur” (verses 11, 12)?</a:t>
            </a:r>
          </a:p>
          <a:p>
            <a:r>
              <a:rPr lang="en-US" dirty="0"/>
              <a:t>According to verses 12–13, what are some reasons why Laman and Lemuel murmured against their father?</a:t>
            </a:r>
          </a:p>
        </p:txBody>
      </p:sp>
      <p:sp>
        <p:nvSpPr>
          <p:cNvPr id="3" name="Title 2"/>
          <p:cNvSpPr>
            <a:spLocks noGrp="1"/>
          </p:cNvSpPr>
          <p:nvPr>
            <p:ph type="title"/>
          </p:nvPr>
        </p:nvSpPr>
        <p:spPr/>
        <p:txBody>
          <a:bodyPr/>
          <a:lstStyle/>
          <a:p>
            <a:r>
              <a:rPr lang="en-US" dirty="0"/>
              <a:t>Laman and Lemuel</a:t>
            </a:r>
          </a:p>
        </p:txBody>
      </p:sp>
    </p:spTree>
    <p:extLst>
      <p:ext uri="{BB962C8B-B14F-4D97-AF65-F5344CB8AC3E}">
        <p14:creationId xmlns:p14="http://schemas.microsoft.com/office/powerpoint/2010/main" val="1847290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principle can we learn from 1 Nephi 2:12–13 about what can lead to murmuring against God’s prophets? </a:t>
            </a:r>
          </a:p>
        </p:txBody>
      </p:sp>
      <p:sp>
        <p:nvSpPr>
          <p:cNvPr id="3" name="Title 2"/>
          <p:cNvSpPr>
            <a:spLocks noGrp="1"/>
          </p:cNvSpPr>
          <p:nvPr>
            <p:ph type="title"/>
          </p:nvPr>
        </p:nvSpPr>
        <p:spPr/>
        <p:txBody>
          <a:bodyPr/>
          <a:lstStyle/>
          <a:p>
            <a:r>
              <a:rPr lang="en-US" dirty="0"/>
              <a:t>Murmuring</a:t>
            </a:r>
          </a:p>
        </p:txBody>
      </p:sp>
    </p:spTree>
    <p:extLst>
      <p:ext uri="{BB962C8B-B14F-4D97-AF65-F5344CB8AC3E}">
        <p14:creationId xmlns:p14="http://schemas.microsoft.com/office/powerpoint/2010/main" val="1295139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principle can we learn from 1 Nephi 2:12–13 about what can lead to murmuring against God’s prophets? </a:t>
            </a:r>
          </a:p>
          <a:p>
            <a:r>
              <a:rPr lang="en-US" b="1" dirty="0"/>
              <a:t>If we do not understand God’s dealings with His children and if we disbelieve His prophets, then we can be led to murmur against them.</a:t>
            </a:r>
            <a:endParaRPr lang="en-US" dirty="0"/>
          </a:p>
        </p:txBody>
      </p:sp>
      <p:sp>
        <p:nvSpPr>
          <p:cNvPr id="3" name="Title 2"/>
          <p:cNvSpPr>
            <a:spLocks noGrp="1"/>
          </p:cNvSpPr>
          <p:nvPr>
            <p:ph type="title"/>
          </p:nvPr>
        </p:nvSpPr>
        <p:spPr/>
        <p:txBody>
          <a:bodyPr/>
          <a:lstStyle/>
          <a:p>
            <a:r>
              <a:rPr lang="en-US" dirty="0"/>
              <a:t>Murmuring</a:t>
            </a:r>
          </a:p>
        </p:txBody>
      </p:sp>
    </p:spTree>
    <p:extLst>
      <p:ext uri="{BB962C8B-B14F-4D97-AF65-F5344CB8AC3E}">
        <p14:creationId xmlns:p14="http://schemas.microsoft.com/office/powerpoint/2010/main" val="1186428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commandment to leave Jerusalem demonstrated God’s mercy and love for Laman and Lemuel by keeping them safe from Jerusalem’s pending destruction. However, they did not appreciate what God had done for them because they did not believe that God had revealed this commandment to their father or that Jerusalem could be destroyed.</a:t>
            </a:r>
          </a:p>
        </p:txBody>
      </p:sp>
      <p:sp>
        <p:nvSpPr>
          <p:cNvPr id="3" name="Title 2"/>
          <p:cNvSpPr>
            <a:spLocks noGrp="1"/>
          </p:cNvSpPr>
          <p:nvPr>
            <p:ph type="title"/>
          </p:nvPr>
        </p:nvSpPr>
        <p:spPr/>
        <p:txBody>
          <a:bodyPr/>
          <a:lstStyle/>
          <a:p>
            <a:r>
              <a:rPr lang="en-US" dirty="0"/>
              <a:t>Leaving Jerusalem</a:t>
            </a:r>
          </a:p>
        </p:txBody>
      </p:sp>
    </p:spTree>
    <p:extLst>
      <p:ext uri="{BB962C8B-B14F-4D97-AF65-F5344CB8AC3E}">
        <p14:creationId xmlns:p14="http://schemas.microsoft.com/office/powerpoint/2010/main" val="107390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do you think murmuring sometimes results when people do not understand God’s dealings with His children and disbelieve His prophets?</a:t>
            </a:r>
          </a:p>
          <a:p>
            <a:endParaRPr lang="en-US" dirty="0"/>
          </a:p>
        </p:txBody>
      </p:sp>
      <p:sp>
        <p:nvSpPr>
          <p:cNvPr id="3" name="Title 2"/>
          <p:cNvSpPr>
            <a:spLocks noGrp="1"/>
          </p:cNvSpPr>
          <p:nvPr>
            <p:ph type="title"/>
          </p:nvPr>
        </p:nvSpPr>
        <p:spPr/>
        <p:txBody>
          <a:bodyPr/>
          <a:lstStyle/>
          <a:p>
            <a:r>
              <a:rPr lang="en-US" dirty="0"/>
              <a:t>God’s Dealings</a:t>
            </a:r>
          </a:p>
        </p:txBody>
      </p:sp>
    </p:spTree>
    <p:extLst>
      <p:ext uri="{BB962C8B-B14F-4D97-AF65-F5344CB8AC3E}">
        <p14:creationId xmlns:p14="http://schemas.microsoft.com/office/powerpoint/2010/main" val="66714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2:16. How did Nephi respond to the commandment to leave Jerusalem?</a:t>
            </a:r>
          </a:p>
        </p:txBody>
      </p:sp>
      <p:sp>
        <p:nvSpPr>
          <p:cNvPr id="3" name="Title 2"/>
          <p:cNvSpPr>
            <a:spLocks noGrp="1"/>
          </p:cNvSpPr>
          <p:nvPr>
            <p:ph type="title"/>
          </p:nvPr>
        </p:nvSpPr>
        <p:spPr/>
        <p:txBody>
          <a:bodyPr/>
          <a:lstStyle/>
          <a:p>
            <a:r>
              <a:rPr lang="en-US" dirty="0"/>
              <a:t>Nephi’s Response</a:t>
            </a:r>
          </a:p>
        </p:txBody>
      </p:sp>
    </p:spTree>
    <p:extLst>
      <p:ext uri="{BB962C8B-B14F-4D97-AF65-F5344CB8AC3E}">
        <p14:creationId xmlns:p14="http://schemas.microsoft.com/office/powerpoint/2010/main" val="177403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2:16. How did Nephi respond to the commandment to leave Jerusalem?</a:t>
            </a:r>
          </a:p>
          <a:p>
            <a:r>
              <a:rPr lang="en-US" dirty="0"/>
              <a:t>What phrases in verse 16 indicate that this commandment may not have been easy for Nephi to obey?</a:t>
            </a:r>
          </a:p>
        </p:txBody>
      </p:sp>
      <p:sp>
        <p:nvSpPr>
          <p:cNvPr id="3" name="Title 2"/>
          <p:cNvSpPr>
            <a:spLocks noGrp="1"/>
          </p:cNvSpPr>
          <p:nvPr>
            <p:ph type="title"/>
          </p:nvPr>
        </p:nvSpPr>
        <p:spPr/>
        <p:txBody>
          <a:bodyPr/>
          <a:lstStyle/>
          <a:p>
            <a:r>
              <a:rPr lang="en-US" dirty="0"/>
              <a:t>Nephi’s Response</a:t>
            </a:r>
          </a:p>
        </p:txBody>
      </p:sp>
    </p:spTree>
    <p:extLst>
      <p:ext uri="{BB962C8B-B14F-4D97-AF65-F5344CB8AC3E}">
        <p14:creationId xmlns:p14="http://schemas.microsoft.com/office/powerpoint/2010/main" val="1900619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would you complete this statement based on Nephi’s experience recorded in verse 16: </a:t>
            </a:r>
            <a:r>
              <a:rPr lang="en-US" i="1" dirty="0"/>
              <a:t>When we earnestly desire and pray, …</a:t>
            </a:r>
          </a:p>
        </p:txBody>
      </p:sp>
      <p:sp>
        <p:nvSpPr>
          <p:cNvPr id="3" name="Title 2"/>
          <p:cNvSpPr>
            <a:spLocks noGrp="1"/>
          </p:cNvSpPr>
          <p:nvPr>
            <p:ph type="title"/>
          </p:nvPr>
        </p:nvSpPr>
        <p:spPr/>
        <p:txBody>
          <a:bodyPr/>
          <a:lstStyle/>
          <a:p>
            <a:r>
              <a:rPr lang="en-US" dirty="0"/>
              <a:t>Desire and Pray</a:t>
            </a:r>
          </a:p>
        </p:txBody>
      </p:sp>
    </p:spTree>
    <p:extLst>
      <p:ext uri="{BB962C8B-B14F-4D97-AF65-F5344CB8AC3E}">
        <p14:creationId xmlns:p14="http://schemas.microsoft.com/office/powerpoint/2010/main" val="2683459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would you complete this statement based on Nephi’s experience recorded in verse 16: </a:t>
            </a:r>
            <a:r>
              <a:rPr lang="en-US" i="1" dirty="0"/>
              <a:t>When we earnestly desire and pray, …</a:t>
            </a:r>
          </a:p>
          <a:p>
            <a:r>
              <a:rPr lang="en-US" b="1" dirty="0"/>
              <a:t>When we earnestly desire and pray, the Lord can soften our hearts to help us believe and obey His words.</a:t>
            </a:r>
          </a:p>
        </p:txBody>
      </p:sp>
      <p:sp>
        <p:nvSpPr>
          <p:cNvPr id="3" name="Title 2"/>
          <p:cNvSpPr>
            <a:spLocks noGrp="1"/>
          </p:cNvSpPr>
          <p:nvPr>
            <p:ph type="title"/>
          </p:nvPr>
        </p:nvSpPr>
        <p:spPr/>
        <p:txBody>
          <a:bodyPr/>
          <a:lstStyle/>
          <a:p>
            <a:r>
              <a:rPr lang="en-US" dirty="0"/>
              <a:t>Desire and Pray</a:t>
            </a:r>
          </a:p>
        </p:txBody>
      </p:sp>
    </p:spTree>
    <p:extLst>
      <p:ext uri="{BB962C8B-B14F-4D97-AF65-F5344CB8AC3E}">
        <p14:creationId xmlns:p14="http://schemas.microsoft.com/office/powerpoint/2010/main" val="12408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young man has invested a lot of time and money in acquiring a large music collection. A large portion of his music contains inappropriate messages. One Sunday, his priesthood quorum discusses the Lord’s standards for entertainment and media. He feels a prompting to dispose of his music that does not align with the Lord’s standards, but he struggles with following this prompting.</a:t>
            </a:r>
          </a:p>
        </p:txBody>
      </p:sp>
      <p:sp>
        <p:nvSpPr>
          <p:cNvPr id="3" name="Title 2"/>
          <p:cNvSpPr>
            <a:spLocks noGrp="1"/>
          </p:cNvSpPr>
          <p:nvPr>
            <p:ph type="title"/>
          </p:nvPr>
        </p:nvSpPr>
        <p:spPr/>
        <p:txBody>
          <a:bodyPr/>
          <a:lstStyle/>
          <a:p>
            <a:r>
              <a:rPr lang="en-US" dirty="0"/>
              <a:t>A Scenario</a:t>
            </a:r>
          </a:p>
        </p:txBody>
      </p:sp>
    </p:spTree>
    <p:extLst>
      <p:ext uri="{BB962C8B-B14F-4D97-AF65-F5344CB8AC3E}">
        <p14:creationId xmlns:p14="http://schemas.microsoft.com/office/powerpoint/2010/main" val="343118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What are some situations in our day in which people might need to have their hearts softened to help them believe and obey the Lord’s words?</a:t>
            </a:r>
          </a:p>
        </p:txBody>
      </p:sp>
      <p:sp>
        <p:nvSpPr>
          <p:cNvPr id="3" name="Title 2"/>
          <p:cNvSpPr>
            <a:spLocks noGrp="1"/>
          </p:cNvSpPr>
          <p:nvPr>
            <p:ph type="title"/>
          </p:nvPr>
        </p:nvSpPr>
        <p:spPr/>
        <p:txBody>
          <a:bodyPr/>
          <a:lstStyle/>
          <a:p>
            <a:r>
              <a:rPr lang="en-US" dirty="0"/>
              <a:t>Desire and Pray</a:t>
            </a:r>
          </a:p>
        </p:txBody>
      </p:sp>
    </p:spTree>
    <p:extLst>
      <p:ext uri="{BB962C8B-B14F-4D97-AF65-F5344CB8AC3E}">
        <p14:creationId xmlns:p14="http://schemas.microsoft.com/office/powerpoint/2010/main" val="3914635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What are some situations in our day in which people might need to have their hearts softened to help them believe and obey the Lord’s words?</a:t>
            </a:r>
          </a:p>
          <a:p>
            <a:pPr fontAlgn="base"/>
            <a:r>
              <a:rPr lang="en-US" dirty="0"/>
              <a:t>How would you explain what it means to earnestly desire and pray?</a:t>
            </a:r>
          </a:p>
        </p:txBody>
      </p:sp>
      <p:sp>
        <p:nvSpPr>
          <p:cNvPr id="3" name="Title 2"/>
          <p:cNvSpPr>
            <a:spLocks noGrp="1"/>
          </p:cNvSpPr>
          <p:nvPr>
            <p:ph type="title"/>
          </p:nvPr>
        </p:nvSpPr>
        <p:spPr/>
        <p:txBody>
          <a:bodyPr/>
          <a:lstStyle/>
          <a:p>
            <a:r>
              <a:rPr lang="en-US" dirty="0"/>
              <a:t>Desire and Pray</a:t>
            </a:r>
          </a:p>
        </p:txBody>
      </p:sp>
    </p:spTree>
    <p:extLst>
      <p:ext uri="{BB962C8B-B14F-4D97-AF65-F5344CB8AC3E}">
        <p14:creationId xmlns:p14="http://schemas.microsoft.com/office/powerpoint/2010/main" val="1162175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What are some situations in our day in which people might need to have their hearts softened to help them believe and obey the Lord’s words?</a:t>
            </a:r>
          </a:p>
          <a:p>
            <a:pPr fontAlgn="base"/>
            <a:r>
              <a:rPr lang="en-US" dirty="0"/>
              <a:t>How would you explain what it means to earnestly desire and pray?</a:t>
            </a:r>
          </a:p>
          <a:p>
            <a:pPr fontAlgn="base"/>
            <a:r>
              <a:rPr lang="en-US" dirty="0"/>
              <a:t>Why do you think earnest desire and prayer can allow the Lord to soften our hearts?</a:t>
            </a:r>
          </a:p>
          <a:p>
            <a:endParaRPr lang="en-US" dirty="0"/>
          </a:p>
        </p:txBody>
      </p:sp>
      <p:sp>
        <p:nvSpPr>
          <p:cNvPr id="3" name="Title 2"/>
          <p:cNvSpPr>
            <a:spLocks noGrp="1"/>
          </p:cNvSpPr>
          <p:nvPr>
            <p:ph type="title"/>
          </p:nvPr>
        </p:nvSpPr>
        <p:spPr/>
        <p:txBody>
          <a:bodyPr/>
          <a:lstStyle/>
          <a:p>
            <a:r>
              <a:rPr lang="en-US" dirty="0"/>
              <a:t>Desire and Pray</a:t>
            </a:r>
          </a:p>
        </p:txBody>
      </p:sp>
    </p:spTree>
    <p:extLst>
      <p:ext uri="{BB962C8B-B14F-4D97-AF65-F5344CB8AC3E}">
        <p14:creationId xmlns:p14="http://schemas.microsoft.com/office/powerpoint/2010/main" val="1319270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2:17–19, looking for the way Nephi’s brothers responded to his words and the qualities the Lord commended Nephi for.</a:t>
            </a:r>
          </a:p>
        </p:txBody>
      </p:sp>
      <p:sp>
        <p:nvSpPr>
          <p:cNvPr id="3" name="Title 2"/>
          <p:cNvSpPr>
            <a:spLocks noGrp="1"/>
          </p:cNvSpPr>
          <p:nvPr>
            <p:ph type="title"/>
          </p:nvPr>
        </p:nvSpPr>
        <p:spPr/>
        <p:txBody>
          <a:bodyPr/>
          <a:lstStyle/>
          <a:p>
            <a:r>
              <a:rPr lang="en-US" dirty="0"/>
              <a:t>Our Hearts</a:t>
            </a:r>
          </a:p>
        </p:txBody>
      </p:sp>
    </p:spTree>
    <p:extLst>
      <p:ext uri="{BB962C8B-B14F-4D97-AF65-F5344CB8AC3E}">
        <p14:creationId xmlns:p14="http://schemas.microsoft.com/office/powerpoint/2010/main" val="630559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2:17–19, looking for the way Nephi’s brothers responded to his words and the qualities the Lord commended Nephi for.</a:t>
            </a:r>
          </a:p>
          <a:p>
            <a:r>
              <a:rPr lang="en-US" dirty="0"/>
              <a:t>In what ways were Nephi and Sam’s hearts softened?</a:t>
            </a:r>
          </a:p>
        </p:txBody>
      </p:sp>
      <p:sp>
        <p:nvSpPr>
          <p:cNvPr id="3" name="Title 2"/>
          <p:cNvSpPr>
            <a:spLocks noGrp="1"/>
          </p:cNvSpPr>
          <p:nvPr>
            <p:ph type="title"/>
          </p:nvPr>
        </p:nvSpPr>
        <p:spPr/>
        <p:txBody>
          <a:bodyPr/>
          <a:lstStyle/>
          <a:p>
            <a:r>
              <a:rPr lang="en-US" dirty="0"/>
              <a:t>Our Hearts</a:t>
            </a:r>
          </a:p>
        </p:txBody>
      </p:sp>
    </p:spTree>
    <p:extLst>
      <p:ext uri="{BB962C8B-B14F-4D97-AF65-F5344CB8AC3E}">
        <p14:creationId xmlns:p14="http://schemas.microsoft.com/office/powerpoint/2010/main" val="2087843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2:17–19, looking for the way Nephi’s brothers responded to his words and the qualities the Lord commended Nephi for.</a:t>
            </a:r>
          </a:p>
          <a:p>
            <a:r>
              <a:rPr lang="en-US" dirty="0"/>
              <a:t>In what ways were Nephi and Sam’s hearts softened?</a:t>
            </a:r>
          </a:p>
          <a:p>
            <a:r>
              <a:rPr lang="en-US" dirty="0"/>
              <a:t>In what ways were Laman and Lemuel’s hearts hardened?</a:t>
            </a:r>
          </a:p>
        </p:txBody>
      </p:sp>
      <p:sp>
        <p:nvSpPr>
          <p:cNvPr id="3" name="Title 2"/>
          <p:cNvSpPr>
            <a:spLocks noGrp="1"/>
          </p:cNvSpPr>
          <p:nvPr>
            <p:ph type="title"/>
          </p:nvPr>
        </p:nvSpPr>
        <p:spPr/>
        <p:txBody>
          <a:bodyPr/>
          <a:lstStyle/>
          <a:p>
            <a:r>
              <a:rPr lang="en-US" dirty="0"/>
              <a:t>Our Hearts</a:t>
            </a:r>
          </a:p>
        </p:txBody>
      </p:sp>
    </p:spTree>
    <p:extLst>
      <p:ext uri="{BB962C8B-B14F-4D97-AF65-F5344CB8AC3E}">
        <p14:creationId xmlns:p14="http://schemas.microsoft.com/office/powerpoint/2010/main" val="50518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does the spiritual condition of our hearts influence our ability to believe and obey the Lord’s words?</a:t>
            </a:r>
          </a:p>
        </p:txBody>
      </p:sp>
      <p:sp>
        <p:nvSpPr>
          <p:cNvPr id="3" name="Title 2"/>
          <p:cNvSpPr>
            <a:spLocks noGrp="1"/>
          </p:cNvSpPr>
          <p:nvPr>
            <p:ph type="title"/>
          </p:nvPr>
        </p:nvSpPr>
        <p:spPr/>
        <p:txBody>
          <a:bodyPr/>
          <a:lstStyle/>
          <a:p>
            <a:r>
              <a:rPr lang="en-US" dirty="0"/>
              <a:t>Our Hearts</a:t>
            </a:r>
          </a:p>
        </p:txBody>
      </p:sp>
    </p:spTree>
    <p:extLst>
      <p:ext uri="{BB962C8B-B14F-4D97-AF65-F5344CB8AC3E}">
        <p14:creationId xmlns:p14="http://schemas.microsoft.com/office/powerpoint/2010/main" val="434895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does the spiritual condition of our hearts influence our ability to believe and obey the Lord’s words?</a:t>
            </a:r>
          </a:p>
          <a:p>
            <a:r>
              <a:rPr lang="en-US" dirty="0"/>
              <a:t>When have you or someone you know earnestly sought and received the Lord’s help to believe and obey His words? </a:t>
            </a:r>
          </a:p>
          <a:p>
            <a:endParaRPr lang="en-US" dirty="0"/>
          </a:p>
        </p:txBody>
      </p:sp>
      <p:sp>
        <p:nvSpPr>
          <p:cNvPr id="3" name="Title 2"/>
          <p:cNvSpPr>
            <a:spLocks noGrp="1"/>
          </p:cNvSpPr>
          <p:nvPr>
            <p:ph type="title"/>
          </p:nvPr>
        </p:nvSpPr>
        <p:spPr/>
        <p:txBody>
          <a:bodyPr/>
          <a:lstStyle/>
          <a:p>
            <a:r>
              <a:rPr lang="en-US" dirty="0"/>
              <a:t>Our Hearts</a:t>
            </a:r>
          </a:p>
        </p:txBody>
      </p:sp>
    </p:spTree>
    <p:extLst>
      <p:ext uri="{BB962C8B-B14F-4D97-AF65-F5344CB8AC3E}">
        <p14:creationId xmlns:p14="http://schemas.microsoft.com/office/powerpoint/2010/main" val="1073489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2:20–21. What principles about obedience and disobedience can we learn from these verses? </a:t>
            </a:r>
          </a:p>
        </p:txBody>
      </p:sp>
      <p:sp>
        <p:nvSpPr>
          <p:cNvPr id="3" name="Title 2"/>
          <p:cNvSpPr>
            <a:spLocks noGrp="1"/>
          </p:cNvSpPr>
          <p:nvPr>
            <p:ph type="title"/>
          </p:nvPr>
        </p:nvSpPr>
        <p:spPr/>
        <p:txBody>
          <a:bodyPr/>
          <a:lstStyle/>
          <a:p>
            <a:r>
              <a:rPr lang="en-US" dirty="0"/>
              <a:t>Obedience and Disobedience</a:t>
            </a:r>
          </a:p>
        </p:txBody>
      </p:sp>
    </p:spTree>
    <p:extLst>
      <p:ext uri="{BB962C8B-B14F-4D97-AF65-F5344CB8AC3E}">
        <p14:creationId xmlns:p14="http://schemas.microsoft.com/office/powerpoint/2010/main" val="1581012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2:20–21. What principles about obedience and disobedience can we learn from these verses? </a:t>
            </a:r>
          </a:p>
          <a:p>
            <a:r>
              <a:rPr lang="en-US" b="1" dirty="0"/>
              <a:t>If we keep the Lord’s commandments, He will prosper us and bless us. If we rebel against the Lord and His servants, we will be separated from His influence.</a:t>
            </a:r>
            <a:endParaRPr lang="en-US" dirty="0"/>
          </a:p>
        </p:txBody>
      </p:sp>
      <p:sp>
        <p:nvSpPr>
          <p:cNvPr id="3" name="Title 2"/>
          <p:cNvSpPr>
            <a:spLocks noGrp="1"/>
          </p:cNvSpPr>
          <p:nvPr>
            <p:ph type="title"/>
          </p:nvPr>
        </p:nvSpPr>
        <p:spPr/>
        <p:txBody>
          <a:bodyPr/>
          <a:lstStyle/>
          <a:p>
            <a:r>
              <a:rPr lang="en-US" dirty="0"/>
              <a:t>Obedience and Disobedience</a:t>
            </a:r>
          </a:p>
        </p:txBody>
      </p:sp>
    </p:spTree>
    <p:extLst>
      <p:ext uri="{BB962C8B-B14F-4D97-AF65-F5344CB8AC3E}">
        <p14:creationId xmlns:p14="http://schemas.microsoft.com/office/powerpoint/2010/main" val="106618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possible reasons why this young man may be struggling with choosing to obey the Lord’s standards regarding music?</a:t>
            </a:r>
          </a:p>
        </p:txBody>
      </p:sp>
      <p:sp>
        <p:nvSpPr>
          <p:cNvPr id="3" name="Title 2"/>
          <p:cNvSpPr>
            <a:spLocks noGrp="1"/>
          </p:cNvSpPr>
          <p:nvPr>
            <p:ph type="title"/>
          </p:nvPr>
        </p:nvSpPr>
        <p:spPr/>
        <p:txBody>
          <a:bodyPr/>
          <a:lstStyle/>
          <a:p>
            <a:r>
              <a:rPr lang="en-US" dirty="0"/>
              <a:t>Choosing to Obey</a:t>
            </a:r>
          </a:p>
        </p:txBody>
      </p:sp>
    </p:spTree>
    <p:extLst>
      <p:ext uri="{BB962C8B-B14F-4D97-AF65-F5344CB8AC3E}">
        <p14:creationId xmlns:p14="http://schemas.microsoft.com/office/powerpoint/2010/main" val="131982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2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2:1–4, looking for what the Lord commanded Lehi to do with his family.</a:t>
            </a:r>
          </a:p>
        </p:txBody>
      </p:sp>
      <p:sp>
        <p:nvSpPr>
          <p:cNvPr id="3" name="Title 2"/>
          <p:cNvSpPr>
            <a:spLocks noGrp="1"/>
          </p:cNvSpPr>
          <p:nvPr>
            <p:ph type="title"/>
          </p:nvPr>
        </p:nvSpPr>
        <p:spPr/>
        <p:txBody>
          <a:bodyPr/>
          <a:lstStyle/>
          <a:p>
            <a:r>
              <a:rPr lang="en-US" dirty="0"/>
              <a:t>Lehi and His Family</a:t>
            </a:r>
          </a:p>
        </p:txBody>
      </p:sp>
    </p:spTree>
    <p:extLst>
      <p:ext uri="{BB962C8B-B14F-4D97-AF65-F5344CB8AC3E}">
        <p14:creationId xmlns:p14="http://schemas.microsoft.com/office/powerpoint/2010/main" val="299822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2:1–4, looking for what the Lord commanded Lehi to do with his family.</a:t>
            </a:r>
          </a:p>
          <a:p>
            <a:r>
              <a:rPr lang="en-US" dirty="0"/>
              <a:t>According to verse 4, what did Lehi’s family have to give up in order to obey this commandment? Why might this have been difficult?</a:t>
            </a:r>
          </a:p>
        </p:txBody>
      </p:sp>
      <p:sp>
        <p:nvSpPr>
          <p:cNvPr id="3" name="Title 2"/>
          <p:cNvSpPr>
            <a:spLocks noGrp="1"/>
          </p:cNvSpPr>
          <p:nvPr>
            <p:ph type="title"/>
          </p:nvPr>
        </p:nvSpPr>
        <p:spPr/>
        <p:txBody>
          <a:bodyPr/>
          <a:lstStyle/>
          <a:p>
            <a:r>
              <a:rPr lang="en-US" dirty="0"/>
              <a:t>Lehi and His Family</a:t>
            </a:r>
          </a:p>
        </p:txBody>
      </p:sp>
    </p:spTree>
    <p:extLst>
      <p:ext uri="{BB962C8B-B14F-4D97-AF65-F5344CB8AC3E}">
        <p14:creationId xmlns:p14="http://schemas.microsoft.com/office/powerpoint/2010/main" val="114734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1 Nephi 2:1–4, looking for what the Lord commanded Lehi to do with his family.</a:t>
            </a:r>
          </a:p>
          <a:p>
            <a:r>
              <a:rPr lang="en-US" dirty="0"/>
              <a:t>According to verse 4, what did Lehi’s family have to give up in order to obey this commandment? Why might this have been difficult?</a:t>
            </a:r>
          </a:p>
          <a:p>
            <a:r>
              <a:rPr lang="en-US" dirty="0"/>
              <a:t>What truth about obedience is illustrated in this experience? </a:t>
            </a:r>
          </a:p>
          <a:p>
            <a:endParaRPr lang="en-US" dirty="0"/>
          </a:p>
        </p:txBody>
      </p:sp>
      <p:sp>
        <p:nvSpPr>
          <p:cNvPr id="3" name="Title 2"/>
          <p:cNvSpPr>
            <a:spLocks noGrp="1"/>
          </p:cNvSpPr>
          <p:nvPr>
            <p:ph type="title"/>
          </p:nvPr>
        </p:nvSpPr>
        <p:spPr/>
        <p:txBody>
          <a:bodyPr/>
          <a:lstStyle/>
          <a:p>
            <a:r>
              <a:rPr lang="en-US" dirty="0"/>
              <a:t>Lehi and His Family</a:t>
            </a:r>
          </a:p>
        </p:txBody>
      </p:sp>
    </p:spTree>
    <p:extLst>
      <p:ext uri="{BB962C8B-B14F-4D97-AF65-F5344CB8AC3E}">
        <p14:creationId xmlns:p14="http://schemas.microsoft.com/office/powerpoint/2010/main" val="124055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Obedience to the Lord’s commandments can require sacrifice.</a:t>
            </a:r>
          </a:p>
        </p:txBody>
      </p:sp>
      <p:sp>
        <p:nvSpPr>
          <p:cNvPr id="3" name="Title 2"/>
          <p:cNvSpPr>
            <a:spLocks noGrp="1"/>
          </p:cNvSpPr>
          <p:nvPr>
            <p:ph type="title"/>
          </p:nvPr>
        </p:nvSpPr>
        <p:spPr/>
        <p:txBody>
          <a:bodyPr/>
          <a:lstStyle/>
          <a:p>
            <a:r>
              <a:rPr lang="en-US" dirty="0"/>
              <a:t>Obedience and Sacrifice</a:t>
            </a:r>
          </a:p>
        </p:txBody>
      </p:sp>
    </p:spTree>
    <p:extLst>
      <p:ext uri="{BB962C8B-B14F-4D97-AF65-F5344CB8AC3E}">
        <p14:creationId xmlns:p14="http://schemas.microsoft.com/office/powerpoint/2010/main" val="36411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Obedience to the Lord’s commandments can require sacrifice.</a:t>
            </a:r>
          </a:p>
          <a:p>
            <a:r>
              <a:rPr lang="en-US" dirty="0"/>
              <a:t>Why do you think Lehi was willing to leave behind his home, his land, and his possessions in order to obey this commandment?</a:t>
            </a:r>
          </a:p>
          <a:p>
            <a:endParaRPr lang="en-US" dirty="0"/>
          </a:p>
        </p:txBody>
      </p:sp>
      <p:sp>
        <p:nvSpPr>
          <p:cNvPr id="3" name="Title 2"/>
          <p:cNvSpPr>
            <a:spLocks noGrp="1"/>
          </p:cNvSpPr>
          <p:nvPr>
            <p:ph type="title"/>
          </p:nvPr>
        </p:nvSpPr>
        <p:spPr/>
        <p:txBody>
          <a:bodyPr/>
          <a:lstStyle/>
          <a:p>
            <a:r>
              <a:rPr lang="en-US" dirty="0"/>
              <a:t>Obedience and Sacrifice</a:t>
            </a:r>
          </a:p>
        </p:txBody>
      </p:sp>
    </p:spTree>
    <p:extLst>
      <p:ext uri="{BB962C8B-B14F-4D97-AF65-F5344CB8AC3E}">
        <p14:creationId xmlns:p14="http://schemas.microsoft.com/office/powerpoint/2010/main" val="2093374144"/>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764eb9d-49e1-4eb4-965b-0d99005b74c0">
      <UserInfo>
        <DisplayName>Katrina Cannon</DisplayName>
        <AccountId>29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2" ma:contentTypeDescription="Create a new document." ma:contentTypeScope="" ma:versionID="2d9649835cc5f084f1f1839cb2cf4b12">
  <xsd:schema xmlns:xsd="http://www.w3.org/2001/XMLSchema" xmlns:xs="http://www.w3.org/2001/XMLSchema" xmlns:p="http://schemas.microsoft.com/office/2006/metadata/properties" xmlns:ns2="b764eb9d-49e1-4eb4-965b-0d99005b74c0" targetNamespace="http://schemas.microsoft.com/office/2006/metadata/properties" ma:root="true" ma:fieldsID="50c8c1b29e8e7f4e1e585ad69d5cde23" ns2:_="">
    <xsd:import namespace="b764eb9d-49e1-4eb4-965b-0d99005b74c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9D324F-7F41-4481-9226-DF772FD5D074}">
  <ds:schemaRefs>
    <ds:schemaRef ds:uri="http://schemas.microsoft.com/sharepoint/v3/contenttype/forms"/>
  </ds:schemaRefs>
</ds:datastoreItem>
</file>

<file path=customXml/itemProps2.xml><?xml version="1.0" encoding="utf-8"?>
<ds:datastoreItem xmlns:ds="http://schemas.openxmlformats.org/officeDocument/2006/customXml" ds:itemID="{8D9B38A3-81AD-42AF-96FF-972233EE1065}">
  <ds:schemaRefs>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b764eb9d-49e1-4eb4-965b-0d99005b74c0"/>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54DD939F-22E6-4D35-93ED-3DFA1A74E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4306</TotalTime>
  <Words>1399</Words>
  <Application>Microsoft Office PowerPoint</Application>
  <PresentationFormat>On-screen Show (4:3)</PresentationFormat>
  <Paragraphs>107</Paragraphs>
  <Slides>40</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40</vt:i4>
      </vt:variant>
    </vt:vector>
  </HeadingPairs>
  <TitlesOfParts>
    <vt:vector size="49" baseType="lpstr">
      <vt:lpstr>Arial</vt:lpstr>
      <vt:lpstr>Calibri</vt:lpstr>
      <vt:lpstr>Helam Slab ldsLat Light</vt:lpstr>
      <vt:lpstr>Open Sans</vt:lpstr>
      <vt:lpstr>Old Testament</vt:lpstr>
      <vt:lpstr>1_Old Testament</vt:lpstr>
      <vt:lpstr>2_Old Testament</vt:lpstr>
      <vt:lpstr>3_Old Testament</vt:lpstr>
      <vt:lpstr>4_Old Testament</vt:lpstr>
      <vt:lpstr>1 Nephi 2</vt:lpstr>
      <vt:lpstr>Devotional</vt:lpstr>
      <vt:lpstr>A Scenario</vt:lpstr>
      <vt:lpstr>Choosing to Obey</vt:lpstr>
      <vt:lpstr>Lehi and His Family</vt:lpstr>
      <vt:lpstr>Lehi and His Family</vt:lpstr>
      <vt:lpstr>Lehi and His Family</vt:lpstr>
      <vt:lpstr>Obedience and Sacrifice</vt:lpstr>
      <vt:lpstr>Obedience and Sacrifice</vt:lpstr>
      <vt:lpstr>A Scenario, cont.</vt:lpstr>
      <vt:lpstr>A Scenario, cont.</vt:lpstr>
      <vt:lpstr>Keeping the Commandments</vt:lpstr>
      <vt:lpstr>Keeping the Commandments</vt:lpstr>
      <vt:lpstr>Keeping the Commandments</vt:lpstr>
      <vt:lpstr>1 Nephi 2:5–7</vt:lpstr>
      <vt:lpstr>Complaining</vt:lpstr>
      <vt:lpstr>Like a River and a Valley</vt:lpstr>
      <vt:lpstr>Laman and Lemuel</vt:lpstr>
      <vt:lpstr>Laman and Lemuel</vt:lpstr>
      <vt:lpstr>Laman and Lemuel</vt:lpstr>
      <vt:lpstr>Laman and Lemuel</vt:lpstr>
      <vt:lpstr>Murmuring</vt:lpstr>
      <vt:lpstr>Murmuring</vt:lpstr>
      <vt:lpstr>Leaving Jerusalem</vt:lpstr>
      <vt:lpstr>God’s Dealings</vt:lpstr>
      <vt:lpstr>Nephi’s Response</vt:lpstr>
      <vt:lpstr>Nephi’s Response</vt:lpstr>
      <vt:lpstr>Desire and Pray</vt:lpstr>
      <vt:lpstr>Desire and Pray</vt:lpstr>
      <vt:lpstr>Desire and Pray</vt:lpstr>
      <vt:lpstr>Desire and Pray</vt:lpstr>
      <vt:lpstr>Desire and Pray</vt:lpstr>
      <vt:lpstr>Our Hearts</vt:lpstr>
      <vt:lpstr>Our Hearts</vt:lpstr>
      <vt:lpstr>Our Hearts</vt:lpstr>
      <vt:lpstr>Our Hearts</vt:lpstr>
      <vt:lpstr>Our Hearts</vt:lpstr>
      <vt:lpstr>Obedience and Disobedience</vt:lpstr>
      <vt:lpstr>Obedience and Disobedience</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243</cp:revision>
  <dcterms:created xsi:type="dcterms:W3CDTF">2013-07-15T20:26:14Z</dcterms:created>
  <dcterms:modified xsi:type="dcterms:W3CDTF">2017-05-18T20:40:20Z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