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40"/>
  </p:notesMasterIdLst>
  <p:handoutMasterIdLst>
    <p:handoutMasterId r:id="rId41"/>
  </p:handoutMasterIdLst>
  <p:sldIdLst>
    <p:sldId id="319" r:id="rId9"/>
    <p:sldId id="328" r:id="rId10"/>
    <p:sldId id="362" r:id="rId11"/>
    <p:sldId id="330" r:id="rId12"/>
    <p:sldId id="348" r:id="rId13"/>
    <p:sldId id="349" r:id="rId14"/>
    <p:sldId id="332" r:id="rId15"/>
    <p:sldId id="350" r:id="rId16"/>
    <p:sldId id="351" r:id="rId17"/>
    <p:sldId id="352" r:id="rId18"/>
    <p:sldId id="333" r:id="rId19"/>
    <p:sldId id="353" r:id="rId20"/>
    <p:sldId id="354" r:id="rId21"/>
    <p:sldId id="347" r:id="rId22"/>
    <p:sldId id="355" r:id="rId23"/>
    <p:sldId id="356" r:id="rId24"/>
    <p:sldId id="337" r:id="rId25"/>
    <p:sldId id="357" r:id="rId26"/>
    <p:sldId id="358" r:id="rId27"/>
    <p:sldId id="338" r:id="rId28"/>
    <p:sldId id="335" r:id="rId29"/>
    <p:sldId id="359" r:id="rId30"/>
    <p:sldId id="339" r:id="rId31"/>
    <p:sldId id="340" r:id="rId32"/>
    <p:sldId id="341" r:id="rId33"/>
    <p:sldId id="342" r:id="rId34"/>
    <p:sldId id="343" r:id="rId35"/>
    <p:sldId id="360" r:id="rId36"/>
    <p:sldId id="345" r:id="rId37"/>
    <p:sldId id="361" r:id="rId38"/>
    <p:sldId id="327"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96" autoAdjust="0"/>
    <p:restoredTop sz="94377" autoAdjust="0"/>
  </p:normalViewPr>
  <p:slideViewPr>
    <p:cSldViewPr snapToGrid="0" snapToObjects="1">
      <p:cViewPr varScale="1">
        <p:scale>
          <a:sx n="69" d="100"/>
          <a:sy n="69" d="100"/>
        </p:scale>
        <p:origin x="715"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5/18/2017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7B311-1D3A-4E56-95ED-A4ABAC021E8B}" type="datetimeFigureOut">
              <a:rPr lang="en-US" smtClean="0"/>
              <a:t>5/18/2017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F2BCA-17C0-41DB-95A9-7D51561DCDA3}" type="slidenum">
              <a:rPr lang="en-US" smtClean="0"/>
              <a:t>‹#›</a:t>
            </a:fld>
            <a:endParaRPr lang="en-US"/>
          </a:p>
        </p:txBody>
      </p:sp>
    </p:spTree>
    <p:extLst>
      <p:ext uri="{BB962C8B-B14F-4D97-AF65-F5344CB8AC3E}">
        <p14:creationId xmlns:p14="http://schemas.microsoft.com/office/powerpoint/2010/main" val="1750766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272818</a:t>
            </a:r>
          </a:p>
        </p:txBody>
      </p:sp>
      <p:sp>
        <p:nvSpPr>
          <p:cNvPr id="4" name="Slide Number Placeholder 3"/>
          <p:cNvSpPr>
            <a:spLocks noGrp="1"/>
          </p:cNvSpPr>
          <p:nvPr>
            <p:ph type="sldNum" sz="quarter" idx="10"/>
          </p:nvPr>
        </p:nvSpPr>
        <p:spPr/>
        <p:txBody>
          <a:bodyPr/>
          <a:lstStyle/>
          <a:p>
            <a:fld id="{7BD6D491-7BB6-4E68-9A0B-C463FDB60916}" type="slidenum">
              <a:rPr lang="en-US" smtClean="0"/>
              <a:t>2</a:t>
            </a:fld>
            <a:endParaRPr lang="en-US"/>
          </a:p>
        </p:txBody>
      </p:sp>
    </p:spTree>
    <p:extLst>
      <p:ext uri="{BB962C8B-B14F-4D97-AF65-F5344CB8AC3E}">
        <p14:creationId xmlns:p14="http://schemas.microsoft.com/office/powerpoint/2010/main" val="407012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Old Testament</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9.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 Nephi 1</a:t>
            </a:r>
          </a:p>
        </p:txBody>
      </p:sp>
      <p:sp>
        <p:nvSpPr>
          <p:cNvPr id="5" name="Text Placeholder 4"/>
          <p:cNvSpPr>
            <a:spLocks noGrp="1"/>
          </p:cNvSpPr>
          <p:nvPr>
            <p:ph type="body" sz="quarter" idx="11"/>
          </p:nvPr>
        </p:nvSpPr>
        <p:spPr/>
        <p:txBody>
          <a:bodyPr/>
          <a:lstStyle/>
          <a:p>
            <a:r>
              <a:rPr lang="en-US" dirty="0"/>
              <a:t>Lesson 6</a:t>
            </a:r>
          </a:p>
        </p:txBody>
      </p:sp>
    </p:spTree>
    <p:extLst>
      <p:ext uri="{BB962C8B-B14F-4D97-AF65-F5344CB8AC3E}">
        <p14:creationId xmlns:p14="http://schemas.microsoft.com/office/powerpoint/2010/main" val="168152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Read 1 Nephi 1:4, looking for how the Lord warned the people in Jerusalem.</a:t>
            </a:r>
          </a:p>
          <a:p>
            <a:r>
              <a:rPr lang="en-US" dirty="0"/>
              <a:t>Read 1 Nephi 1:5–13, looking for what Lehi saw in vision.</a:t>
            </a:r>
          </a:p>
          <a:p>
            <a:r>
              <a:rPr lang="en-US" dirty="0"/>
              <a:t>According to verse 13, what did Lehi learn about Jerusalem? </a:t>
            </a:r>
          </a:p>
          <a:p>
            <a:r>
              <a:rPr lang="en-US" dirty="0"/>
              <a:t>How might you have reacted if you had seen and learned what Lehi did?</a:t>
            </a:r>
          </a:p>
        </p:txBody>
      </p:sp>
      <p:sp>
        <p:nvSpPr>
          <p:cNvPr id="4" name="Title 3"/>
          <p:cNvSpPr>
            <a:spLocks noGrp="1"/>
          </p:cNvSpPr>
          <p:nvPr>
            <p:ph type="title"/>
          </p:nvPr>
        </p:nvSpPr>
        <p:spPr/>
        <p:txBody>
          <a:bodyPr/>
          <a:lstStyle/>
          <a:p>
            <a:r>
              <a:rPr lang="en-US" dirty="0"/>
              <a:t>The Lord’s Warning</a:t>
            </a:r>
          </a:p>
        </p:txBody>
      </p:sp>
    </p:spTree>
    <p:extLst>
      <p:ext uri="{BB962C8B-B14F-4D97-AF65-F5344CB8AC3E}">
        <p14:creationId xmlns:p14="http://schemas.microsoft.com/office/powerpoint/2010/main" val="1128280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Read 1 Nephi 1:14–15. Why do you think Lehi rejoiced?</a:t>
            </a:r>
          </a:p>
        </p:txBody>
      </p:sp>
      <p:sp>
        <p:nvSpPr>
          <p:cNvPr id="4" name="Title 3"/>
          <p:cNvSpPr>
            <a:spLocks noGrp="1"/>
          </p:cNvSpPr>
          <p:nvPr>
            <p:ph type="title"/>
          </p:nvPr>
        </p:nvSpPr>
        <p:spPr/>
        <p:txBody>
          <a:bodyPr/>
          <a:lstStyle/>
          <a:p>
            <a:r>
              <a:rPr lang="en-US" dirty="0"/>
              <a:t>Lehi’s Testimony</a:t>
            </a:r>
          </a:p>
        </p:txBody>
      </p:sp>
    </p:spTree>
    <p:extLst>
      <p:ext uri="{BB962C8B-B14F-4D97-AF65-F5344CB8AC3E}">
        <p14:creationId xmlns:p14="http://schemas.microsoft.com/office/powerpoint/2010/main" val="3356079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Read 1 Nephi 1:14–15. Why do you think Lehi rejoiced?</a:t>
            </a:r>
          </a:p>
          <a:p>
            <a:r>
              <a:rPr lang="en-US" dirty="0"/>
              <a:t>What truth about God can we learn from Lehi’s testimony at the end of verse 14?</a:t>
            </a:r>
          </a:p>
        </p:txBody>
      </p:sp>
      <p:sp>
        <p:nvSpPr>
          <p:cNvPr id="4" name="Title 3"/>
          <p:cNvSpPr>
            <a:spLocks noGrp="1"/>
          </p:cNvSpPr>
          <p:nvPr>
            <p:ph type="title"/>
          </p:nvPr>
        </p:nvSpPr>
        <p:spPr/>
        <p:txBody>
          <a:bodyPr/>
          <a:lstStyle/>
          <a:p>
            <a:r>
              <a:rPr lang="en-US" dirty="0"/>
              <a:t>Lehi’s Testimony</a:t>
            </a:r>
          </a:p>
        </p:txBody>
      </p:sp>
    </p:spTree>
    <p:extLst>
      <p:ext uri="{BB962C8B-B14F-4D97-AF65-F5344CB8AC3E}">
        <p14:creationId xmlns:p14="http://schemas.microsoft.com/office/powerpoint/2010/main" val="240563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Read 1 Nephi 1:14–15. Why do you think Lehi rejoiced?</a:t>
            </a:r>
          </a:p>
          <a:p>
            <a:r>
              <a:rPr lang="en-US" dirty="0"/>
              <a:t>What truth about God can we learn from Lehi’s testimony at the end of verse 14?</a:t>
            </a:r>
          </a:p>
          <a:p>
            <a:r>
              <a:rPr lang="en-US" b="1" dirty="0"/>
              <a:t>Because God is merciful, He will not allow those who come unto Him to perish.</a:t>
            </a:r>
          </a:p>
        </p:txBody>
      </p:sp>
      <p:sp>
        <p:nvSpPr>
          <p:cNvPr id="4" name="Title 3"/>
          <p:cNvSpPr>
            <a:spLocks noGrp="1"/>
          </p:cNvSpPr>
          <p:nvPr>
            <p:ph type="title"/>
          </p:nvPr>
        </p:nvSpPr>
        <p:spPr/>
        <p:txBody>
          <a:bodyPr/>
          <a:lstStyle/>
          <a:p>
            <a:r>
              <a:rPr lang="en-US" dirty="0"/>
              <a:t>Lehi’s Testimony</a:t>
            </a:r>
          </a:p>
        </p:txBody>
      </p:sp>
    </p:spTree>
    <p:extLst>
      <p:ext uri="{BB962C8B-B14F-4D97-AF65-F5344CB8AC3E}">
        <p14:creationId xmlns:p14="http://schemas.microsoft.com/office/powerpoint/2010/main" val="1585680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do you think it means to come unto God?</a:t>
            </a:r>
          </a:p>
        </p:txBody>
      </p:sp>
      <p:sp>
        <p:nvSpPr>
          <p:cNvPr id="3" name="Title 2"/>
          <p:cNvSpPr>
            <a:spLocks noGrp="1"/>
          </p:cNvSpPr>
          <p:nvPr>
            <p:ph type="title"/>
          </p:nvPr>
        </p:nvSpPr>
        <p:spPr/>
        <p:txBody>
          <a:bodyPr/>
          <a:lstStyle/>
          <a:p>
            <a:r>
              <a:rPr lang="en-US" dirty="0"/>
              <a:t>Come unto God</a:t>
            </a:r>
          </a:p>
        </p:txBody>
      </p:sp>
    </p:spTree>
    <p:extLst>
      <p:ext uri="{BB962C8B-B14F-4D97-AF65-F5344CB8AC3E}">
        <p14:creationId xmlns:p14="http://schemas.microsoft.com/office/powerpoint/2010/main" val="4184597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do you think it means to come unto God?</a:t>
            </a:r>
          </a:p>
          <a:p>
            <a:r>
              <a:rPr lang="en-US" dirty="0"/>
              <a:t>What do you think it means that God will not allow those who come unto Him to perish?</a:t>
            </a:r>
          </a:p>
        </p:txBody>
      </p:sp>
      <p:sp>
        <p:nvSpPr>
          <p:cNvPr id="3" name="Title 2"/>
          <p:cNvSpPr>
            <a:spLocks noGrp="1"/>
          </p:cNvSpPr>
          <p:nvPr>
            <p:ph type="title"/>
          </p:nvPr>
        </p:nvSpPr>
        <p:spPr/>
        <p:txBody>
          <a:bodyPr/>
          <a:lstStyle/>
          <a:p>
            <a:r>
              <a:rPr lang="en-US" dirty="0"/>
              <a:t>Come unto God</a:t>
            </a:r>
          </a:p>
        </p:txBody>
      </p:sp>
    </p:spTree>
    <p:extLst>
      <p:ext uri="{BB962C8B-B14F-4D97-AF65-F5344CB8AC3E}">
        <p14:creationId xmlns:p14="http://schemas.microsoft.com/office/powerpoint/2010/main" val="584713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do you think it means to come unto God?</a:t>
            </a:r>
          </a:p>
          <a:p>
            <a:r>
              <a:rPr lang="en-US" dirty="0"/>
              <a:t>What do you think it means that God will not allow those who come unto Him to perish?</a:t>
            </a:r>
          </a:p>
          <a:p>
            <a:r>
              <a:rPr lang="en-US" dirty="0"/>
              <a:t>Why is it important to understand this truth about God’s nature?</a:t>
            </a:r>
          </a:p>
          <a:p>
            <a:endParaRPr lang="en-US" dirty="0"/>
          </a:p>
        </p:txBody>
      </p:sp>
      <p:sp>
        <p:nvSpPr>
          <p:cNvPr id="3" name="Title 2"/>
          <p:cNvSpPr>
            <a:spLocks noGrp="1"/>
          </p:cNvSpPr>
          <p:nvPr>
            <p:ph type="title"/>
          </p:nvPr>
        </p:nvSpPr>
        <p:spPr/>
        <p:txBody>
          <a:bodyPr/>
          <a:lstStyle/>
          <a:p>
            <a:r>
              <a:rPr lang="en-US" dirty="0"/>
              <a:t>Come unto God</a:t>
            </a:r>
          </a:p>
        </p:txBody>
      </p:sp>
    </p:spTree>
    <p:extLst>
      <p:ext uri="{BB962C8B-B14F-4D97-AF65-F5344CB8AC3E}">
        <p14:creationId xmlns:p14="http://schemas.microsoft.com/office/powerpoint/2010/main" val="387583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Read 1 Nephi 1:18–20. What did Lehi do after receiving these revelations?</a:t>
            </a:r>
          </a:p>
        </p:txBody>
      </p:sp>
      <p:sp>
        <p:nvSpPr>
          <p:cNvPr id="4" name="Title 3"/>
          <p:cNvSpPr>
            <a:spLocks noGrp="1"/>
          </p:cNvSpPr>
          <p:nvPr>
            <p:ph type="title"/>
          </p:nvPr>
        </p:nvSpPr>
        <p:spPr/>
        <p:txBody>
          <a:bodyPr/>
          <a:lstStyle/>
          <a:p>
            <a:r>
              <a:rPr lang="en-US" dirty="0"/>
              <a:t>Lehi’s Calling</a:t>
            </a:r>
          </a:p>
        </p:txBody>
      </p:sp>
    </p:spTree>
    <p:extLst>
      <p:ext uri="{BB962C8B-B14F-4D97-AF65-F5344CB8AC3E}">
        <p14:creationId xmlns:p14="http://schemas.microsoft.com/office/powerpoint/2010/main" val="526849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Read 1 Nephi 1:18–20. What did Lehi do after receiving these revelations?</a:t>
            </a:r>
          </a:p>
          <a:p>
            <a:r>
              <a:rPr lang="en-US" dirty="0"/>
              <a:t>How did people in Jerusalem respond to Lehi’s prophecies and testimony?</a:t>
            </a:r>
          </a:p>
        </p:txBody>
      </p:sp>
      <p:sp>
        <p:nvSpPr>
          <p:cNvPr id="4" name="Title 3"/>
          <p:cNvSpPr>
            <a:spLocks noGrp="1"/>
          </p:cNvSpPr>
          <p:nvPr>
            <p:ph type="title"/>
          </p:nvPr>
        </p:nvSpPr>
        <p:spPr/>
        <p:txBody>
          <a:bodyPr/>
          <a:lstStyle/>
          <a:p>
            <a:r>
              <a:rPr lang="en-US" dirty="0"/>
              <a:t>Lehi’s Calling</a:t>
            </a:r>
          </a:p>
        </p:txBody>
      </p:sp>
    </p:spTree>
    <p:extLst>
      <p:ext uri="{BB962C8B-B14F-4D97-AF65-F5344CB8AC3E}">
        <p14:creationId xmlns:p14="http://schemas.microsoft.com/office/powerpoint/2010/main" val="2092451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Read 1 Nephi 1:18–20. What did Lehi do after receiving these revelations?</a:t>
            </a:r>
          </a:p>
          <a:p>
            <a:r>
              <a:rPr lang="en-US" dirty="0"/>
              <a:t>How did people in Jerusalem respond to Lehi’s prophecies and testimony?</a:t>
            </a:r>
          </a:p>
          <a:p>
            <a:r>
              <a:rPr lang="en-US" dirty="0"/>
              <a:t>What truth can we learn from these verses about what God calls prophets to do?</a:t>
            </a:r>
          </a:p>
        </p:txBody>
      </p:sp>
      <p:sp>
        <p:nvSpPr>
          <p:cNvPr id="4" name="Title 3"/>
          <p:cNvSpPr>
            <a:spLocks noGrp="1"/>
          </p:cNvSpPr>
          <p:nvPr>
            <p:ph type="title"/>
          </p:nvPr>
        </p:nvSpPr>
        <p:spPr/>
        <p:txBody>
          <a:bodyPr/>
          <a:lstStyle/>
          <a:p>
            <a:r>
              <a:rPr lang="en-US" dirty="0"/>
              <a:t>Lehi’s Calling</a:t>
            </a:r>
          </a:p>
        </p:txBody>
      </p:sp>
    </p:spTree>
    <p:extLst>
      <p:ext uri="{BB962C8B-B14F-4D97-AF65-F5344CB8AC3E}">
        <p14:creationId xmlns:p14="http://schemas.microsoft.com/office/powerpoint/2010/main" val="642090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Devotional</a:t>
            </a:r>
          </a:p>
        </p:txBody>
      </p:sp>
      <p:sp>
        <p:nvSpPr>
          <p:cNvPr id="3" name="Content Placeholder 2"/>
          <p:cNvSpPr>
            <a:spLocks noGrp="1"/>
          </p:cNvSpPr>
          <p:nvPr>
            <p:ph sz="quarter" idx="4"/>
          </p:nvPr>
        </p:nvSpPr>
        <p:spPr/>
        <p:txBody>
          <a:bodyPr/>
          <a:lstStyle/>
          <a:p>
            <a:r>
              <a:rPr lang="en-US" dirty="0"/>
              <a:t>Hymn:</a:t>
            </a:r>
          </a:p>
          <a:p>
            <a:r>
              <a:rPr lang="en-US" dirty="0"/>
              <a:t>Prayer:</a:t>
            </a:r>
          </a:p>
          <a:p>
            <a:r>
              <a:rPr lang="en-US" dirty="0"/>
              <a:t>Thought:</a:t>
            </a:r>
          </a:p>
        </p:txBody>
      </p:sp>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665" b="5665"/>
          <a:stretch>
            <a:fillRect/>
          </a:stretch>
        </p:blipFill>
        <p:spPr/>
      </p:pic>
    </p:spTree>
    <p:extLst>
      <p:ext uri="{BB962C8B-B14F-4D97-AF65-F5344CB8AC3E}">
        <p14:creationId xmlns:p14="http://schemas.microsoft.com/office/powerpoint/2010/main" val="456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God Calls Prophets</a:t>
            </a:r>
          </a:p>
        </p:txBody>
      </p:sp>
      <p:sp>
        <p:nvSpPr>
          <p:cNvPr id="5" name="Content Placeholder 4"/>
          <p:cNvSpPr>
            <a:spLocks noGrp="1"/>
          </p:cNvSpPr>
          <p:nvPr>
            <p:ph sz="quarter" idx="4"/>
          </p:nvPr>
        </p:nvSpPr>
        <p:spPr/>
        <p:txBody>
          <a:bodyPr/>
          <a:lstStyle/>
          <a:p>
            <a:r>
              <a:rPr lang="en-US" b="1" i="0" dirty="0"/>
              <a:t>God calls prophets to denounce sin, warn of its consequences, and testify of Jesus Christ.</a:t>
            </a:r>
          </a:p>
        </p:txBody>
      </p:sp>
      <p:pic>
        <p:nvPicPr>
          <p:cNvPr id="3" name="Picture Placeholder 2"/>
          <p:cNvPicPr>
            <a:picLocks noGrp="1" noChangeAspect="1"/>
          </p:cNvPicPr>
          <p:nvPr>
            <p:ph type="pic" sz="quarter" idx="10"/>
          </p:nvPr>
        </p:nvPicPr>
        <p:blipFill>
          <a:blip r:embed="rId2"/>
          <a:srcRect l="22743" r="22743"/>
          <a:stretch>
            <a:fillRect/>
          </a:stretch>
        </p:blipFill>
        <p:spPr/>
      </p:pic>
    </p:spTree>
    <p:extLst>
      <p:ext uri="{BB962C8B-B14F-4D97-AF65-F5344CB8AC3E}">
        <p14:creationId xmlns:p14="http://schemas.microsoft.com/office/powerpoint/2010/main" val="640702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Scenario</a:t>
            </a:r>
          </a:p>
        </p:txBody>
      </p:sp>
      <p:sp>
        <p:nvSpPr>
          <p:cNvPr id="5" name="Content Placeholder 4"/>
          <p:cNvSpPr>
            <a:spLocks noGrp="1"/>
          </p:cNvSpPr>
          <p:nvPr>
            <p:ph sz="quarter" idx="4"/>
          </p:nvPr>
        </p:nvSpPr>
        <p:spPr/>
        <p:txBody>
          <a:bodyPr/>
          <a:lstStyle/>
          <a:p>
            <a:r>
              <a:rPr lang="en-US" i="0" dirty="0"/>
              <a:t>During general conference, the President of the Church teaches a doctrine that opposes a popular social practice. After the prophet’s talk, a friend sends you a message through social media containing a statement from the talk, along with the following question: “Why do Church leaders say things like this when they know that people are going to get upset or take offense?”</a:t>
            </a:r>
          </a:p>
        </p:txBody>
      </p:sp>
      <p:pic>
        <p:nvPicPr>
          <p:cNvPr id="3" name="Picture Placeholder 2"/>
          <p:cNvPicPr>
            <a:picLocks noGrp="1" noChangeAspect="1"/>
          </p:cNvPicPr>
          <p:nvPr>
            <p:ph type="pic" sz="quarter" idx="10"/>
          </p:nvPr>
        </p:nvPicPr>
        <p:blipFill>
          <a:blip r:embed="rId2"/>
          <a:srcRect t="5621" b="5621"/>
          <a:stretch>
            <a:fillRect/>
          </a:stretch>
        </p:blipFill>
        <p:spPr/>
      </p:pic>
    </p:spTree>
    <p:extLst>
      <p:ext uri="{BB962C8B-B14F-4D97-AF65-F5344CB8AC3E}">
        <p14:creationId xmlns:p14="http://schemas.microsoft.com/office/powerpoint/2010/main" val="1440253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Scenario</a:t>
            </a:r>
          </a:p>
        </p:txBody>
      </p:sp>
      <p:sp>
        <p:nvSpPr>
          <p:cNvPr id="5" name="Content Placeholder 4"/>
          <p:cNvSpPr>
            <a:spLocks noGrp="1"/>
          </p:cNvSpPr>
          <p:nvPr>
            <p:ph sz="quarter" idx="4"/>
          </p:nvPr>
        </p:nvSpPr>
        <p:spPr/>
        <p:txBody>
          <a:bodyPr/>
          <a:lstStyle/>
          <a:p>
            <a:r>
              <a:rPr lang="en-US" i="0" dirty="0"/>
              <a:t>During general conference, the President of the Church teaches a doctrine that opposes a popular social practice. After the prophet’s talk, a friend sends you a message through social media containing a statement from the talk, along with the following question: “Why do Church leaders say things like this when they know that people are going to get upset or take offense?”</a:t>
            </a:r>
          </a:p>
          <a:p>
            <a:r>
              <a:rPr lang="en-US" i="0" dirty="0"/>
              <a:t>How can the truth we just identified help answer the friend’s question?</a:t>
            </a:r>
          </a:p>
          <a:p>
            <a:endParaRPr lang="en-US" i="0" dirty="0"/>
          </a:p>
        </p:txBody>
      </p:sp>
      <p:pic>
        <p:nvPicPr>
          <p:cNvPr id="3" name="Picture Placeholder 2"/>
          <p:cNvPicPr>
            <a:picLocks noGrp="1" noChangeAspect="1"/>
          </p:cNvPicPr>
          <p:nvPr>
            <p:ph type="pic" sz="quarter" idx="10"/>
          </p:nvPr>
        </p:nvPicPr>
        <p:blipFill>
          <a:blip r:embed="rId2"/>
          <a:srcRect t="5621" b="5621"/>
          <a:stretch>
            <a:fillRect/>
          </a:stretch>
        </p:blipFill>
        <p:spPr/>
      </p:pic>
    </p:spTree>
    <p:extLst>
      <p:ext uri="{BB962C8B-B14F-4D97-AF65-F5344CB8AC3E}">
        <p14:creationId xmlns:p14="http://schemas.microsoft.com/office/powerpoint/2010/main" val="1375273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24200" y="563716"/>
            <a:ext cx="5562600" cy="591985"/>
          </a:xfrm>
        </p:spPr>
        <p:txBody>
          <a:bodyPr/>
          <a:lstStyle/>
          <a:p>
            <a:r>
              <a:rPr lang="en-US" dirty="0"/>
              <a:t>President Spencer W. Kimball</a:t>
            </a:r>
          </a:p>
        </p:txBody>
      </p:sp>
      <p:sp>
        <p:nvSpPr>
          <p:cNvPr id="6" name="Content Placeholder 5"/>
          <p:cNvSpPr>
            <a:spLocks noGrp="1"/>
          </p:cNvSpPr>
          <p:nvPr>
            <p:ph sz="quarter" idx="4"/>
          </p:nvPr>
        </p:nvSpPr>
        <p:spPr>
          <a:xfrm>
            <a:off x="3124200" y="1162050"/>
            <a:ext cx="5562601" cy="4711700"/>
          </a:xfrm>
        </p:spPr>
        <p:txBody>
          <a:bodyPr/>
          <a:lstStyle/>
          <a:p>
            <a:pPr marL="0" indent="0">
              <a:buNone/>
            </a:pPr>
            <a:r>
              <a:rPr lang="en-US" dirty="0"/>
              <a:t>“Those prophets I have known are the most loving of men. It is because of their love and integrity that they cannot modify the Lord’s message merely to make people feel comfortable. They are too kind to be so cruel” (Spencer W. Kimball, “Listen to the Prophets,” </a:t>
            </a:r>
            <a:r>
              <a:rPr lang="en-US" i="0" dirty="0"/>
              <a:t>Ensign</a:t>
            </a:r>
            <a:r>
              <a:rPr lang="en-US" dirty="0"/>
              <a:t>, May 1978, 77).</a:t>
            </a:r>
          </a:p>
        </p:txBody>
      </p:sp>
      <p:pic>
        <p:nvPicPr>
          <p:cNvPr id="2" name="Picture Placeholder 1"/>
          <p:cNvPicPr>
            <a:picLocks noGrp="1" noChangeAspect="1"/>
          </p:cNvPicPr>
          <p:nvPr>
            <p:ph type="pic" sz="quarter" idx="10"/>
          </p:nvPr>
        </p:nvPicPr>
        <p:blipFill>
          <a:blip r:embed="rId2"/>
          <a:srcRect l="35" r="35"/>
          <a:stretch>
            <a:fillRect/>
          </a:stretch>
        </p:blipFill>
        <p:spPr>
          <a:prstGeom prst="rect">
            <a:avLst/>
          </a:prstGeom>
        </p:spPr>
      </p:pic>
    </p:spTree>
    <p:extLst>
      <p:ext uri="{BB962C8B-B14F-4D97-AF65-F5344CB8AC3E}">
        <p14:creationId xmlns:p14="http://schemas.microsoft.com/office/powerpoint/2010/main" val="2605510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Imagine having the responsibility of a prophet. What do you think it would be like to speak against people’s sins and warn of the consequences of sin?</a:t>
            </a:r>
          </a:p>
        </p:txBody>
      </p:sp>
      <p:sp>
        <p:nvSpPr>
          <p:cNvPr id="4" name="Title 3"/>
          <p:cNvSpPr>
            <a:spLocks noGrp="1"/>
          </p:cNvSpPr>
          <p:nvPr>
            <p:ph type="title"/>
          </p:nvPr>
        </p:nvSpPr>
        <p:spPr/>
        <p:txBody>
          <a:bodyPr/>
          <a:lstStyle/>
          <a:p>
            <a:r>
              <a:rPr lang="en-US" dirty="0"/>
              <a:t>Responsibility of a Prophet</a:t>
            </a:r>
          </a:p>
        </p:txBody>
      </p:sp>
    </p:spTree>
    <p:extLst>
      <p:ext uri="{BB962C8B-B14F-4D97-AF65-F5344CB8AC3E}">
        <p14:creationId xmlns:p14="http://schemas.microsoft.com/office/powerpoint/2010/main" val="874711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 Elder Jeffrey R. Holland </a:t>
            </a:r>
          </a:p>
        </p:txBody>
      </p:sp>
      <p:sp>
        <p:nvSpPr>
          <p:cNvPr id="6" name="Content Placeholder 5"/>
          <p:cNvSpPr>
            <a:spLocks noGrp="1"/>
          </p:cNvSpPr>
          <p:nvPr>
            <p:ph sz="quarter" idx="4"/>
          </p:nvPr>
        </p:nvSpPr>
        <p:spPr/>
        <p:txBody>
          <a:bodyPr/>
          <a:lstStyle/>
          <a:p>
            <a:pPr marL="0" indent="0">
              <a:buNone/>
            </a:pPr>
            <a:r>
              <a:rPr lang="en-US" dirty="0"/>
              <a:t>“In addition to teaching, encouraging, and cheering people on (that is the pleasant part of discipleship), from time to time . . . messengers [of the Lord] are called upon to worry, to warn, and sometimes just to weep (that is the painful part of discipleship). They know full well that the road leading to the promised land ‘flowing with milk and honey’ [Exodus 3:8] of necessity runs by way of Mount Sinai, flowing with ‘thou </a:t>
            </a:r>
            <a:r>
              <a:rPr lang="en-US" dirty="0" err="1"/>
              <a:t>shalts</a:t>
            </a:r>
            <a:r>
              <a:rPr lang="en-US" dirty="0"/>
              <a:t>’ and ‘thou shalt nots’ [see Exodus 20:3–17].</a:t>
            </a:r>
          </a:p>
          <a:p>
            <a:pPr marL="0" indent="0">
              <a:buNone/>
            </a:pPr>
            <a:r>
              <a:rPr lang="en-US" i="0" dirty="0"/>
              <a:t>Continued on next page.</a:t>
            </a:r>
          </a:p>
        </p:txBody>
      </p:sp>
      <p:pic>
        <p:nvPicPr>
          <p:cNvPr id="2" name="Picture Placeholder 1"/>
          <p:cNvPicPr>
            <a:picLocks noGrp="1" noChangeAspect="1"/>
          </p:cNvPicPr>
          <p:nvPr>
            <p:ph type="pic" sz="quarter" idx="10"/>
          </p:nvPr>
        </p:nvPicPr>
        <p:blipFill>
          <a:blip r:embed="rId2"/>
          <a:srcRect l="58" r="58"/>
          <a:stretch>
            <a:fillRect/>
          </a:stretch>
        </p:blipFill>
        <p:spPr>
          <a:prstGeom prst="rect">
            <a:avLst/>
          </a:prstGeom>
        </p:spPr>
      </p:pic>
    </p:spTree>
    <p:extLst>
      <p:ext uri="{BB962C8B-B14F-4D97-AF65-F5344CB8AC3E}">
        <p14:creationId xmlns:p14="http://schemas.microsoft.com/office/powerpoint/2010/main" val="1910218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24200" y="563716"/>
            <a:ext cx="5562600" cy="591985"/>
          </a:xfrm>
        </p:spPr>
        <p:txBody>
          <a:bodyPr/>
          <a:lstStyle/>
          <a:p>
            <a:r>
              <a:rPr lang="en-US" dirty="0"/>
              <a:t> Elder Jeffrey R. Holland, cont. </a:t>
            </a:r>
          </a:p>
        </p:txBody>
      </p:sp>
      <p:sp>
        <p:nvSpPr>
          <p:cNvPr id="6" name="Content Placeholder 5"/>
          <p:cNvSpPr>
            <a:spLocks noGrp="1"/>
          </p:cNvSpPr>
          <p:nvPr>
            <p:ph sz="quarter" idx="4"/>
          </p:nvPr>
        </p:nvSpPr>
        <p:spPr>
          <a:xfrm>
            <a:off x="3124199" y="1162050"/>
            <a:ext cx="5562601" cy="4711700"/>
          </a:xfrm>
        </p:spPr>
        <p:txBody>
          <a:bodyPr/>
          <a:lstStyle/>
          <a:p>
            <a:pPr marL="0" indent="0">
              <a:buNone/>
            </a:pPr>
            <a:r>
              <a:rPr lang="en-US" dirty="0"/>
              <a:t>“Unfortunately, messengers of divinely mandated commandments are often no more popular today than they were anciently” (Jeffrey R. Holland, “The Cost—and Blessings—of Discipleship,” </a:t>
            </a:r>
            <a:r>
              <a:rPr lang="en-US" i="0" dirty="0"/>
              <a:t>Ensign</a:t>
            </a:r>
            <a:r>
              <a:rPr lang="en-US" dirty="0"/>
              <a:t> or </a:t>
            </a:r>
            <a:r>
              <a:rPr lang="en-US" i="0" dirty="0"/>
              <a:t>Liahona</a:t>
            </a:r>
            <a:r>
              <a:rPr lang="en-US" dirty="0"/>
              <a:t>, May 2014, 7).</a:t>
            </a:r>
          </a:p>
        </p:txBody>
      </p:sp>
      <p:pic>
        <p:nvPicPr>
          <p:cNvPr id="2" name="Picture Placeholder 1"/>
          <p:cNvPicPr>
            <a:picLocks noGrp="1" noChangeAspect="1"/>
          </p:cNvPicPr>
          <p:nvPr>
            <p:ph type="pic" sz="quarter" idx="10"/>
          </p:nvPr>
        </p:nvPicPr>
        <p:blipFill>
          <a:blip r:embed="rId2"/>
          <a:srcRect l="58" r="58"/>
          <a:stretch>
            <a:fillRect/>
          </a:stretch>
        </p:blipFill>
        <p:spPr>
          <a:prstGeom prst="rect">
            <a:avLst/>
          </a:prstGeom>
        </p:spPr>
      </p:pic>
    </p:spTree>
    <p:extLst>
      <p:ext uri="{BB962C8B-B14F-4D97-AF65-F5344CB8AC3E}">
        <p14:creationId xmlns:p14="http://schemas.microsoft.com/office/powerpoint/2010/main" val="410920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In what ways do some people in our day show anger toward prophets or mock or ignore their words? Why do you think some people respond this way?</a:t>
            </a:r>
          </a:p>
        </p:txBody>
      </p:sp>
      <p:sp>
        <p:nvSpPr>
          <p:cNvPr id="4" name="Title 3"/>
          <p:cNvSpPr>
            <a:spLocks noGrp="1"/>
          </p:cNvSpPr>
          <p:nvPr>
            <p:ph type="title"/>
          </p:nvPr>
        </p:nvSpPr>
        <p:spPr/>
        <p:txBody>
          <a:bodyPr/>
          <a:lstStyle/>
          <a:p>
            <a:r>
              <a:rPr lang="en-US" dirty="0"/>
              <a:t>Our Prophets</a:t>
            </a:r>
          </a:p>
        </p:txBody>
      </p:sp>
    </p:spTree>
    <p:extLst>
      <p:ext uri="{BB962C8B-B14F-4D97-AF65-F5344CB8AC3E}">
        <p14:creationId xmlns:p14="http://schemas.microsoft.com/office/powerpoint/2010/main" val="858952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In what ways do some people in our day show anger toward prophets or mock or ignore their words? Why do you think some people respond this way?</a:t>
            </a:r>
          </a:p>
          <a:p>
            <a:r>
              <a:rPr lang="en-US" dirty="0"/>
              <a:t>How have you or someone you know been blessed by the efforts of modern prophets to denounce sin, warn of its consequences, and testify of Jesus Christ?</a:t>
            </a:r>
          </a:p>
        </p:txBody>
      </p:sp>
      <p:sp>
        <p:nvSpPr>
          <p:cNvPr id="4" name="Title 3"/>
          <p:cNvSpPr>
            <a:spLocks noGrp="1"/>
          </p:cNvSpPr>
          <p:nvPr>
            <p:ph type="title"/>
          </p:nvPr>
        </p:nvSpPr>
        <p:spPr/>
        <p:txBody>
          <a:bodyPr/>
          <a:lstStyle/>
          <a:p>
            <a:r>
              <a:rPr lang="en-US" dirty="0"/>
              <a:t>Our Prophets</a:t>
            </a:r>
          </a:p>
        </p:txBody>
      </p:sp>
    </p:spTree>
    <p:extLst>
      <p:ext uri="{BB962C8B-B14F-4D97-AF65-F5344CB8AC3E}">
        <p14:creationId xmlns:p14="http://schemas.microsoft.com/office/powerpoint/2010/main" val="1265850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Tender Mercies of the Lord</a:t>
            </a:r>
          </a:p>
        </p:txBody>
      </p:sp>
      <p:sp>
        <p:nvSpPr>
          <p:cNvPr id="5" name="Content Placeholder 4"/>
          <p:cNvSpPr>
            <a:spLocks noGrp="1"/>
          </p:cNvSpPr>
          <p:nvPr>
            <p:ph sz="quarter" idx="4"/>
          </p:nvPr>
        </p:nvSpPr>
        <p:spPr/>
        <p:txBody>
          <a:bodyPr/>
          <a:lstStyle/>
          <a:p>
            <a:r>
              <a:rPr lang="en-US" i="0" dirty="0"/>
              <a:t>Read 1 Nephi 1:20. What did Nephi intend to show us with the experiences he recorded? </a:t>
            </a:r>
          </a:p>
        </p:txBody>
      </p:sp>
      <p:pic>
        <p:nvPicPr>
          <p:cNvPr id="3" name="Picture Placeholder 2"/>
          <p:cNvPicPr>
            <a:picLocks noGrp="1" noChangeAspect="1"/>
          </p:cNvPicPr>
          <p:nvPr>
            <p:ph type="pic" sz="quarter" idx="10"/>
          </p:nvPr>
        </p:nvPicPr>
        <p:blipFill>
          <a:blip r:embed="rId2"/>
          <a:srcRect l="3460" r="3460"/>
          <a:stretch>
            <a:fillRect/>
          </a:stretch>
        </p:blipFill>
        <p:spPr/>
      </p:pic>
    </p:spTree>
    <p:extLst>
      <p:ext uri="{BB962C8B-B14F-4D97-AF65-F5344CB8AC3E}">
        <p14:creationId xmlns:p14="http://schemas.microsoft.com/office/powerpoint/2010/main" val="889763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God is _____________________ .</a:t>
            </a:r>
          </a:p>
        </p:txBody>
      </p:sp>
      <p:sp>
        <p:nvSpPr>
          <p:cNvPr id="4" name="Title 3"/>
          <p:cNvSpPr>
            <a:spLocks noGrp="1"/>
          </p:cNvSpPr>
          <p:nvPr>
            <p:ph type="title"/>
          </p:nvPr>
        </p:nvSpPr>
        <p:spPr/>
        <p:txBody>
          <a:bodyPr/>
          <a:lstStyle/>
          <a:p>
            <a:r>
              <a:rPr lang="en-US" dirty="0"/>
              <a:t>The Attributes of God</a:t>
            </a:r>
          </a:p>
        </p:txBody>
      </p:sp>
    </p:spTree>
    <p:extLst>
      <p:ext uri="{BB962C8B-B14F-4D97-AF65-F5344CB8AC3E}">
        <p14:creationId xmlns:p14="http://schemas.microsoft.com/office/powerpoint/2010/main" val="3554324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Tender Mercies of the Lord</a:t>
            </a:r>
          </a:p>
        </p:txBody>
      </p:sp>
      <p:sp>
        <p:nvSpPr>
          <p:cNvPr id="5" name="Content Placeholder 4"/>
          <p:cNvSpPr>
            <a:spLocks noGrp="1"/>
          </p:cNvSpPr>
          <p:nvPr>
            <p:ph sz="quarter" idx="4"/>
          </p:nvPr>
        </p:nvSpPr>
        <p:spPr/>
        <p:txBody>
          <a:bodyPr/>
          <a:lstStyle/>
          <a:p>
            <a:r>
              <a:rPr lang="en-US" i="0" dirty="0"/>
              <a:t>Read 1 Nephi 1:20. What did Nephi intend to show us with the experiences he recorded? </a:t>
            </a:r>
          </a:p>
          <a:p>
            <a:r>
              <a:rPr lang="en-US" b="1" i="0" dirty="0"/>
              <a:t>The Lord, through His tender mercies, will deliver those whom He has chosen, because of their faith.</a:t>
            </a:r>
          </a:p>
        </p:txBody>
      </p:sp>
      <p:pic>
        <p:nvPicPr>
          <p:cNvPr id="3" name="Picture Placeholder 2"/>
          <p:cNvPicPr>
            <a:picLocks noGrp="1" noChangeAspect="1"/>
          </p:cNvPicPr>
          <p:nvPr>
            <p:ph type="pic" sz="quarter" idx="10"/>
          </p:nvPr>
        </p:nvPicPr>
        <p:blipFill>
          <a:blip r:embed="rId2"/>
          <a:srcRect l="3460" r="3460"/>
          <a:stretch>
            <a:fillRect/>
          </a:stretch>
        </p:blipFill>
        <p:spPr/>
      </p:pic>
    </p:spTree>
    <p:extLst>
      <p:ext uri="{BB962C8B-B14F-4D97-AF65-F5344CB8AC3E}">
        <p14:creationId xmlns:p14="http://schemas.microsoft.com/office/powerpoint/2010/main" val="365257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593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Nephi</a:t>
            </a:r>
          </a:p>
        </p:txBody>
      </p:sp>
      <p:sp>
        <p:nvSpPr>
          <p:cNvPr id="5" name="Content Placeholder 4"/>
          <p:cNvSpPr>
            <a:spLocks noGrp="1"/>
          </p:cNvSpPr>
          <p:nvPr>
            <p:ph sz="quarter" idx="4"/>
          </p:nvPr>
        </p:nvSpPr>
        <p:spPr/>
        <p:txBody>
          <a:bodyPr/>
          <a:lstStyle/>
          <a:p>
            <a:r>
              <a:rPr lang="en-US" i="0" dirty="0"/>
              <a:t>Read 1 Nephi 1:1, looking for what Nephi described about his life. </a:t>
            </a:r>
          </a:p>
        </p:txBody>
      </p:sp>
      <p:pic>
        <p:nvPicPr>
          <p:cNvPr id="3" name="Picture Placeholder 2"/>
          <p:cNvPicPr>
            <a:picLocks noGrp="1" noChangeAspect="1"/>
          </p:cNvPicPr>
          <p:nvPr>
            <p:ph type="pic" sz="quarter" idx="10"/>
          </p:nvPr>
        </p:nvPicPr>
        <p:blipFill>
          <a:blip r:embed="rId2"/>
          <a:srcRect l="21880" r="21880"/>
          <a:stretch>
            <a:fillRect/>
          </a:stretch>
        </p:blipFill>
        <p:spPr/>
      </p:pic>
    </p:spTree>
    <p:extLst>
      <p:ext uri="{BB962C8B-B14F-4D97-AF65-F5344CB8AC3E}">
        <p14:creationId xmlns:p14="http://schemas.microsoft.com/office/powerpoint/2010/main" val="4104442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Nephi</a:t>
            </a:r>
          </a:p>
        </p:txBody>
      </p:sp>
      <p:sp>
        <p:nvSpPr>
          <p:cNvPr id="5" name="Content Placeholder 4"/>
          <p:cNvSpPr>
            <a:spLocks noGrp="1"/>
          </p:cNvSpPr>
          <p:nvPr>
            <p:ph sz="quarter" idx="4"/>
          </p:nvPr>
        </p:nvSpPr>
        <p:spPr/>
        <p:txBody>
          <a:bodyPr/>
          <a:lstStyle/>
          <a:p>
            <a:r>
              <a:rPr lang="en-US" i="0" dirty="0"/>
              <a:t>Read 1 Nephi 1:1, looking for what Nephi described about his life. </a:t>
            </a:r>
          </a:p>
          <a:p>
            <a:r>
              <a:rPr lang="en-US" i="0" dirty="0"/>
              <a:t>What did Nephi’s “knowledge of the goodness and the mysteries of God” lead him to do?</a:t>
            </a:r>
          </a:p>
        </p:txBody>
      </p:sp>
      <p:pic>
        <p:nvPicPr>
          <p:cNvPr id="3" name="Picture Placeholder 2"/>
          <p:cNvPicPr>
            <a:picLocks noGrp="1" noChangeAspect="1"/>
          </p:cNvPicPr>
          <p:nvPr>
            <p:ph type="pic" sz="quarter" idx="10"/>
          </p:nvPr>
        </p:nvPicPr>
        <p:blipFill>
          <a:blip r:embed="rId2"/>
          <a:srcRect l="21880" r="21880"/>
          <a:stretch>
            <a:fillRect/>
          </a:stretch>
        </p:blipFill>
        <p:spPr/>
      </p:pic>
    </p:spTree>
    <p:extLst>
      <p:ext uri="{BB962C8B-B14F-4D97-AF65-F5344CB8AC3E}">
        <p14:creationId xmlns:p14="http://schemas.microsoft.com/office/powerpoint/2010/main" val="813290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Nephi</a:t>
            </a:r>
          </a:p>
        </p:txBody>
      </p:sp>
      <p:sp>
        <p:nvSpPr>
          <p:cNvPr id="5" name="Content Placeholder 4"/>
          <p:cNvSpPr>
            <a:spLocks noGrp="1"/>
          </p:cNvSpPr>
          <p:nvPr>
            <p:ph sz="quarter" idx="4"/>
          </p:nvPr>
        </p:nvSpPr>
        <p:spPr/>
        <p:txBody>
          <a:bodyPr/>
          <a:lstStyle/>
          <a:p>
            <a:r>
              <a:rPr lang="en-US" i="0" dirty="0"/>
              <a:t>Read 1 Nephi 1:1, looking for what Nephi described about his life. </a:t>
            </a:r>
          </a:p>
          <a:p>
            <a:r>
              <a:rPr lang="en-US" i="0" dirty="0"/>
              <a:t>What did Nephi’s “knowledge of the goodness and the mysteries of God” lead him to do?</a:t>
            </a:r>
          </a:p>
          <a:p>
            <a:r>
              <a:rPr lang="en-US" i="0" dirty="0"/>
              <a:t>Read 1 Nephi 1:3 and mark Nephi’s testimony about the truthfulness of his record.</a:t>
            </a:r>
          </a:p>
          <a:p>
            <a:endParaRPr lang="en-US" dirty="0"/>
          </a:p>
        </p:txBody>
      </p:sp>
      <p:pic>
        <p:nvPicPr>
          <p:cNvPr id="3" name="Picture Placeholder 2"/>
          <p:cNvPicPr>
            <a:picLocks noGrp="1" noChangeAspect="1"/>
          </p:cNvPicPr>
          <p:nvPr>
            <p:ph type="pic" sz="quarter" idx="10"/>
          </p:nvPr>
        </p:nvPicPr>
        <p:blipFill>
          <a:blip r:embed="rId2"/>
          <a:srcRect l="21880" r="21880"/>
          <a:stretch>
            <a:fillRect/>
          </a:stretch>
        </p:blipFill>
        <p:spPr/>
      </p:pic>
    </p:spTree>
    <p:extLst>
      <p:ext uri="{BB962C8B-B14F-4D97-AF65-F5344CB8AC3E}">
        <p14:creationId xmlns:p14="http://schemas.microsoft.com/office/powerpoint/2010/main" val="237331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Read 1 Nephi 1:4, looking for how the Lord warned the people in Jerusalem.</a:t>
            </a:r>
          </a:p>
        </p:txBody>
      </p:sp>
      <p:sp>
        <p:nvSpPr>
          <p:cNvPr id="4" name="Title 3"/>
          <p:cNvSpPr>
            <a:spLocks noGrp="1"/>
          </p:cNvSpPr>
          <p:nvPr>
            <p:ph type="title"/>
          </p:nvPr>
        </p:nvSpPr>
        <p:spPr/>
        <p:txBody>
          <a:bodyPr/>
          <a:lstStyle/>
          <a:p>
            <a:r>
              <a:rPr lang="en-US" dirty="0"/>
              <a:t>The Lord’s Warning</a:t>
            </a:r>
          </a:p>
        </p:txBody>
      </p:sp>
    </p:spTree>
    <p:extLst>
      <p:ext uri="{BB962C8B-B14F-4D97-AF65-F5344CB8AC3E}">
        <p14:creationId xmlns:p14="http://schemas.microsoft.com/office/powerpoint/2010/main" val="2731302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Read 1 Nephi 1:4, looking for how the Lord warned the people in Jerusalem.</a:t>
            </a:r>
          </a:p>
          <a:p>
            <a:r>
              <a:rPr lang="en-US" dirty="0"/>
              <a:t>Read 1 Nephi 1:5–13, looking for what Lehi saw in vision.</a:t>
            </a:r>
          </a:p>
        </p:txBody>
      </p:sp>
      <p:sp>
        <p:nvSpPr>
          <p:cNvPr id="4" name="Title 3"/>
          <p:cNvSpPr>
            <a:spLocks noGrp="1"/>
          </p:cNvSpPr>
          <p:nvPr>
            <p:ph type="title"/>
          </p:nvPr>
        </p:nvSpPr>
        <p:spPr/>
        <p:txBody>
          <a:bodyPr/>
          <a:lstStyle/>
          <a:p>
            <a:r>
              <a:rPr lang="en-US" dirty="0"/>
              <a:t>The Lord’s Warning</a:t>
            </a:r>
          </a:p>
        </p:txBody>
      </p:sp>
    </p:spTree>
    <p:extLst>
      <p:ext uri="{BB962C8B-B14F-4D97-AF65-F5344CB8AC3E}">
        <p14:creationId xmlns:p14="http://schemas.microsoft.com/office/powerpoint/2010/main" val="1805418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Read 1 Nephi 1:4, looking for how the Lord warned the people in Jerusalem.</a:t>
            </a:r>
          </a:p>
          <a:p>
            <a:r>
              <a:rPr lang="en-US" dirty="0"/>
              <a:t>Read 1 Nephi 1:5–13, looking for what Lehi saw in vision.</a:t>
            </a:r>
          </a:p>
          <a:p>
            <a:r>
              <a:rPr lang="en-US" dirty="0"/>
              <a:t>According to verse 13, what did Lehi learn about Jerusalem? </a:t>
            </a:r>
          </a:p>
        </p:txBody>
      </p:sp>
      <p:sp>
        <p:nvSpPr>
          <p:cNvPr id="4" name="Title 3"/>
          <p:cNvSpPr>
            <a:spLocks noGrp="1"/>
          </p:cNvSpPr>
          <p:nvPr>
            <p:ph type="title"/>
          </p:nvPr>
        </p:nvSpPr>
        <p:spPr/>
        <p:txBody>
          <a:bodyPr/>
          <a:lstStyle/>
          <a:p>
            <a:r>
              <a:rPr lang="en-US" dirty="0"/>
              <a:t>The Lord’s Warning</a:t>
            </a:r>
          </a:p>
        </p:txBody>
      </p:sp>
    </p:spTree>
    <p:extLst>
      <p:ext uri="{BB962C8B-B14F-4D97-AF65-F5344CB8AC3E}">
        <p14:creationId xmlns:p14="http://schemas.microsoft.com/office/powerpoint/2010/main" val="1863894344"/>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2" ma:contentTypeDescription="Create a new document." ma:contentTypeScope="" ma:versionID="2d9649835cc5f084f1f1839cb2cf4b12">
  <xsd:schema xmlns:xsd="http://www.w3.org/2001/XMLSchema" xmlns:xs="http://www.w3.org/2001/XMLSchema" xmlns:p="http://schemas.microsoft.com/office/2006/metadata/properties" xmlns:ns2="b764eb9d-49e1-4eb4-965b-0d99005b74c0" targetNamespace="http://schemas.microsoft.com/office/2006/metadata/properties" ma:root="true" ma:fieldsID="50c8c1b29e8e7f4e1e585ad69d5cde23" ns2:_="">
    <xsd:import namespace="b764eb9d-49e1-4eb4-965b-0d99005b74c0"/>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764eb9d-49e1-4eb4-965b-0d99005b74c0">
      <UserInfo>
        <DisplayName>Katrina Cannon</DisplayName>
        <AccountId>29</AccountId>
        <AccountType/>
      </UserInfo>
    </SharedWithUsers>
  </documentManagement>
</p:properties>
</file>

<file path=customXml/itemProps1.xml><?xml version="1.0" encoding="utf-8"?>
<ds:datastoreItem xmlns:ds="http://schemas.openxmlformats.org/officeDocument/2006/customXml" ds:itemID="{54DD939F-22E6-4D35-93ED-3DFA1A74EB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9D324F-7F41-4481-9226-DF772FD5D074}">
  <ds:schemaRefs>
    <ds:schemaRef ds:uri="http://schemas.microsoft.com/sharepoint/v3/contenttype/forms"/>
  </ds:schemaRefs>
</ds:datastoreItem>
</file>

<file path=customXml/itemProps3.xml><?xml version="1.0" encoding="utf-8"?>
<ds:datastoreItem xmlns:ds="http://schemas.openxmlformats.org/officeDocument/2006/customXml" ds:itemID="{8D9B38A3-81AD-42AF-96FF-972233EE1065}">
  <ds:schemaRefs>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http://purl.org/dc/elements/1.1/"/>
    <ds:schemaRef ds:uri="b764eb9d-49e1-4eb4-965b-0d99005b74c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4465</TotalTime>
  <Words>1040</Words>
  <Application>Microsoft Office PowerPoint</Application>
  <PresentationFormat>On-screen Show (4:3)</PresentationFormat>
  <Paragraphs>86</Paragraphs>
  <Slides>31</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31</vt:i4>
      </vt:variant>
    </vt:vector>
  </HeadingPairs>
  <TitlesOfParts>
    <vt:vector size="40" baseType="lpstr">
      <vt:lpstr>Arial</vt:lpstr>
      <vt:lpstr>Calibri</vt:lpstr>
      <vt:lpstr>Helam Slab ldsLat Light</vt:lpstr>
      <vt:lpstr>Open Sans</vt:lpstr>
      <vt:lpstr>Old Testament</vt:lpstr>
      <vt:lpstr>1_Old Testament</vt:lpstr>
      <vt:lpstr>2_Old Testament</vt:lpstr>
      <vt:lpstr>3_Old Testament</vt:lpstr>
      <vt:lpstr>4_Old Testament</vt:lpstr>
      <vt:lpstr>1 Nephi 1</vt:lpstr>
      <vt:lpstr>Devotional</vt:lpstr>
      <vt:lpstr>The Attributes of God</vt:lpstr>
      <vt:lpstr>Nephi</vt:lpstr>
      <vt:lpstr>Nephi</vt:lpstr>
      <vt:lpstr>Nephi</vt:lpstr>
      <vt:lpstr>The Lord’s Warning</vt:lpstr>
      <vt:lpstr>The Lord’s Warning</vt:lpstr>
      <vt:lpstr>The Lord’s Warning</vt:lpstr>
      <vt:lpstr>The Lord’s Warning</vt:lpstr>
      <vt:lpstr>Lehi’s Testimony</vt:lpstr>
      <vt:lpstr>Lehi’s Testimony</vt:lpstr>
      <vt:lpstr>Lehi’s Testimony</vt:lpstr>
      <vt:lpstr>Come unto God</vt:lpstr>
      <vt:lpstr>Come unto God</vt:lpstr>
      <vt:lpstr>Come unto God</vt:lpstr>
      <vt:lpstr>Lehi’s Calling</vt:lpstr>
      <vt:lpstr>Lehi’s Calling</vt:lpstr>
      <vt:lpstr>Lehi’s Calling</vt:lpstr>
      <vt:lpstr>God Calls Prophets</vt:lpstr>
      <vt:lpstr>A Scenario</vt:lpstr>
      <vt:lpstr>A Scenario</vt:lpstr>
      <vt:lpstr>President Spencer W. Kimball</vt:lpstr>
      <vt:lpstr>Responsibility of a Prophet</vt:lpstr>
      <vt:lpstr> Elder Jeffrey R. Holland </vt:lpstr>
      <vt:lpstr> Elder Jeffrey R. Holland, cont. </vt:lpstr>
      <vt:lpstr>Our Prophets</vt:lpstr>
      <vt:lpstr>Our Prophets</vt:lpstr>
      <vt:lpstr>Tender Mercies of the Lord</vt:lpstr>
      <vt:lpstr>Tender Mercies of the Lord</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260</cp:revision>
  <dcterms:created xsi:type="dcterms:W3CDTF">2013-07-15T20:26:14Z</dcterms:created>
  <dcterms:modified xsi:type="dcterms:W3CDTF">2017-05-18T19:26:35Z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