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7" r:id="rId5"/>
    <p:sldMasterId id="2147483691" r:id="rId6"/>
    <p:sldMasterId id="2147483695" r:id="rId7"/>
    <p:sldMasterId id="2147483699" r:id="rId8"/>
  </p:sldMasterIdLst>
  <p:notesMasterIdLst>
    <p:notesMasterId r:id="rId51"/>
  </p:notesMasterIdLst>
  <p:handoutMasterIdLst>
    <p:handoutMasterId r:id="rId52"/>
  </p:handoutMasterIdLst>
  <p:sldIdLst>
    <p:sldId id="319" r:id="rId9"/>
    <p:sldId id="328" r:id="rId10"/>
    <p:sldId id="330" r:id="rId11"/>
    <p:sldId id="331" r:id="rId12"/>
    <p:sldId id="332" r:id="rId13"/>
    <p:sldId id="334" r:id="rId14"/>
    <p:sldId id="333" r:id="rId15"/>
    <p:sldId id="336" r:id="rId16"/>
    <p:sldId id="335" r:id="rId17"/>
    <p:sldId id="338" r:id="rId18"/>
    <p:sldId id="339" r:id="rId19"/>
    <p:sldId id="344" r:id="rId20"/>
    <p:sldId id="337" r:id="rId21"/>
    <p:sldId id="342" r:id="rId22"/>
    <p:sldId id="340" r:id="rId23"/>
    <p:sldId id="345" r:id="rId24"/>
    <p:sldId id="347" r:id="rId25"/>
    <p:sldId id="346" r:id="rId26"/>
    <p:sldId id="348" r:id="rId27"/>
    <p:sldId id="350" r:id="rId28"/>
    <p:sldId id="349" r:id="rId29"/>
    <p:sldId id="351" r:id="rId30"/>
    <p:sldId id="352" r:id="rId31"/>
    <p:sldId id="353" r:id="rId32"/>
    <p:sldId id="355" r:id="rId33"/>
    <p:sldId id="356" r:id="rId34"/>
    <p:sldId id="354" r:id="rId35"/>
    <p:sldId id="357" r:id="rId36"/>
    <p:sldId id="358" r:id="rId37"/>
    <p:sldId id="359" r:id="rId38"/>
    <p:sldId id="370" r:id="rId39"/>
    <p:sldId id="371" r:id="rId40"/>
    <p:sldId id="363" r:id="rId41"/>
    <p:sldId id="361" r:id="rId42"/>
    <p:sldId id="365" r:id="rId43"/>
    <p:sldId id="366" r:id="rId44"/>
    <p:sldId id="364" r:id="rId45"/>
    <p:sldId id="368" r:id="rId46"/>
    <p:sldId id="372" r:id="rId47"/>
    <p:sldId id="373" r:id="rId48"/>
    <p:sldId id="369" r:id="rId49"/>
    <p:sldId id="329"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39A1F"/>
    <a:srgbClr val="EB5558"/>
    <a:srgbClr val="7D6CAE"/>
    <a:srgbClr val="36A1DB"/>
    <a:srgbClr val="55B893"/>
    <a:srgbClr val="404040"/>
    <a:srgbClr val="8484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9" autoAdjust="0"/>
    <p:restoredTop sz="94405" autoAdjust="0"/>
  </p:normalViewPr>
  <p:slideViewPr>
    <p:cSldViewPr snapToGrid="0" snapToObjects="1">
      <p:cViewPr varScale="1">
        <p:scale>
          <a:sx n="65" d="100"/>
          <a:sy n="65" d="100"/>
        </p:scale>
        <p:origin x="960"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324431-D598-F643-AC91-6120B903A05D}" type="datetimeFigureOut">
              <a:rPr lang="en-US" smtClean="0"/>
              <a:pPr/>
              <a:t>7/19/2017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8EE581-1F13-B34C-BAB0-A30A3077AFB7}" type="slidenum">
              <a:rPr lang="en-US" smtClean="0"/>
              <a:pPr/>
              <a:t>‹#›</a:t>
            </a:fld>
            <a:endParaRPr lang="en-US"/>
          </a:p>
        </p:txBody>
      </p:sp>
    </p:spTree>
    <p:extLst>
      <p:ext uri="{BB962C8B-B14F-4D97-AF65-F5344CB8AC3E}">
        <p14:creationId xmlns:p14="http://schemas.microsoft.com/office/powerpoint/2010/main" val="4169556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B7B311-1D3A-4E56-95ED-A4ABAC021E8B}" type="datetimeFigureOut">
              <a:rPr lang="en-US" smtClean="0"/>
              <a:t>7/19/2017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4F2BCA-17C0-41DB-95A9-7D51561DCDA3}" type="slidenum">
              <a:rPr lang="en-US" smtClean="0"/>
              <a:t>‹#›</a:t>
            </a:fld>
            <a:endParaRPr lang="en-US"/>
          </a:p>
        </p:txBody>
      </p:sp>
    </p:spTree>
    <p:extLst>
      <p:ext uri="{BB962C8B-B14F-4D97-AF65-F5344CB8AC3E}">
        <p14:creationId xmlns:p14="http://schemas.microsoft.com/office/powerpoint/2010/main" val="175076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272818</a:t>
            </a:r>
          </a:p>
        </p:txBody>
      </p:sp>
      <p:sp>
        <p:nvSpPr>
          <p:cNvPr id="4" name="Slide Number Placeholder 3"/>
          <p:cNvSpPr>
            <a:spLocks noGrp="1"/>
          </p:cNvSpPr>
          <p:nvPr>
            <p:ph type="sldNum" sz="quarter" idx="10"/>
          </p:nvPr>
        </p:nvSpPr>
        <p:spPr/>
        <p:txBody>
          <a:bodyPr/>
          <a:lstStyle/>
          <a:p>
            <a:fld id="{7BD6D491-7BB6-4E68-9A0B-C463FDB60916}" type="slidenum">
              <a:rPr lang="en-US" smtClean="0"/>
              <a:t>2</a:t>
            </a:fld>
            <a:endParaRPr lang="en-US"/>
          </a:p>
        </p:txBody>
      </p:sp>
    </p:spTree>
    <p:extLst>
      <p:ext uri="{BB962C8B-B14F-4D97-AF65-F5344CB8AC3E}">
        <p14:creationId xmlns:p14="http://schemas.microsoft.com/office/powerpoint/2010/main" val="4070125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4.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5.xml"/><Relationship Id="rId4" Type="http://schemas.openxmlformats.org/officeDocument/2006/relationships/image" Target="../media/image4.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sp>
        <p:nvSpPr>
          <p:cNvPr id="5" name="Rectangle 4"/>
          <p:cNvSpPr/>
          <p:nvPr userDrawn="1"/>
        </p:nvSpPr>
        <p:spPr>
          <a:xfrm>
            <a:off x="0" y="2282870"/>
            <a:ext cx="9144000" cy="2831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chemeClr val="bg1"/>
                </a:solidFill>
                <a:latin typeface="+mj-lt"/>
              </a:defRPr>
            </a:lvl1pPr>
          </a:lstStyle>
          <a:p>
            <a:r>
              <a:rPr lang="en-US" dirty="0"/>
              <a:t>Old Testament</a:t>
            </a:r>
          </a:p>
        </p:txBody>
      </p:sp>
      <p:sp>
        <p:nvSpPr>
          <p:cNvPr id="16"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Weekly Class Lesson (Unit #)</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018"/>
            <a:ext cx="9143999" cy="1240535"/>
          </a:xfrm>
          <a:prstGeom prst="rect">
            <a:avLst/>
          </a:prstGeom>
        </p:spPr>
      </p:pic>
      <p:pic>
        <p:nvPicPr>
          <p:cNvPr id="2" name="Picture 1"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185936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Old Testament</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Weekly Class Lesson (Unit #)</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457200" y="555227"/>
            <a:ext cx="8229600" cy="858753"/>
          </a:xfrm>
          <a:prstGeom prst="rect">
            <a:avLst/>
          </a:prstGeom>
        </p:spPr>
        <p:txBody>
          <a:bodyPr/>
          <a:lstStyle>
            <a:lvl1pPr algn="l">
              <a:defRPr sz="4400">
                <a:solidFill>
                  <a:srgbClr val="36A1DB"/>
                </a:solidFill>
                <a:latin typeface="+mj-lt"/>
              </a:defRPr>
            </a:lvl1pPr>
          </a:lstStyle>
          <a:p>
            <a:r>
              <a:rPr lang="en-US" dirty="0"/>
              <a:t>Click to edit Master title </a:t>
            </a:r>
            <a:r>
              <a:rPr lang="en-US" dirty="0" err="1"/>
              <a:t>stylet</a:t>
            </a:r>
            <a:endParaRPr lang="en-US" dirty="0"/>
          </a:p>
        </p:txBody>
      </p:sp>
    </p:spTree>
    <p:extLst>
      <p:ext uri="{BB962C8B-B14F-4D97-AF65-F5344CB8AC3E}">
        <p14:creationId xmlns:p14="http://schemas.microsoft.com/office/powerpoint/2010/main" val="367438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Tree>
    <p:extLst>
      <p:ext uri="{BB962C8B-B14F-4D97-AF65-F5344CB8AC3E}">
        <p14:creationId xmlns:p14="http://schemas.microsoft.com/office/powerpoint/2010/main" val="867819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133513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046926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1371914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36A1DB"/>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90900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36A1DB"/>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153494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62288" cy="6858000"/>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Old Testament</a:t>
            </a:r>
          </a:p>
        </p:txBody>
      </p:sp>
      <p:sp>
        <p:nvSpPr>
          <p:cNvPr id="12" name="Text Placeholder 15"/>
          <p:cNvSpPr>
            <a:spLocks noGrp="1"/>
          </p:cNvSpPr>
          <p:nvPr>
            <p:ph type="body" sz="quarter" idx="11" hasCustomPrompt="1"/>
          </p:nvPr>
        </p:nvSpPr>
        <p:spPr>
          <a:xfrm>
            <a:off x="423234" y="4087368"/>
            <a:ext cx="8276266" cy="789432"/>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Weekly Class Lesson (Unit #)</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6842"/>
            <a:ext cx="8229600" cy="4894257"/>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Tree>
    <p:extLst>
      <p:ext uri="{BB962C8B-B14F-4D97-AF65-F5344CB8AC3E}">
        <p14:creationId xmlns:p14="http://schemas.microsoft.com/office/powerpoint/2010/main" val="3454532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7D6CAE"/>
                </a:solidFill>
                <a:latin typeface="+mj-lt"/>
              </a:defRPr>
            </a:lvl1pPr>
          </a:lstStyle>
          <a:p>
            <a:r>
              <a:rPr lang="en-US" dirty="0"/>
              <a:t>Click to edit master Text Style</a:t>
            </a:r>
          </a:p>
        </p:txBody>
      </p:sp>
      <p:sp>
        <p:nvSpPr>
          <p:cNvPr id="9"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6288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7D6CAE"/>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7D6CAE"/>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PD60001214</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Old Testament</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Weekly Class Lesson (Unit #)</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Tree>
    <p:extLst>
      <p:ext uri="{BB962C8B-B14F-4D97-AF65-F5344CB8AC3E}">
        <p14:creationId xmlns:p14="http://schemas.microsoft.com/office/powerpoint/2010/main" val="29786627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EB5558"/>
                </a:solidFill>
                <a:latin typeface="+mj-lt"/>
              </a:defRPr>
            </a:lvl1pPr>
          </a:lstStyle>
          <a:p>
            <a:r>
              <a:rPr lang="en-US" dirty="0"/>
              <a:t>Click to edit master Text Style</a:t>
            </a:r>
          </a:p>
        </p:txBody>
      </p:sp>
      <p:sp>
        <p:nvSpPr>
          <p:cNvPr id="4"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7186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EB5558"/>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EB5558"/>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3" name="TextBox 2"/>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PD60001214</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4" name="Picture 3"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0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Old Testament</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Weekly Class Lesson (Unit #)</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F39A1F"/>
                </a:solidFill>
                <a:latin typeface="+mj-lt"/>
              </a:defRPr>
            </a:lvl1pPr>
          </a:lstStyle>
          <a:p>
            <a:r>
              <a:rPr lang="en-US" dirty="0"/>
              <a:t>Click to edit master Text Style</a:t>
            </a:r>
          </a:p>
        </p:txBody>
      </p:sp>
      <p:sp>
        <p:nvSpPr>
          <p:cNvPr id="4"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0736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17558911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F39A1F"/>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F39A1F"/>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PD60001214</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1830965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3604939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55B893"/>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714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55B893"/>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4737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817522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6" name="TextBox 5"/>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PD60001214</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2" name="Picture 1"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428942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7.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1.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5.pn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19.pn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3060173"/>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703" r:id="rId3"/>
    <p:sldLayoutId id="2147483709" r:id="rId4"/>
    <p:sldLayoutId id="2147483710" r:id="rId5"/>
    <p:sldLayoutId id="2147483711" r:id="rId6"/>
    <p:sldLayoutId id="2147483707" r:id="rId7"/>
    <p:sldLayoutId id="2147483708" r:id="rId8"/>
    <p:sldLayoutId id="2147483673"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 y="0"/>
            <a:ext cx="91567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717" r:id="rId3"/>
    <p:sldLayoutId id="2147483712" r:id="rId4"/>
    <p:sldLayoutId id="2147483713" r:id="rId5"/>
    <p:sldLayoutId id="2147483714" r:id="rId6"/>
    <p:sldLayoutId id="2147483715" r:id="rId7"/>
    <p:sldLayoutId id="2147483716" r:id="rId8"/>
    <p:sldLayoutId id="2147483690"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704" r:id="rId3"/>
    <p:sldLayoutId id="2147483718" r:id="rId4"/>
    <p:sldLayoutId id="2147483719" r:id="rId5"/>
    <p:sldLayoutId id="2147483720" r:id="rId6"/>
    <p:sldLayoutId id="2147483721" r:id="rId7"/>
    <p:sldLayoutId id="2147483722" r:id="rId8"/>
    <p:sldLayoutId id="2147483694"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12700"/>
            <a:ext cx="9139776" cy="6854832"/>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706" r:id="rId3"/>
    <p:sldLayoutId id="2147483723" r:id="rId4"/>
    <p:sldLayoutId id="2147483724" r:id="rId5"/>
    <p:sldLayoutId id="2147483725" r:id="rId6"/>
    <p:sldLayoutId id="2147483726" r:id="rId7"/>
    <p:sldLayoutId id="2147483727" r:id="rId8"/>
    <p:sldLayoutId id="2147483698"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5" r:id="rId3"/>
    <p:sldLayoutId id="2147483728" r:id="rId4"/>
    <p:sldLayoutId id="2147483729" r:id="rId5"/>
    <p:sldLayoutId id="2147483730" r:id="rId6"/>
    <p:sldLayoutId id="2147483731" r:id="rId7"/>
    <p:sldLayoutId id="2147483732" r:id="rId8"/>
    <p:sldLayoutId id="2147483702"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base"/>
            <a:r>
              <a:rPr lang="en-US" dirty="0"/>
              <a:t>Jarom and Omni</a:t>
            </a:r>
            <a:br>
              <a:rPr lang="en-US" dirty="0"/>
            </a:br>
            <a:endParaRPr lang="en-US" dirty="0"/>
          </a:p>
        </p:txBody>
      </p:sp>
      <p:sp>
        <p:nvSpPr>
          <p:cNvPr id="5" name="Text Placeholder 4"/>
          <p:cNvSpPr>
            <a:spLocks noGrp="1"/>
          </p:cNvSpPr>
          <p:nvPr>
            <p:ph type="body" sz="quarter" idx="11"/>
          </p:nvPr>
        </p:nvSpPr>
        <p:spPr/>
        <p:txBody>
          <a:bodyPr/>
          <a:lstStyle/>
          <a:p>
            <a:r>
              <a:rPr lang="en-US" dirty="0"/>
              <a:t>Lesson 50</a:t>
            </a:r>
          </a:p>
        </p:txBody>
      </p:sp>
    </p:spTree>
    <p:extLst>
      <p:ext uri="{BB962C8B-B14F-4D97-AF65-F5344CB8AC3E}">
        <p14:creationId xmlns:p14="http://schemas.microsoft.com/office/powerpoint/2010/main" val="1681523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would you state the promise in Jarom 1:9 as a principle that we can apply today?</a:t>
            </a:r>
          </a:p>
          <a:p>
            <a:endParaRPr lang="en-US" dirty="0"/>
          </a:p>
        </p:txBody>
      </p:sp>
      <p:sp>
        <p:nvSpPr>
          <p:cNvPr id="3" name="Title 2"/>
          <p:cNvSpPr>
            <a:spLocks noGrp="1"/>
          </p:cNvSpPr>
          <p:nvPr>
            <p:ph type="title"/>
          </p:nvPr>
        </p:nvSpPr>
        <p:spPr/>
        <p:txBody>
          <a:bodyPr/>
          <a:lstStyle/>
          <a:p>
            <a:r>
              <a:rPr lang="en-US" dirty="0"/>
              <a:t>A Principle</a:t>
            </a:r>
          </a:p>
        </p:txBody>
      </p:sp>
    </p:spTree>
    <p:extLst>
      <p:ext uri="{BB962C8B-B14F-4D97-AF65-F5344CB8AC3E}">
        <p14:creationId xmlns:p14="http://schemas.microsoft.com/office/powerpoint/2010/main" val="1255044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would you state the promise in Jarom 1:9 as a principle that we can apply today?</a:t>
            </a:r>
          </a:p>
          <a:p>
            <a:r>
              <a:rPr lang="en-US" b="1" dirty="0"/>
              <a:t>As we keep the commandments of God, we will prosper.</a:t>
            </a:r>
          </a:p>
          <a:p>
            <a:endParaRPr lang="en-US" dirty="0"/>
          </a:p>
        </p:txBody>
      </p:sp>
      <p:sp>
        <p:nvSpPr>
          <p:cNvPr id="3" name="Title 2"/>
          <p:cNvSpPr>
            <a:spLocks noGrp="1"/>
          </p:cNvSpPr>
          <p:nvPr>
            <p:ph type="title"/>
          </p:nvPr>
        </p:nvSpPr>
        <p:spPr/>
        <p:txBody>
          <a:bodyPr/>
          <a:lstStyle/>
          <a:p>
            <a:r>
              <a:rPr lang="en-US" dirty="0"/>
              <a:t>A Principle</a:t>
            </a:r>
          </a:p>
        </p:txBody>
      </p:sp>
    </p:spTree>
    <p:extLst>
      <p:ext uri="{BB962C8B-B14F-4D97-AF65-F5344CB8AC3E}">
        <p14:creationId xmlns:p14="http://schemas.microsoft.com/office/powerpoint/2010/main" val="2935830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Jarom 1:4–5, 8. What are some examples of how the Nephites were obedient and how they were blessed?</a:t>
            </a:r>
          </a:p>
          <a:p>
            <a:endParaRPr lang="en-US" dirty="0"/>
          </a:p>
        </p:txBody>
      </p:sp>
      <p:sp>
        <p:nvSpPr>
          <p:cNvPr id="3" name="Title 2"/>
          <p:cNvSpPr>
            <a:spLocks noGrp="1"/>
          </p:cNvSpPr>
          <p:nvPr>
            <p:ph type="title"/>
          </p:nvPr>
        </p:nvSpPr>
        <p:spPr/>
        <p:txBody>
          <a:bodyPr/>
          <a:lstStyle/>
          <a:p>
            <a:r>
              <a:rPr lang="en-US" dirty="0"/>
              <a:t>The Nephites</a:t>
            </a:r>
          </a:p>
        </p:txBody>
      </p:sp>
    </p:spTree>
    <p:extLst>
      <p:ext uri="{BB962C8B-B14F-4D97-AF65-F5344CB8AC3E}">
        <p14:creationId xmlns:p14="http://schemas.microsoft.com/office/powerpoint/2010/main" val="4033684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Jarom 1:7, 10–12. How did leaders and prophets help the Nephites to obey and prosper?</a:t>
            </a:r>
          </a:p>
          <a:p>
            <a:endParaRPr lang="en-US" dirty="0"/>
          </a:p>
        </p:txBody>
      </p:sp>
      <p:sp>
        <p:nvSpPr>
          <p:cNvPr id="3" name="Title 2"/>
          <p:cNvSpPr>
            <a:spLocks noGrp="1"/>
          </p:cNvSpPr>
          <p:nvPr>
            <p:ph type="title"/>
          </p:nvPr>
        </p:nvSpPr>
        <p:spPr/>
        <p:txBody>
          <a:bodyPr/>
          <a:lstStyle/>
          <a:p>
            <a:r>
              <a:rPr lang="en-US" dirty="0"/>
              <a:t>Leaders and Prophets</a:t>
            </a:r>
          </a:p>
        </p:txBody>
      </p:sp>
    </p:spTree>
    <p:extLst>
      <p:ext uri="{BB962C8B-B14F-4D97-AF65-F5344CB8AC3E}">
        <p14:creationId xmlns:p14="http://schemas.microsoft.com/office/powerpoint/2010/main" val="2405244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Omni 1:5–7. How was God’s promise later verified in a different way?</a:t>
            </a:r>
          </a:p>
          <a:p>
            <a:endParaRPr lang="en-US" dirty="0"/>
          </a:p>
        </p:txBody>
      </p:sp>
      <p:sp>
        <p:nvSpPr>
          <p:cNvPr id="3" name="Title 2"/>
          <p:cNvSpPr>
            <a:spLocks noGrp="1"/>
          </p:cNvSpPr>
          <p:nvPr>
            <p:ph type="title"/>
          </p:nvPr>
        </p:nvSpPr>
        <p:spPr/>
        <p:txBody>
          <a:bodyPr/>
          <a:lstStyle/>
          <a:p>
            <a:r>
              <a:rPr lang="en-US" dirty="0"/>
              <a:t>God’s Promise</a:t>
            </a:r>
          </a:p>
        </p:txBody>
      </p:sp>
    </p:spTree>
    <p:extLst>
      <p:ext uri="{BB962C8B-B14F-4D97-AF65-F5344CB8AC3E}">
        <p14:creationId xmlns:p14="http://schemas.microsoft.com/office/powerpoint/2010/main" val="1261060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Based on what you have learned from the experience of the Nephites, what are some ways God will bless those who obey His commandments?</a:t>
            </a:r>
          </a:p>
          <a:p>
            <a:endParaRPr lang="en-US" dirty="0"/>
          </a:p>
        </p:txBody>
      </p:sp>
      <p:sp>
        <p:nvSpPr>
          <p:cNvPr id="3" name="Title 2"/>
          <p:cNvSpPr>
            <a:spLocks noGrp="1"/>
          </p:cNvSpPr>
          <p:nvPr>
            <p:ph type="title"/>
          </p:nvPr>
        </p:nvSpPr>
        <p:spPr/>
        <p:txBody>
          <a:bodyPr/>
          <a:lstStyle/>
          <a:p>
            <a:r>
              <a:rPr lang="en-US" dirty="0"/>
              <a:t>The Blessings of God</a:t>
            </a:r>
          </a:p>
        </p:txBody>
      </p:sp>
    </p:spTree>
    <p:extLst>
      <p:ext uri="{BB962C8B-B14F-4D97-AF65-F5344CB8AC3E}">
        <p14:creationId xmlns:p14="http://schemas.microsoft.com/office/powerpoint/2010/main" val="592245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President Dieter F. Uchtdorf</a:t>
            </a:r>
          </a:p>
        </p:txBody>
      </p:sp>
      <p:sp>
        <p:nvSpPr>
          <p:cNvPr id="3" name="Content Placeholder 2"/>
          <p:cNvSpPr>
            <a:spLocks noGrp="1"/>
          </p:cNvSpPr>
          <p:nvPr>
            <p:ph sz="quarter" idx="4"/>
          </p:nvPr>
        </p:nvSpPr>
        <p:spPr/>
        <p:txBody>
          <a:bodyPr/>
          <a:lstStyle/>
          <a:p>
            <a:pPr marL="0" indent="0">
              <a:buNone/>
            </a:pPr>
            <a:r>
              <a:rPr lang="en-US" dirty="0"/>
              <a:t>“The answer didn’t come immediately. But eventually I learned that God’s promises are not always fulfilled as quickly as or in the way we might hope; they come according to His timing and in His ways. Years later I could see clear evidence of the temporal blessings that come to those who obey the Word of Wisdom—in addition to the spiritual blessings that come immediately from obedience to any of God’s laws. Looking back, I know for sure that the promises of the Lord, if perhaps not always swift, are always certain” (Dieter F. Uchtdorf, “Continue in Patience,” 58).</a:t>
            </a:r>
          </a:p>
        </p:txBody>
      </p:sp>
      <p:pic>
        <p:nvPicPr>
          <p:cNvPr id="6" name="Picture Placeholder 5"/>
          <p:cNvPicPr>
            <a:picLocks noGrp="1" noChangeAspect="1"/>
          </p:cNvPicPr>
          <p:nvPr>
            <p:ph type="pic" sz="quarter" idx="10"/>
          </p:nvPr>
        </p:nvPicPr>
        <p:blipFill>
          <a:blip r:embed="rId2"/>
          <a:srcRect t="70" b="70"/>
          <a:stretch>
            <a:fillRect/>
          </a:stretch>
        </p:blipFill>
        <p:spPr/>
      </p:pic>
    </p:spTree>
    <p:extLst>
      <p:ext uri="{BB962C8B-B14F-4D97-AF65-F5344CB8AC3E}">
        <p14:creationId xmlns:p14="http://schemas.microsoft.com/office/powerpoint/2010/main" val="1622512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When has the Lord blessed, or prospered, you for keeping His commandments? </a:t>
            </a:r>
          </a:p>
          <a:p>
            <a:endParaRPr lang="en-US" dirty="0"/>
          </a:p>
        </p:txBody>
      </p:sp>
      <p:sp>
        <p:nvSpPr>
          <p:cNvPr id="3" name="Title 2"/>
          <p:cNvSpPr>
            <a:spLocks noGrp="1"/>
          </p:cNvSpPr>
          <p:nvPr>
            <p:ph type="title"/>
          </p:nvPr>
        </p:nvSpPr>
        <p:spPr/>
        <p:txBody>
          <a:bodyPr/>
          <a:lstStyle/>
          <a:p>
            <a:r>
              <a:rPr lang="en-US" dirty="0"/>
              <a:t>The Lord’s Blessings</a:t>
            </a:r>
          </a:p>
        </p:txBody>
      </p:sp>
    </p:spTree>
    <p:extLst>
      <p:ext uri="{BB962C8B-B14F-4D97-AF65-F5344CB8AC3E}">
        <p14:creationId xmlns:p14="http://schemas.microsoft.com/office/powerpoint/2010/main" val="860547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When has the Lord blessed, or prospered, you for keeping His commandments? </a:t>
            </a:r>
          </a:p>
          <a:p>
            <a:r>
              <a:rPr lang="en-US" dirty="0"/>
              <a:t>From your experience, what testimony can you share about the Lord and His promises?</a:t>
            </a:r>
          </a:p>
        </p:txBody>
      </p:sp>
      <p:sp>
        <p:nvSpPr>
          <p:cNvPr id="3" name="Title 2"/>
          <p:cNvSpPr>
            <a:spLocks noGrp="1"/>
          </p:cNvSpPr>
          <p:nvPr>
            <p:ph type="title"/>
          </p:nvPr>
        </p:nvSpPr>
        <p:spPr/>
        <p:txBody>
          <a:bodyPr/>
          <a:lstStyle/>
          <a:p>
            <a:r>
              <a:rPr lang="en-US" dirty="0"/>
              <a:t>The Lord’s Blessings</a:t>
            </a:r>
          </a:p>
        </p:txBody>
      </p:sp>
    </p:spTree>
    <p:extLst>
      <p:ext uri="{BB962C8B-B14F-4D97-AF65-F5344CB8AC3E}">
        <p14:creationId xmlns:p14="http://schemas.microsoft.com/office/powerpoint/2010/main" val="3970544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Book of Omni</a:t>
            </a:r>
          </a:p>
        </p:txBody>
      </p:sp>
      <p:sp>
        <p:nvSpPr>
          <p:cNvPr id="3" name="Content Placeholder 2"/>
          <p:cNvSpPr>
            <a:spLocks noGrp="1"/>
          </p:cNvSpPr>
          <p:nvPr>
            <p:ph sz="quarter" idx="4"/>
          </p:nvPr>
        </p:nvSpPr>
        <p:spPr/>
        <p:txBody>
          <a:bodyPr/>
          <a:lstStyle/>
          <a:p>
            <a:pPr fontAlgn="base"/>
            <a:r>
              <a:rPr lang="en-US" i="0" dirty="0"/>
              <a:t>The book of Omni by was written by descendants of Jarom and covers approximately 230 years. This book describes several important events in the history of the people in the Book of Mormon.  </a:t>
            </a:r>
          </a:p>
          <a:p>
            <a:endParaRPr lang="en-US" dirty="0"/>
          </a:p>
        </p:txBody>
      </p:sp>
      <p:pic>
        <p:nvPicPr>
          <p:cNvPr id="6" name="Picture 5"/>
          <p:cNvPicPr>
            <a:picLocks noChangeAspect="1"/>
          </p:cNvPicPr>
          <p:nvPr/>
        </p:nvPicPr>
        <p:blipFill>
          <a:blip r:embed="rId2"/>
          <a:stretch>
            <a:fillRect/>
          </a:stretch>
        </p:blipFill>
        <p:spPr>
          <a:xfrm>
            <a:off x="266700" y="512915"/>
            <a:ext cx="2588643" cy="4331663"/>
          </a:xfrm>
          <a:prstGeom prst="rect">
            <a:avLst/>
          </a:prstGeom>
        </p:spPr>
      </p:pic>
    </p:spTree>
    <p:extLst>
      <p:ext uri="{BB962C8B-B14F-4D97-AF65-F5344CB8AC3E}">
        <p14:creationId xmlns:p14="http://schemas.microsoft.com/office/powerpoint/2010/main" val="3634676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Devotional</a:t>
            </a:r>
          </a:p>
        </p:txBody>
      </p:sp>
      <p:sp>
        <p:nvSpPr>
          <p:cNvPr id="3" name="Content Placeholder 2"/>
          <p:cNvSpPr>
            <a:spLocks noGrp="1"/>
          </p:cNvSpPr>
          <p:nvPr>
            <p:ph sz="quarter" idx="4"/>
          </p:nvPr>
        </p:nvSpPr>
        <p:spPr/>
        <p:txBody>
          <a:bodyPr/>
          <a:lstStyle/>
          <a:p>
            <a:r>
              <a:rPr lang="en-US" dirty="0"/>
              <a:t>Hymn:</a:t>
            </a:r>
          </a:p>
          <a:p>
            <a:r>
              <a:rPr lang="en-US" dirty="0"/>
              <a:t>Prayer:</a:t>
            </a:r>
          </a:p>
          <a:p>
            <a:r>
              <a:rPr lang="en-US" dirty="0"/>
              <a:t>Thought:</a:t>
            </a:r>
          </a:p>
        </p:txBody>
      </p:sp>
      <p:pic>
        <p:nvPicPr>
          <p:cNvPr id="8" name="Picture Placeholder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5665" b="5665"/>
          <a:stretch>
            <a:fillRect/>
          </a:stretch>
        </p:blipFill>
        <p:spPr/>
      </p:pic>
    </p:spTree>
    <p:extLst>
      <p:ext uri="{BB962C8B-B14F-4D97-AF65-F5344CB8AC3E}">
        <p14:creationId xmlns:p14="http://schemas.microsoft.com/office/powerpoint/2010/main" val="456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Book of Omni</a:t>
            </a:r>
          </a:p>
        </p:txBody>
      </p:sp>
      <p:sp>
        <p:nvSpPr>
          <p:cNvPr id="3" name="Content Placeholder 2"/>
          <p:cNvSpPr>
            <a:spLocks noGrp="1"/>
          </p:cNvSpPr>
          <p:nvPr>
            <p:ph sz="quarter" idx="4"/>
          </p:nvPr>
        </p:nvSpPr>
        <p:spPr/>
        <p:txBody>
          <a:bodyPr/>
          <a:lstStyle/>
          <a:p>
            <a:pPr fontAlgn="base"/>
            <a:r>
              <a:rPr lang="en-US" i="0" dirty="0"/>
              <a:t>The book of Omni by was written by descendants of Jarom and covers approximately 230 years. This book describes several important events in the history of the people in the Book of Mormon.  </a:t>
            </a:r>
          </a:p>
          <a:p>
            <a:pPr fontAlgn="base"/>
            <a:r>
              <a:rPr lang="en-US" i="0" dirty="0"/>
              <a:t>In Nephi’s time, the Nephites separated from the Lamanites and settled in a place they called the land of Nephi. On the map, notice an arrow from the land of first inheritance to the land of Nephi.  </a:t>
            </a:r>
          </a:p>
          <a:p>
            <a:endParaRPr lang="en-US" dirty="0"/>
          </a:p>
        </p:txBody>
      </p:sp>
      <p:pic>
        <p:nvPicPr>
          <p:cNvPr id="6" name="Picture 5"/>
          <p:cNvPicPr>
            <a:picLocks noChangeAspect="1"/>
          </p:cNvPicPr>
          <p:nvPr/>
        </p:nvPicPr>
        <p:blipFill>
          <a:blip r:embed="rId2"/>
          <a:stretch>
            <a:fillRect/>
          </a:stretch>
        </p:blipFill>
        <p:spPr>
          <a:xfrm>
            <a:off x="266700" y="512915"/>
            <a:ext cx="2588643" cy="4331663"/>
          </a:xfrm>
          <a:prstGeom prst="rect">
            <a:avLst/>
          </a:prstGeom>
        </p:spPr>
      </p:pic>
    </p:spTree>
    <p:extLst>
      <p:ext uri="{BB962C8B-B14F-4D97-AF65-F5344CB8AC3E}">
        <p14:creationId xmlns:p14="http://schemas.microsoft.com/office/powerpoint/2010/main" val="1025726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Land of Zarahemla</a:t>
            </a:r>
          </a:p>
        </p:txBody>
      </p:sp>
      <p:sp>
        <p:nvSpPr>
          <p:cNvPr id="3" name="Content Placeholder 2"/>
          <p:cNvSpPr>
            <a:spLocks noGrp="1"/>
          </p:cNvSpPr>
          <p:nvPr>
            <p:ph sz="quarter" idx="4"/>
          </p:nvPr>
        </p:nvSpPr>
        <p:spPr/>
        <p:txBody>
          <a:bodyPr/>
          <a:lstStyle/>
          <a:p>
            <a:pPr fontAlgn="base"/>
            <a:r>
              <a:rPr lang="en-US" i="0" dirty="0"/>
              <a:t>After many years, a man named Mosiah was warned by the Lord to flee out of the land of Nephi with as many people as would follow him (see Omni 1:12). Follow the arrow from the land of Nephi to the land of Zarahemla. </a:t>
            </a:r>
          </a:p>
        </p:txBody>
      </p:sp>
      <p:pic>
        <p:nvPicPr>
          <p:cNvPr id="5" name="Picture 4"/>
          <p:cNvPicPr>
            <a:picLocks noChangeAspect="1"/>
          </p:cNvPicPr>
          <p:nvPr/>
        </p:nvPicPr>
        <p:blipFill>
          <a:blip r:embed="rId2"/>
          <a:stretch>
            <a:fillRect/>
          </a:stretch>
        </p:blipFill>
        <p:spPr>
          <a:xfrm>
            <a:off x="266700" y="512915"/>
            <a:ext cx="2588643" cy="4331663"/>
          </a:xfrm>
          <a:prstGeom prst="rect">
            <a:avLst/>
          </a:prstGeom>
        </p:spPr>
      </p:pic>
    </p:spTree>
    <p:extLst>
      <p:ext uri="{BB962C8B-B14F-4D97-AF65-F5344CB8AC3E}">
        <p14:creationId xmlns:p14="http://schemas.microsoft.com/office/powerpoint/2010/main" val="1781274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Land of Zarahemla</a:t>
            </a:r>
          </a:p>
        </p:txBody>
      </p:sp>
      <p:sp>
        <p:nvSpPr>
          <p:cNvPr id="3" name="Content Placeholder 2"/>
          <p:cNvSpPr>
            <a:spLocks noGrp="1"/>
          </p:cNvSpPr>
          <p:nvPr>
            <p:ph sz="quarter" idx="4"/>
          </p:nvPr>
        </p:nvSpPr>
        <p:spPr/>
        <p:txBody>
          <a:bodyPr/>
          <a:lstStyle/>
          <a:p>
            <a:pPr fontAlgn="base"/>
            <a:r>
              <a:rPr lang="en-US" i="0" dirty="0"/>
              <a:t>After many years, a man named Mosiah was warned by the Lord to flee out of the land of Nephi with as many people as would follow him (see Omni 1:12). Follow the arrow from the land of Nephi to the land of Zarahemla. </a:t>
            </a:r>
          </a:p>
          <a:p>
            <a:pPr fontAlgn="base"/>
            <a:r>
              <a:rPr lang="en-US" i="0" dirty="0"/>
              <a:t>Read Omni 1:13, looking for who among the Nephites followed Mosiah and how they were blessed. What principle can we learn from this? </a:t>
            </a:r>
          </a:p>
        </p:txBody>
      </p:sp>
      <p:pic>
        <p:nvPicPr>
          <p:cNvPr id="5" name="Picture 4"/>
          <p:cNvPicPr>
            <a:picLocks noChangeAspect="1"/>
          </p:cNvPicPr>
          <p:nvPr/>
        </p:nvPicPr>
        <p:blipFill>
          <a:blip r:embed="rId2"/>
          <a:stretch>
            <a:fillRect/>
          </a:stretch>
        </p:blipFill>
        <p:spPr>
          <a:xfrm>
            <a:off x="266700" y="512915"/>
            <a:ext cx="2588643" cy="4331663"/>
          </a:xfrm>
          <a:prstGeom prst="rect">
            <a:avLst/>
          </a:prstGeom>
        </p:spPr>
      </p:pic>
    </p:spTree>
    <p:extLst>
      <p:ext uri="{BB962C8B-B14F-4D97-AF65-F5344CB8AC3E}">
        <p14:creationId xmlns:p14="http://schemas.microsoft.com/office/powerpoint/2010/main" val="2622769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Land of Zarahemla</a:t>
            </a:r>
          </a:p>
        </p:txBody>
      </p:sp>
      <p:sp>
        <p:nvSpPr>
          <p:cNvPr id="3" name="Content Placeholder 2"/>
          <p:cNvSpPr>
            <a:spLocks noGrp="1"/>
          </p:cNvSpPr>
          <p:nvPr>
            <p:ph sz="quarter" idx="4"/>
          </p:nvPr>
        </p:nvSpPr>
        <p:spPr/>
        <p:txBody>
          <a:bodyPr/>
          <a:lstStyle/>
          <a:p>
            <a:pPr fontAlgn="base"/>
            <a:r>
              <a:rPr lang="en-US" i="0" dirty="0"/>
              <a:t>After many years, a man named Mosiah was warned by the Lord to flee out of the land of Nephi with as many people as would follow him (see Omni 1:12). Follow the arrow from the land of Nephi to the land of Zarahemla. </a:t>
            </a:r>
          </a:p>
          <a:p>
            <a:pPr fontAlgn="base"/>
            <a:r>
              <a:rPr lang="en-US" i="0" dirty="0"/>
              <a:t>Read Omni 1:13, looking for who among the Nephites followed Mosiah and how they were blessed. What principle can we learn from this? </a:t>
            </a:r>
          </a:p>
          <a:p>
            <a:pPr fontAlgn="base"/>
            <a:r>
              <a:rPr lang="en-US" b="1" i="0" dirty="0"/>
              <a:t>If we hearken to the Lord’s words, He will guide and protect us.</a:t>
            </a:r>
            <a:endParaRPr lang="en-US" dirty="0"/>
          </a:p>
        </p:txBody>
      </p:sp>
      <p:pic>
        <p:nvPicPr>
          <p:cNvPr id="5" name="Picture 4"/>
          <p:cNvPicPr>
            <a:picLocks noChangeAspect="1"/>
          </p:cNvPicPr>
          <p:nvPr/>
        </p:nvPicPr>
        <p:blipFill>
          <a:blip r:embed="rId2"/>
          <a:stretch>
            <a:fillRect/>
          </a:stretch>
        </p:blipFill>
        <p:spPr>
          <a:xfrm>
            <a:off x="266700" y="512915"/>
            <a:ext cx="2588643" cy="4331663"/>
          </a:xfrm>
          <a:prstGeom prst="rect">
            <a:avLst/>
          </a:prstGeom>
        </p:spPr>
      </p:pic>
    </p:spTree>
    <p:extLst>
      <p:ext uri="{BB962C8B-B14F-4D97-AF65-F5344CB8AC3E}">
        <p14:creationId xmlns:p14="http://schemas.microsoft.com/office/powerpoint/2010/main" val="1076679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Mulekites</a:t>
            </a:r>
          </a:p>
        </p:txBody>
      </p:sp>
      <p:sp>
        <p:nvSpPr>
          <p:cNvPr id="3" name="Content Placeholder 2"/>
          <p:cNvSpPr>
            <a:spLocks noGrp="1"/>
          </p:cNvSpPr>
          <p:nvPr>
            <p:ph sz="quarter" idx="4"/>
          </p:nvPr>
        </p:nvSpPr>
        <p:spPr/>
        <p:txBody>
          <a:bodyPr/>
          <a:lstStyle/>
          <a:p>
            <a:r>
              <a:rPr lang="en-US" i="0" dirty="0"/>
              <a:t>In Omni 1:14–16, when the Nephites came to the land of Zarahemla, they discovered that it was already inhabited. The people they found there were the descendants of a group that had been led out of Jerusalem by a man named Mulek around the same time that Lehi’s family had departed from Jerusalem (see Mosiah 25:2). The people of Zarahemla were led by a man named Zarahemla at the time they were discovered by Mosiah and his people. </a:t>
            </a:r>
            <a:endParaRPr lang="en-US" dirty="0"/>
          </a:p>
        </p:txBody>
      </p:sp>
      <p:pic>
        <p:nvPicPr>
          <p:cNvPr id="5" name="Picture 4"/>
          <p:cNvPicPr>
            <a:picLocks noChangeAspect="1"/>
          </p:cNvPicPr>
          <p:nvPr/>
        </p:nvPicPr>
        <p:blipFill>
          <a:blip r:embed="rId2"/>
          <a:stretch>
            <a:fillRect/>
          </a:stretch>
        </p:blipFill>
        <p:spPr>
          <a:xfrm>
            <a:off x="266700" y="512915"/>
            <a:ext cx="2588643" cy="4331663"/>
          </a:xfrm>
          <a:prstGeom prst="rect">
            <a:avLst/>
          </a:prstGeom>
        </p:spPr>
      </p:pic>
    </p:spTree>
    <p:extLst>
      <p:ext uri="{BB962C8B-B14F-4D97-AF65-F5344CB8AC3E}">
        <p14:creationId xmlns:p14="http://schemas.microsoft.com/office/powerpoint/2010/main" val="3914793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Omni 1:14, looking for why Zarahemla rejoiced when the Nephites arrived. </a:t>
            </a:r>
          </a:p>
          <a:p>
            <a:endParaRPr lang="en-US" dirty="0"/>
          </a:p>
        </p:txBody>
      </p:sp>
      <p:sp>
        <p:nvSpPr>
          <p:cNvPr id="3" name="Title 2"/>
          <p:cNvSpPr>
            <a:spLocks noGrp="1"/>
          </p:cNvSpPr>
          <p:nvPr>
            <p:ph type="title"/>
          </p:nvPr>
        </p:nvSpPr>
        <p:spPr/>
        <p:txBody>
          <a:bodyPr/>
          <a:lstStyle/>
          <a:p>
            <a:r>
              <a:rPr lang="en-US" dirty="0"/>
              <a:t>People in Zarahemla</a:t>
            </a:r>
          </a:p>
        </p:txBody>
      </p:sp>
    </p:spTree>
    <p:extLst>
      <p:ext uri="{BB962C8B-B14F-4D97-AF65-F5344CB8AC3E}">
        <p14:creationId xmlns:p14="http://schemas.microsoft.com/office/powerpoint/2010/main" val="209222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Omni 1:14, looking for why Zarahemla rejoiced when the Nephites arrived. </a:t>
            </a:r>
          </a:p>
          <a:p>
            <a:r>
              <a:rPr lang="en-US" dirty="0"/>
              <a:t>Read Omni 1:17, looking for similarities and differences between the Nephites and the people they discovered in the land of Zarahemla.  </a:t>
            </a:r>
          </a:p>
          <a:p>
            <a:endParaRPr lang="en-US" dirty="0"/>
          </a:p>
        </p:txBody>
      </p:sp>
      <p:sp>
        <p:nvSpPr>
          <p:cNvPr id="3" name="Title 2"/>
          <p:cNvSpPr>
            <a:spLocks noGrp="1"/>
          </p:cNvSpPr>
          <p:nvPr>
            <p:ph type="title"/>
          </p:nvPr>
        </p:nvSpPr>
        <p:spPr/>
        <p:txBody>
          <a:bodyPr/>
          <a:lstStyle/>
          <a:p>
            <a:r>
              <a:rPr lang="en-US" dirty="0"/>
              <a:t>People in Zarahemla</a:t>
            </a:r>
          </a:p>
        </p:txBody>
      </p:sp>
    </p:spTree>
    <p:extLst>
      <p:ext uri="{BB962C8B-B14F-4D97-AF65-F5344CB8AC3E}">
        <p14:creationId xmlns:p14="http://schemas.microsoft.com/office/powerpoint/2010/main" val="2921839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Omni 1:14, looking for why Zarahemla rejoiced when the Nephites arrived. </a:t>
            </a:r>
          </a:p>
          <a:p>
            <a:r>
              <a:rPr lang="en-US" dirty="0"/>
              <a:t>Read Omni 1:17, looking for similarities and differences between the Nephites and the people they discovered in the land of Zarahemla.  </a:t>
            </a:r>
          </a:p>
          <a:p>
            <a:r>
              <a:rPr lang="en-US" dirty="0"/>
              <a:t>Which of the difficulties in verse 17 do you think the people of Zarahemla might have been able to avoid if they had had the words of the Lord and followed them? Why? </a:t>
            </a:r>
          </a:p>
        </p:txBody>
      </p:sp>
      <p:sp>
        <p:nvSpPr>
          <p:cNvPr id="3" name="Title 2"/>
          <p:cNvSpPr>
            <a:spLocks noGrp="1"/>
          </p:cNvSpPr>
          <p:nvPr>
            <p:ph type="title"/>
          </p:nvPr>
        </p:nvSpPr>
        <p:spPr/>
        <p:txBody>
          <a:bodyPr/>
          <a:lstStyle/>
          <a:p>
            <a:r>
              <a:rPr lang="en-US" dirty="0"/>
              <a:t>People in Zarahemla</a:t>
            </a:r>
          </a:p>
        </p:txBody>
      </p:sp>
    </p:spTree>
    <p:extLst>
      <p:ext uri="{BB962C8B-B14F-4D97-AF65-F5344CB8AC3E}">
        <p14:creationId xmlns:p14="http://schemas.microsoft.com/office/powerpoint/2010/main" val="477602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i="0" dirty="0"/>
              <a:t>In Omni 1:18–22, the people of Zarahemla learned the language of the Nephites, united with them, and made Mosiah their king. These verses also tell of how the people of Zarahemla had previously encountered Coriantumr, who was one of the last survivors of the Jaredite nation. </a:t>
            </a:r>
            <a:endParaRPr lang="en-US" dirty="0"/>
          </a:p>
        </p:txBody>
      </p:sp>
      <p:sp>
        <p:nvSpPr>
          <p:cNvPr id="6" name="Title 5"/>
          <p:cNvSpPr>
            <a:spLocks noGrp="1"/>
          </p:cNvSpPr>
          <p:nvPr>
            <p:ph type="title"/>
          </p:nvPr>
        </p:nvSpPr>
        <p:spPr/>
        <p:txBody>
          <a:bodyPr/>
          <a:lstStyle/>
          <a:p>
            <a:r>
              <a:rPr lang="en-US" dirty="0"/>
              <a:t>Coriantumr</a:t>
            </a:r>
          </a:p>
        </p:txBody>
      </p:sp>
    </p:spTree>
    <p:extLst>
      <p:ext uri="{BB962C8B-B14F-4D97-AF65-F5344CB8AC3E}">
        <p14:creationId xmlns:p14="http://schemas.microsoft.com/office/powerpoint/2010/main" val="515889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Land of Desolation</a:t>
            </a:r>
          </a:p>
        </p:txBody>
      </p:sp>
      <p:sp>
        <p:nvSpPr>
          <p:cNvPr id="3" name="Content Placeholder 2"/>
          <p:cNvSpPr>
            <a:spLocks noGrp="1"/>
          </p:cNvSpPr>
          <p:nvPr>
            <p:ph sz="quarter" idx="4"/>
          </p:nvPr>
        </p:nvSpPr>
        <p:spPr/>
        <p:txBody>
          <a:bodyPr/>
          <a:lstStyle/>
          <a:p>
            <a:r>
              <a:rPr lang="en-US" i="0" dirty="0"/>
              <a:t>On this map, notice the land of Desolation. This is the place in the land northward where the Jaredite people’s “bones lay scattered” after they were destroyed (Omni 1:22). You will learn about the Jaredites when you study the book of Ether. Write </a:t>
            </a:r>
            <a:r>
              <a:rPr lang="en-US" dirty="0"/>
              <a:t>Jaredites </a:t>
            </a:r>
            <a:r>
              <a:rPr lang="en-US" i="0" dirty="0"/>
              <a:t>in your scriptures next to Omni 1:20–22.   </a:t>
            </a:r>
            <a:endParaRPr lang="en-US" dirty="0"/>
          </a:p>
        </p:txBody>
      </p:sp>
      <p:pic>
        <p:nvPicPr>
          <p:cNvPr id="5" name="Picture 4"/>
          <p:cNvPicPr>
            <a:picLocks noChangeAspect="1"/>
          </p:cNvPicPr>
          <p:nvPr/>
        </p:nvPicPr>
        <p:blipFill>
          <a:blip r:embed="rId2"/>
          <a:stretch>
            <a:fillRect/>
          </a:stretch>
        </p:blipFill>
        <p:spPr>
          <a:xfrm>
            <a:off x="266700" y="512915"/>
            <a:ext cx="2588643" cy="4331663"/>
          </a:xfrm>
          <a:prstGeom prst="rect">
            <a:avLst/>
          </a:prstGeom>
        </p:spPr>
      </p:pic>
    </p:spTree>
    <p:extLst>
      <p:ext uri="{BB962C8B-B14F-4D97-AF65-F5344CB8AC3E}">
        <p14:creationId xmlns:p14="http://schemas.microsoft.com/office/powerpoint/2010/main" val="2736625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President Dieter F. Uchtdorf </a:t>
            </a:r>
          </a:p>
        </p:txBody>
      </p:sp>
      <p:sp>
        <p:nvSpPr>
          <p:cNvPr id="3" name="Content Placeholder 2"/>
          <p:cNvSpPr>
            <a:spLocks noGrp="1"/>
          </p:cNvSpPr>
          <p:nvPr>
            <p:ph sz="quarter" idx="4"/>
          </p:nvPr>
        </p:nvSpPr>
        <p:spPr/>
        <p:txBody>
          <a:bodyPr/>
          <a:lstStyle/>
          <a:p>
            <a:pPr marL="0" indent="0">
              <a:buNone/>
            </a:pPr>
            <a:r>
              <a:rPr lang="en-US" dirty="0"/>
              <a:t>“I remember when I was preparing to be trained as a fighter pilot. We spent a great deal of our preliminary military training in physical exercise. I’m still not exactly sure why endless running was considered such an essential preparatory part of becoming a pilot. Nevertheless, we ran and we ran and we ran some more.</a:t>
            </a:r>
          </a:p>
          <a:p>
            <a:pPr marL="0" indent="0">
              <a:buNone/>
            </a:pPr>
            <a:r>
              <a:rPr lang="en-US" i="0" dirty="0"/>
              <a:t>Continued on the next page.</a:t>
            </a:r>
          </a:p>
        </p:txBody>
      </p:sp>
      <p:pic>
        <p:nvPicPr>
          <p:cNvPr id="6" name="Picture Placeholder 5"/>
          <p:cNvPicPr>
            <a:picLocks noGrp="1" noChangeAspect="1"/>
          </p:cNvPicPr>
          <p:nvPr>
            <p:ph type="pic" sz="quarter" idx="10"/>
          </p:nvPr>
        </p:nvPicPr>
        <p:blipFill>
          <a:blip r:embed="rId2"/>
          <a:srcRect t="70" b="70"/>
          <a:stretch>
            <a:fillRect/>
          </a:stretch>
        </p:blipFill>
        <p:spPr/>
      </p:pic>
    </p:spTree>
    <p:extLst>
      <p:ext uri="{BB962C8B-B14F-4D97-AF65-F5344CB8AC3E}">
        <p14:creationId xmlns:p14="http://schemas.microsoft.com/office/powerpoint/2010/main" val="4104037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Arrows</a:t>
            </a:r>
          </a:p>
        </p:txBody>
      </p:sp>
      <p:sp>
        <p:nvSpPr>
          <p:cNvPr id="3" name="Content Placeholder 2"/>
          <p:cNvSpPr>
            <a:spLocks noGrp="1"/>
          </p:cNvSpPr>
          <p:nvPr>
            <p:ph sz="quarter" idx="4"/>
          </p:nvPr>
        </p:nvSpPr>
        <p:spPr/>
        <p:txBody>
          <a:bodyPr/>
          <a:lstStyle/>
          <a:p>
            <a:r>
              <a:rPr lang="en-US" i="0" dirty="0"/>
              <a:t>Notice the arrow that extends from the land of Zarahemla to the land of Nephi and then turns back to Zarahemla. Notice another arrow from the land of Zarahemla that extends in one direction to the land of Nephi.  </a:t>
            </a:r>
          </a:p>
        </p:txBody>
      </p:sp>
      <p:pic>
        <p:nvPicPr>
          <p:cNvPr id="5" name="Picture 4"/>
          <p:cNvPicPr>
            <a:picLocks noChangeAspect="1"/>
          </p:cNvPicPr>
          <p:nvPr/>
        </p:nvPicPr>
        <p:blipFill>
          <a:blip r:embed="rId2"/>
          <a:stretch>
            <a:fillRect/>
          </a:stretch>
        </p:blipFill>
        <p:spPr>
          <a:xfrm>
            <a:off x="266700" y="512915"/>
            <a:ext cx="2588643" cy="4331663"/>
          </a:xfrm>
          <a:prstGeom prst="rect">
            <a:avLst/>
          </a:prstGeom>
        </p:spPr>
      </p:pic>
    </p:spTree>
    <p:extLst>
      <p:ext uri="{BB962C8B-B14F-4D97-AF65-F5344CB8AC3E}">
        <p14:creationId xmlns:p14="http://schemas.microsoft.com/office/powerpoint/2010/main" val="3813400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Two Arrows</a:t>
            </a:r>
            <a:endParaRPr lang="en-US" dirty="0"/>
          </a:p>
        </p:txBody>
      </p:sp>
      <p:sp>
        <p:nvSpPr>
          <p:cNvPr id="3" name="Content Placeholder 2"/>
          <p:cNvSpPr>
            <a:spLocks noGrp="1"/>
          </p:cNvSpPr>
          <p:nvPr>
            <p:ph sz="quarter" idx="4"/>
          </p:nvPr>
        </p:nvSpPr>
        <p:spPr/>
        <p:txBody>
          <a:bodyPr/>
          <a:lstStyle/>
          <a:p>
            <a:r>
              <a:rPr lang="en-US" i="0" dirty="0"/>
              <a:t>Notice the arrow that extends from the land of Zarahemla to the land of Nephi and then turns back to Zarahemla. Notice another arrow from the land of Zarahemla that extends in one direction to the land of Nephi.  </a:t>
            </a:r>
          </a:p>
          <a:p>
            <a:r>
              <a:rPr lang="en-US" i="0" dirty="0"/>
              <a:t>What do these two arrows represent?</a:t>
            </a:r>
            <a:endParaRPr lang="en-US" dirty="0"/>
          </a:p>
        </p:txBody>
      </p:sp>
      <p:pic>
        <p:nvPicPr>
          <p:cNvPr id="5" name="Picture 4"/>
          <p:cNvPicPr>
            <a:picLocks noChangeAspect="1"/>
          </p:cNvPicPr>
          <p:nvPr/>
        </p:nvPicPr>
        <p:blipFill>
          <a:blip r:embed="rId2"/>
          <a:stretch>
            <a:fillRect/>
          </a:stretch>
        </p:blipFill>
        <p:spPr>
          <a:xfrm>
            <a:off x="266700" y="512915"/>
            <a:ext cx="2588643" cy="4331663"/>
          </a:xfrm>
          <a:prstGeom prst="rect">
            <a:avLst/>
          </a:prstGeom>
        </p:spPr>
      </p:pic>
    </p:spTree>
    <p:extLst>
      <p:ext uri="{BB962C8B-B14F-4D97-AF65-F5344CB8AC3E}">
        <p14:creationId xmlns:p14="http://schemas.microsoft.com/office/powerpoint/2010/main" val="1146454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Groups</a:t>
            </a:r>
          </a:p>
        </p:txBody>
      </p:sp>
      <p:sp>
        <p:nvSpPr>
          <p:cNvPr id="3" name="Content Placeholder 2"/>
          <p:cNvSpPr>
            <a:spLocks noGrp="1"/>
          </p:cNvSpPr>
          <p:nvPr>
            <p:ph sz="quarter" idx="4"/>
          </p:nvPr>
        </p:nvSpPr>
        <p:spPr/>
        <p:txBody>
          <a:bodyPr/>
          <a:lstStyle/>
          <a:p>
            <a:r>
              <a:rPr lang="en-US" i="0" dirty="0"/>
              <a:t>In Omni 1:27–30, two groups from Zarahemla attempted to return to the land of Nephi. The first group failed and went back to Zarahemla. As </a:t>
            </a:r>
            <a:r>
              <a:rPr lang="en-US" i="0" dirty="0" err="1"/>
              <a:t>Amaleki</a:t>
            </a:r>
            <a:r>
              <a:rPr lang="en-US" i="0" dirty="0"/>
              <a:t> concluded the book of Omni, he mentioned that he did not know the fate of the second group. You will learn about this group, the people of </a:t>
            </a:r>
            <a:r>
              <a:rPr lang="en-US" i="0" dirty="0" err="1"/>
              <a:t>Zeniff</a:t>
            </a:r>
            <a:r>
              <a:rPr lang="en-US" i="0" dirty="0"/>
              <a:t>, as you study the book of Mosiah chapters 9–22. You may want to consider writing </a:t>
            </a:r>
            <a:r>
              <a:rPr lang="en-US" dirty="0"/>
              <a:t>people of </a:t>
            </a:r>
            <a:r>
              <a:rPr lang="en-US" dirty="0" err="1"/>
              <a:t>Zeniff</a:t>
            </a:r>
            <a:r>
              <a:rPr lang="en-US" dirty="0"/>
              <a:t> </a:t>
            </a:r>
            <a:r>
              <a:rPr lang="en-US" i="0" dirty="0"/>
              <a:t>in your scriptures next to Omni 1:29–30. </a:t>
            </a:r>
          </a:p>
        </p:txBody>
      </p:sp>
      <p:pic>
        <p:nvPicPr>
          <p:cNvPr id="5" name="Picture 4"/>
          <p:cNvPicPr>
            <a:picLocks noChangeAspect="1"/>
          </p:cNvPicPr>
          <p:nvPr/>
        </p:nvPicPr>
        <p:blipFill>
          <a:blip r:embed="rId2"/>
          <a:stretch>
            <a:fillRect/>
          </a:stretch>
        </p:blipFill>
        <p:spPr>
          <a:xfrm>
            <a:off x="266700" y="512915"/>
            <a:ext cx="2588643" cy="4331663"/>
          </a:xfrm>
          <a:prstGeom prst="rect">
            <a:avLst/>
          </a:prstGeom>
        </p:spPr>
      </p:pic>
    </p:spTree>
    <p:extLst>
      <p:ext uri="{BB962C8B-B14F-4D97-AF65-F5344CB8AC3E}">
        <p14:creationId xmlns:p14="http://schemas.microsoft.com/office/powerpoint/2010/main" val="684189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As Amaleki concluded his record, he wrote an important invitation to those who would read his words. Read Omni 1:25–26, looking for what Amaleki invited his readers to do. </a:t>
            </a:r>
          </a:p>
          <a:p>
            <a:endParaRPr lang="en-US" dirty="0"/>
          </a:p>
        </p:txBody>
      </p:sp>
      <p:sp>
        <p:nvSpPr>
          <p:cNvPr id="3" name="Title 2"/>
          <p:cNvSpPr>
            <a:spLocks noGrp="1"/>
          </p:cNvSpPr>
          <p:nvPr>
            <p:ph type="title"/>
          </p:nvPr>
        </p:nvSpPr>
        <p:spPr/>
        <p:txBody>
          <a:bodyPr/>
          <a:lstStyle/>
          <a:p>
            <a:r>
              <a:rPr lang="en-US" dirty="0"/>
              <a:t>Amaleki</a:t>
            </a:r>
          </a:p>
        </p:txBody>
      </p:sp>
    </p:spTree>
    <p:extLst>
      <p:ext uri="{BB962C8B-B14F-4D97-AF65-F5344CB8AC3E}">
        <p14:creationId xmlns:p14="http://schemas.microsoft.com/office/powerpoint/2010/main" val="1627977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As Amaleki concluded his record, he wrote an important invitation to those who would read his words. Read Omni 1:25–26, looking for what Amaleki invited his readers to do. </a:t>
            </a:r>
          </a:p>
          <a:p>
            <a:r>
              <a:rPr lang="en-US" dirty="0"/>
              <a:t> What principles can we identify in these verses? </a:t>
            </a:r>
          </a:p>
          <a:p>
            <a:endParaRPr lang="en-US" dirty="0"/>
          </a:p>
        </p:txBody>
      </p:sp>
      <p:sp>
        <p:nvSpPr>
          <p:cNvPr id="3" name="Title 2"/>
          <p:cNvSpPr>
            <a:spLocks noGrp="1"/>
          </p:cNvSpPr>
          <p:nvPr>
            <p:ph type="title"/>
          </p:nvPr>
        </p:nvSpPr>
        <p:spPr/>
        <p:txBody>
          <a:bodyPr/>
          <a:lstStyle/>
          <a:p>
            <a:r>
              <a:rPr lang="en-US" dirty="0"/>
              <a:t>Amaleki</a:t>
            </a:r>
          </a:p>
        </p:txBody>
      </p:sp>
    </p:spTree>
    <p:extLst>
      <p:ext uri="{BB962C8B-B14F-4D97-AF65-F5344CB8AC3E}">
        <p14:creationId xmlns:p14="http://schemas.microsoft.com/office/powerpoint/2010/main" val="3384607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If we come unto Christ and offer our whole souls unto Him, we will be saved.</a:t>
            </a:r>
          </a:p>
          <a:p>
            <a:endParaRPr lang="en-US" dirty="0"/>
          </a:p>
        </p:txBody>
      </p:sp>
      <p:sp>
        <p:nvSpPr>
          <p:cNvPr id="3" name="Title 2"/>
          <p:cNvSpPr>
            <a:spLocks noGrp="1"/>
          </p:cNvSpPr>
          <p:nvPr>
            <p:ph type="title"/>
          </p:nvPr>
        </p:nvSpPr>
        <p:spPr/>
        <p:txBody>
          <a:bodyPr/>
          <a:lstStyle/>
          <a:p>
            <a:r>
              <a:rPr lang="en-US" dirty="0"/>
              <a:t>Offer Your Whole Soul</a:t>
            </a:r>
          </a:p>
        </p:txBody>
      </p:sp>
    </p:spTree>
    <p:extLst>
      <p:ext uri="{BB962C8B-B14F-4D97-AF65-F5344CB8AC3E}">
        <p14:creationId xmlns:p14="http://schemas.microsoft.com/office/powerpoint/2010/main" val="11319395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If we come unto Christ and offer our whole souls unto Him, we will be saved.</a:t>
            </a:r>
          </a:p>
          <a:p>
            <a:r>
              <a:rPr lang="en-US" dirty="0"/>
              <a:t>What do you think it means to offer your whole soul to Jesus Christ?</a:t>
            </a:r>
          </a:p>
          <a:p>
            <a:endParaRPr lang="en-US" dirty="0"/>
          </a:p>
        </p:txBody>
      </p:sp>
      <p:sp>
        <p:nvSpPr>
          <p:cNvPr id="3" name="Title 2"/>
          <p:cNvSpPr>
            <a:spLocks noGrp="1"/>
          </p:cNvSpPr>
          <p:nvPr>
            <p:ph type="title"/>
          </p:nvPr>
        </p:nvSpPr>
        <p:spPr/>
        <p:txBody>
          <a:bodyPr/>
          <a:lstStyle/>
          <a:p>
            <a:r>
              <a:rPr lang="en-US" dirty="0"/>
              <a:t>Offer Your Whole Soul</a:t>
            </a:r>
          </a:p>
        </p:txBody>
      </p:sp>
    </p:spTree>
    <p:extLst>
      <p:ext uri="{BB962C8B-B14F-4D97-AF65-F5344CB8AC3E}">
        <p14:creationId xmlns:p14="http://schemas.microsoft.com/office/powerpoint/2010/main" val="3509129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If we come unto Christ and offer our whole souls unto Him, we will be saved.</a:t>
            </a:r>
          </a:p>
          <a:p>
            <a:r>
              <a:rPr lang="en-US" dirty="0"/>
              <a:t>What do you think it means to offer your whole soul to Jesus Christ?</a:t>
            </a:r>
          </a:p>
          <a:p>
            <a:r>
              <a:rPr lang="en-US" dirty="0"/>
              <a:t>What do you think might be the difference between offering the Lord your whole soul and offering Him only part of your soul?</a:t>
            </a:r>
          </a:p>
        </p:txBody>
      </p:sp>
      <p:sp>
        <p:nvSpPr>
          <p:cNvPr id="3" name="Title 2"/>
          <p:cNvSpPr>
            <a:spLocks noGrp="1"/>
          </p:cNvSpPr>
          <p:nvPr>
            <p:ph type="title"/>
          </p:nvPr>
        </p:nvSpPr>
        <p:spPr/>
        <p:txBody>
          <a:bodyPr/>
          <a:lstStyle/>
          <a:p>
            <a:r>
              <a:rPr lang="en-US" dirty="0"/>
              <a:t>Offer Your Whole Soul</a:t>
            </a:r>
          </a:p>
        </p:txBody>
      </p:sp>
    </p:spTree>
    <p:extLst>
      <p:ext uri="{BB962C8B-B14F-4D97-AF65-F5344CB8AC3E}">
        <p14:creationId xmlns:p14="http://schemas.microsoft.com/office/powerpoint/2010/main" val="3015563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Can you think of someone you know who is a good example of giving his or her whole soul to the Lord?</a:t>
            </a:r>
          </a:p>
        </p:txBody>
      </p:sp>
      <p:sp>
        <p:nvSpPr>
          <p:cNvPr id="3" name="Title 2"/>
          <p:cNvSpPr>
            <a:spLocks noGrp="1"/>
          </p:cNvSpPr>
          <p:nvPr>
            <p:ph type="title"/>
          </p:nvPr>
        </p:nvSpPr>
        <p:spPr/>
        <p:txBody>
          <a:bodyPr/>
          <a:lstStyle/>
          <a:p>
            <a:r>
              <a:rPr lang="en-US" dirty="0"/>
              <a:t>A Good Example</a:t>
            </a:r>
          </a:p>
        </p:txBody>
      </p:sp>
    </p:spTree>
    <p:extLst>
      <p:ext uri="{BB962C8B-B14F-4D97-AF65-F5344CB8AC3E}">
        <p14:creationId xmlns:p14="http://schemas.microsoft.com/office/powerpoint/2010/main" val="34129854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Can you think of someone you know who is a good example of giving his or her whole soul to the Lord?</a:t>
            </a:r>
          </a:p>
          <a:p>
            <a:r>
              <a:rPr lang="en-US" dirty="0"/>
              <a:t>What have you seen that makes you think this person is offering his or her whole soul to the Lord? </a:t>
            </a:r>
          </a:p>
        </p:txBody>
      </p:sp>
      <p:sp>
        <p:nvSpPr>
          <p:cNvPr id="3" name="Title 2"/>
          <p:cNvSpPr>
            <a:spLocks noGrp="1"/>
          </p:cNvSpPr>
          <p:nvPr>
            <p:ph type="title"/>
          </p:nvPr>
        </p:nvSpPr>
        <p:spPr/>
        <p:txBody>
          <a:bodyPr/>
          <a:lstStyle/>
          <a:p>
            <a:r>
              <a:rPr lang="en-US" dirty="0"/>
              <a:t>A Good Example</a:t>
            </a:r>
          </a:p>
        </p:txBody>
      </p:sp>
    </p:spTree>
    <p:extLst>
      <p:ext uri="{BB962C8B-B14F-4D97-AF65-F5344CB8AC3E}">
        <p14:creationId xmlns:p14="http://schemas.microsoft.com/office/powerpoint/2010/main" val="557603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President Dieter F. Uchtdorf, cont.</a:t>
            </a:r>
          </a:p>
        </p:txBody>
      </p:sp>
      <p:sp>
        <p:nvSpPr>
          <p:cNvPr id="3" name="Content Placeholder 2"/>
          <p:cNvSpPr>
            <a:spLocks noGrp="1"/>
          </p:cNvSpPr>
          <p:nvPr>
            <p:ph sz="quarter" idx="4"/>
          </p:nvPr>
        </p:nvSpPr>
        <p:spPr/>
        <p:txBody>
          <a:bodyPr/>
          <a:lstStyle/>
          <a:p>
            <a:pPr marL="0" indent="0">
              <a:buNone/>
            </a:pPr>
            <a:r>
              <a:rPr lang="en-US" dirty="0"/>
              <a:t>“As I was running I began to notice something that, frankly, troubled me. Time and again I was being passed by men who smoked, drank, and did all manner of things that were contrary to the gospel and, in particular, to the Word of Wisdom.</a:t>
            </a:r>
          </a:p>
          <a:p>
            <a:pPr marL="0" indent="0">
              <a:buNone/>
            </a:pPr>
            <a:r>
              <a:rPr lang="en-US" i="0" dirty="0"/>
              <a:t>Continued on the next page.</a:t>
            </a:r>
          </a:p>
          <a:p>
            <a:pPr marL="0" indent="0">
              <a:buNone/>
            </a:pPr>
            <a:endParaRPr lang="en-US" dirty="0"/>
          </a:p>
        </p:txBody>
      </p:sp>
      <p:pic>
        <p:nvPicPr>
          <p:cNvPr id="5" name="Picture Placeholder 5"/>
          <p:cNvPicPr>
            <a:picLocks noGrp="1" noChangeAspect="1"/>
          </p:cNvPicPr>
          <p:nvPr>
            <p:ph type="pic" sz="quarter" idx="10"/>
          </p:nvPr>
        </p:nvPicPr>
        <p:blipFill>
          <a:blip r:embed="rId2"/>
          <a:srcRect t="70" b="70"/>
          <a:stretch>
            <a:fillRect/>
          </a:stretch>
        </p:blipFill>
        <p:spPr/>
      </p:pic>
    </p:spTree>
    <p:extLst>
      <p:ext uri="{BB962C8B-B14F-4D97-AF65-F5344CB8AC3E}">
        <p14:creationId xmlns:p14="http://schemas.microsoft.com/office/powerpoint/2010/main" val="27409088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Can you think of someone you know who is a good example of giving his or her whole soul to the Lord?</a:t>
            </a:r>
          </a:p>
          <a:p>
            <a:r>
              <a:rPr lang="en-US" dirty="0"/>
              <a:t>What have you seen that makes you think this person is offering his or her whole soul to the Lord? </a:t>
            </a:r>
          </a:p>
          <a:p>
            <a:r>
              <a:rPr lang="en-US" dirty="0"/>
              <a:t>How do you think this person has been blessed by offering his or her whole soul to the Lord? </a:t>
            </a:r>
          </a:p>
          <a:p>
            <a:endParaRPr lang="en-US" dirty="0"/>
          </a:p>
        </p:txBody>
      </p:sp>
      <p:sp>
        <p:nvSpPr>
          <p:cNvPr id="3" name="Title 2"/>
          <p:cNvSpPr>
            <a:spLocks noGrp="1"/>
          </p:cNvSpPr>
          <p:nvPr>
            <p:ph type="title"/>
          </p:nvPr>
        </p:nvSpPr>
        <p:spPr/>
        <p:txBody>
          <a:bodyPr/>
          <a:lstStyle/>
          <a:p>
            <a:r>
              <a:rPr lang="en-US" dirty="0"/>
              <a:t>A Good Example</a:t>
            </a:r>
          </a:p>
        </p:txBody>
      </p:sp>
    </p:spTree>
    <p:extLst>
      <p:ext uri="{BB962C8B-B14F-4D97-AF65-F5344CB8AC3E}">
        <p14:creationId xmlns:p14="http://schemas.microsoft.com/office/powerpoint/2010/main" val="23237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US" dirty="0"/>
              <a:t>Anything we might sacrifice in order to come unto Jesus Christ and offer our whole souls to Him will be well worth the blessings we will receive from Him. Reflect on how you can more fully give your whole soul to Jesus Christ. </a:t>
            </a:r>
          </a:p>
        </p:txBody>
      </p:sp>
      <p:sp>
        <p:nvSpPr>
          <p:cNvPr id="3" name="Title 2"/>
          <p:cNvSpPr>
            <a:spLocks noGrp="1"/>
          </p:cNvSpPr>
          <p:nvPr>
            <p:ph type="title"/>
          </p:nvPr>
        </p:nvSpPr>
        <p:spPr/>
        <p:txBody>
          <a:bodyPr/>
          <a:lstStyle/>
          <a:p>
            <a:r>
              <a:rPr lang="en-US" dirty="0"/>
              <a:t>Worth the Blessings</a:t>
            </a:r>
          </a:p>
        </p:txBody>
      </p:sp>
    </p:spTree>
    <p:extLst>
      <p:ext uri="{BB962C8B-B14F-4D97-AF65-F5344CB8AC3E}">
        <p14:creationId xmlns:p14="http://schemas.microsoft.com/office/powerpoint/2010/main" val="27341306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622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President Dieter F. Uchtdorf, cont.</a:t>
            </a:r>
          </a:p>
        </p:txBody>
      </p:sp>
      <p:sp>
        <p:nvSpPr>
          <p:cNvPr id="3" name="Content Placeholder 2"/>
          <p:cNvSpPr>
            <a:spLocks noGrp="1"/>
          </p:cNvSpPr>
          <p:nvPr>
            <p:ph sz="quarter" idx="4"/>
          </p:nvPr>
        </p:nvSpPr>
        <p:spPr/>
        <p:txBody>
          <a:bodyPr/>
          <a:lstStyle/>
          <a:p>
            <a:pPr marL="0" indent="0">
              <a:buNone/>
            </a:pPr>
            <a:r>
              <a:rPr lang="en-US" dirty="0"/>
              <a:t>“I remember thinking, ‘Wait a minute! Aren’t I supposed to be able to run and not be weary?’ But I was weary, and I was overtaken by people who were definitely not following the Word of Wisdom. I confess, it troubled me at the time. I asked myself, was the promise true or was it not?” (Dieter F. Uchtdorf, “Continue in Patience,” </a:t>
            </a:r>
            <a:r>
              <a:rPr lang="en-US" i="0" dirty="0"/>
              <a:t>Ensign</a:t>
            </a:r>
            <a:r>
              <a:rPr lang="en-US" dirty="0"/>
              <a:t> or </a:t>
            </a:r>
            <a:r>
              <a:rPr lang="en-US" i="0" dirty="0"/>
              <a:t>Liahona</a:t>
            </a:r>
            <a:r>
              <a:rPr lang="en-US" dirty="0"/>
              <a:t>, May 2010, 58).</a:t>
            </a:r>
          </a:p>
        </p:txBody>
      </p:sp>
      <p:pic>
        <p:nvPicPr>
          <p:cNvPr id="5" name="Picture Placeholder 5"/>
          <p:cNvPicPr>
            <a:picLocks noGrp="1" noChangeAspect="1"/>
          </p:cNvPicPr>
          <p:nvPr>
            <p:ph type="pic" sz="quarter" idx="10"/>
          </p:nvPr>
        </p:nvPicPr>
        <p:blipFill>
          <a:blip r:embed="rId2"/>
          <a:srcRect t="70" b="70"/>
          <a:stretch>
            <a:fillRect/>
          </a:stretch>
        </p:blipFill>
        <p:spPr/>
      </p:pic>
    </p:spTree>
    <p:extLst>
      <p:ext uri="{BB962C8B-B14F-4D97-AF65-F5344CB8AC3E}">
        <p14:creationId xmlns:p14="http://schemas.microsoft.com/office/powerpoint/2010/main" val="2392508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Have you ever felt troubled, wondering if or how the Lord would fulfill His promise to bless you for keeping His commandments?  </a:t>
            </a:r>
          </a:p>
          <a:p>
            <a:endParaRPr lang="en-US" dirty="0"/>
          </a:p>
        </p:txBody>
      </p:sp>
      <p:sp>
        <p:nvSpPr>
          <p:cNvPr id="3" name="Title 2"/>
          <p:cNvSpPr>
            <a:spLocks noGrp="1"/>
          </p:cNvSpPr>
          <p:nvPr>
            <p:ph type="title"/>
          </p:nvPr>
        </p:nvSpPr>
        <p:spPr/>
        <p:txBody>
          <a:bodyPr/>
          <a:lstStyle/>
          <a:p>
            <a:r>
              <a:rPr lang="en-US" dirty="0"/>
              <a:t>The Lord’s Promise</a:t>
            </a:r>
          </a:p>
        </p:txBody>
      </p:sp>
    </p:spTree>
    <p:extLst>
      <p:ext uri="{BB962C8B-B14F-4D97-AF65-F5344CB8AC3E}">
        <p14:creationId xmlns:p14="http://schemas.microsoft.com/office/powerpoint/2010/main" val="1032777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Have you ever felt troubled, wondering if or how the Lord would fulfill His promise to bless you for keeping His commandments?  </a:t>
            </a:r>
          </a:p>
          <a:p>
            <a:r>
              <a:rPr lang="en-US" dirty="0"/>
              <a:t>As you study the book of Jarom today, look for truths that can help you when you may wonder if or how the Lord will fulfill His promises. </a:t>
            </a:r>
          </a:p>
        </p:txBody>
      </p:sp>
      <p:sp>
        <p:nvSpPr>
          <p:cNvPr id="3" name="Title 2"/>
          <p:cNvSpPr>
            <a:spLocks noGrp="1"/>
          </p:cNvSpPr>
          <p:nvPr>
            <p:ph type="title"/>
          </p:nvPr>
        </p:nvSpPr>
        <p:spPr/>
        <p:txBody>
          <a:bodyPr/>
          <a:lstStyle/>
          <a:p>
            <a:r>
              <a:rPr lang="en-US" dirty="0"/>
              <a:t>The Lord’s Promise</a:t>
            </a:r>
          </a:p>
        </p:txBody>
      </p:sp>
    </p:spTree>
    <p:extLst>
      <p:ext uri="{BB962C8B-B14F-4D97-AF65-F5344CB8AC3E}">
        <p14:creationId xmlns:p14="http://schemas.microsoft.com/office/powerpoint/2010/main" val="927743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Jarom 1:1–3, Jarom received the plates from his father, Enos. Jarom wrote only a small amount, and he hoped his words would help preserve the genealogy of his family and benefit the Lamanites. </a:t>
            </a:r>
          </a:p>
          <a:p>
            <a:endParaRPr lang="en-US" dirty="0"/>
          </a:p>
        </p:txBody>
      </p:sp>
      <p:sp>
        <p:nvSpPr>
          <p:cNvPr id="3" name="Title 2"/>
          <p:cNvSpPr>
            <a:spLocks noGrp="1"/>
          </p:cNvSpPr>
          <p:nvPr>
            <p:ph type="title"/>
          </p:nvPr>
        </p:nvSpPr>
        <p:spPr/>
        <p:txBody>
          <a:bodyPr/>
          <a:lstStyle/>
          <a:p>
            <a:r>
              <a:rPr lang="en-US" dirty="0"/>
              <a:t>Jarom</a:t>
            </a:r>
          </a:p>
        </p:txBody>
      </p:sp>
    </p:spTree>
    <p:extLst>
      <p:ext uri="{BB962C8B-B14F-4D97-AF65-F5344CB8AC3E}">
        <p14:creationId xmlns:p14="http://schemas.microsoft.com/office/powerpoint/2010/main" val="2587441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Jarom 1:1–3, Jarom received the plates from his father, Enos. Jarom wrote only a small amount, and he hoped his words would help preserve the genealogy of his family and benefit the Lamanites. </a:t>
            </a:r>
          </a:p>
          <a:p>
            <a:r>
              <a:rPr lang="en-US" dirty="0"/>
              <a:t>Read Jarom 1:9, looking for the promise of the Lord that was verified. Jarom used the word </a:t>
            </a:r>
            <a:r>
              <a:rPr lang="en-US" i="1" dirty="0"/>
              <a:t>verified</a:t>
            </a:r>
            <a:r>
              <a:rPr lang="en-US" dirty="0"/>
              <a:t> as he wrote about a promise given to his ancestors. The word </a:t>
            </a:r>
            <a:r>
              <a:rPr lang="en-US" i="1" dirty="0"/>
              <a:t>verify</a:t>
            </a:r>
            <a:r>
              <a:rPr lang="en-US" dirty="0"/>
              <a:t> means to confirm or prove that something is true. </a:t>
            </a:r>
          </a:p>
        </p:txBody>
      </p:sp>
      <p:sp>
        <p:nvSpPr>
          <p:cNvPr id="3" name="Title 2"/>
          <p:cNvSpPr>
            <a:spLocks noGrp="1"/>
          </p:cNvSpPr>
          <p:nvPr>
            <p:ph type="title"/>
          </p:nvPr>
        </p:nvSpPr>
        <p:spPr/>
        <p:txBody>
          <a:bodyPr/>
          <a:lstStyle/>
          <a:p>
            <a:r>
              <a:rPr lang="en-US" dirty="0"/>
              <a:t>Jarom</a:t>
            </a:r>
          </a:p>
        </p:txBody>
      </p:sp>
    </p:spTree>
    <p:extLst>
      <p:ext uri="{BB962C8B-B14F-4D97-AF65-F5344CB8AC3E}">
        <p14:creationId xmlns:p14="http://schemas.microsoft.com/office/powerpoint/2010/main" val="2053606839"/>
      </p:ext>
    </p:extLst>
  </p:cSld>
  <p:clrMapOvr>
    <a:masterClrMapping/>
  </p:clrMapOvr>
</p:sld>
</file>

<file path=ppt/theme/theme1.xml><?xml version="1.0" encoding="utf-8"?>
<a:theme xmlns:a="http://schemas.openxmlformats.org/drawingml/2006/main" name="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162E53161F90B498140BA4BCC7CD2A2" ma:contentTypeVersion="4" ma:contentTypeDescription="Create a new document." ma:contentTypeScope="" ma:versionID="5514aae59e1df552f535bcd2770d0b98">
  <xsd:schema xmlns:xsd="http://www.w3.org/2001/XMLSchema" xmlns:xs="http://www.w3.org/2001/XMLSchema" xmlns:p="http://schemas.microsoft.com/office/2006/metadata/properties" xmlns:ns2="b764eb9d-49e1-4eb4-965b-0d99005b74c0" xmlns:ns3="a51ac170-4e69-43ea-bbd4-5a9e3eb386dc" targetNamespace="http://schemas.microsoft.com/office/2006/metadata/properties" ma:root="true" ma:fieldsID="18282172e0edafd8760d3310f0e8cfee" ns2:_="" ns3:_="">
    <xsd:import namespace="b764eb9d-49e1-4eb4-965b-0d99005b74c0"/>
    <xsd:import namespace="a51ac170-4e69-43ea-bbd4-5a9e3eb386d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64eb9d-49e1-4eb4-965b-0d99005b74c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1ac170-4e69-43ea-bbd4-5a9e3eb386d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9D324F-7F41-4481-9226-DF772FD5D074}">
  <ds:schemaRefs>
    <ds:schemaRef ds:uri="http://schemas.microsoft.com/sharepoint/v3/contenttype/forms"/>
  </ds:schemaRefs>
</ds:datastoreItem>
</file>

<file path=customXml/itemProps2.xml><?xml version="1.0" encoding="utf-8"?>
<ds:datastoreItem xmlns:ds="http://schemas.openxmlformats.org/officeDocument/2006/customXml" ds:itemID="{8D9B38A3-81AD-42AF-96FF-972233EE1065}">
  <ds:schemaRefs>
    <ds:schemaRef ds:uri="http://purl.org/dc/dcmitype/"/>
    <ds:schemaRef ds:uri="b764eb9d-49e1-4eb4-965b-0d99005b74c0"/>
    <ds:schemaRef ds:uri="http://schemas.microsoft.com/office/2006/documentManagement/types"/>
    <ds:schemaRef ds:uri="http://purl.org/dc/terms/"/>
    <ds:schemaRef ds:uri="a51ac170-4e69-43ea-bbd4-5a9e3eb386dc"/>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DD22716-DDDF-4935-ADD3-7BC494A69B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64eb9d-49e1-4eb4-965b-0d99005b74c0"/>
    <ds:schemaRef ds:uri="a51ac170-4e69-43ea-bbd4-5a9e3eb386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12313</TotalTime>
  <Words>1663</Words>
  <Application>Microsoft Office PowerPoint</Application>
  <PresentationFormat>On-screen Show (4:3)</PresentationFormat>
  <Paragraphs>107</Paragraphs>
  <Slides>42</Slides>
  <Notes>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42</vt:i4>
      </vt:variant>
    </vt:vector>
  </HeadingPairs>
  <TitlesOfParts>
    <vt:vector size="51" baseType="lpstr">
      <vt:lpstr>Arial</vt:lpstr>
      <vt:lpstr>Calibri</vt:lpstr>
      <vt:lpstr>Helam Slab ldsLat Light</vt:lpstr>
      <vt:lpstr>Open Sans</vt:lpstr>
      <vt:lpstr>Old Testament</vt:lpstr>
      <vt:lpstr>1_Old Testament</vt:lpstr>
      <vt:lpstr>2_Old Testament</vt:lpstr>
      <vt:lpstr>3_Old Testament</vt:lpstr>
      <vt:lpstr>4_Old Testament</vt:lpstr>
      <vt:lpstr>Jarom and Omni </vt:lpstr>
      <vt:lpstr>Devotional</vt:lpstr>
      <vt:lpstr>President Dieter F. Uchtdorf </vt:lpstr>
      <vt:lpstr>President Dieter F. Uchtdorf, cont.</vt:lpstr>
      <vt:lpstr>President Dieter F. Uchtdorf, cont.</vt:lpstr>
      <vt:lpstr>The Lord’s Promise</vt:lpstr>
      <vt:lpstr>The Lord’s Promise</vt:lpstr>
      <vt:lpstr>Jarom</vt:lpstr>
      <vt:lpstr>Jarom</vt:lpstr>
      <vt:lpstr>A Principle</vt:lpstr>
      <vt:lpstr>A Principle</vt:lpstr>
      <vt:lpstr>The Nephites</vt:lpstr>
      <vt:lpstr>Leaders and Prophets</vt:lpstr>
      <vt:lpstr>God’s Promise</vt:lpstr>
      <vt:lpstr>The Blessings of God</vt:lpstr>
      <vt:lpstr>President Dieter F. Uchtdorf</vt:lpstr>
      <vt:lpstr>The Lord’s Blessings</vt:lpstr>
      <vt:lpstr>The Lord’s Blessings</vt:lpstr>
      <vt:lpstr>The Book of Omni</vt:lpstr>
      <vt:lpstr>The Book of Omni</vt:lpstr>
      <vt:lpstr>The Land of Zarahemla</vt:lpstr>
      <vt:lpstr>The Land of Zarahemla</vt:lpstr>
      <vt:lpstr>The Land of Zarahemla</vt:lpstr>
      <vt:lpstr>Mulekites</vt:lpstr>
      <vt:lpstr>People in Zarahemla</vt:lpstr>
      <vt:lpstr>People in Zarahemla</vt:lpstr>
      <vt:lpstr>People in Zarahemla</vt:lpstr>
      <vt:lpstr>Coriantumr</vt:lpstr>
      <vt:lpstr>The Land of Desolation</vt:lpstr>
      <vt:lpstr>Two Arrows</vt:lpstr>
      <vt:lpstr>Two Arrows</vt:lpstr>
      <vt:lpstr>Two Groups</vt:lpstr>
      <vt:lpstr>Amaleki</vt:lpstr>
      <vt:lpstr>Amaleki</vt:lpstr>
      <vt:lpstr>Offer Your Whole Soul</vt:lpstr>
      <vt:lpstr>Offer Your Whole Soul</vt:lpstr>
      <vt:lpstr>Offer Your Whole Soul</vt:lpstr>
      <vt:lpstr>A Good Example</vt:lpstr>
      <vt:lpstr>A Good Example</vt:lpstr>
      <vt:lpstr>A Good Example</vt:lpstr>
      <vt:lpstr>Worth the Blessings</vt:lpstr>
      <vt:lpstr>PowerPoint Presentation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 Morris</dc:creator>
  <cp:lastModifiedBy>Douglas Geilman</cp:lastModifiedBy>
  <cp:revision>313</cp:revision>
  <dcterms:created xsi:type="dcterms:W3CDTF">2013-07-15T20:26:14Z</dcterms:created>
  <dcterms:modified xsi:type="dcterms:W3CDTF">2017-07-19T16:06:46Z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0x010100D162E53161F90B498140BA4BCC7CD2A2</vt:lpwstr>
  </property>
</Properties>
</file>