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3"/>
  </p:notesMasterIdLst>
  <p:handoutMasterIdLst>
    <p:handoutMasterId r:id="rId54"/>
  </p:handoutMasterIdLst>
  <p:sldIdLst>
    <p:sldId id="319" r:id="rId9"/>
    <p:sldId id="328" r:id="rId10"/>
    <p:sldId id="330" r:id="rId11"/>
    <p:sldId id="377" r:id="rId12"/>
    <p:sldId id="376" r:id="rId13"/>
    <p:sldId id="335" r:id="rId14"/>
    <p:sldId id="339" r:id="rId15"/>
    <p:sldId id="338" r:id="rId16"/>
    <p:sldId id="340" r:id="rId17"/>
    <p:sldId id="342" r:id="rId18"/>
    <p:sldId id="378" r:id="rId19"/>
    <p:sldId id="344" r:id="rId20"/>
    <p:sldId id="380" r:id="rId21"/>
    <p:sldId id="391" r:id="rId22"/>
    <p:sldId id="347" r:id="rId23"/>
    <p:sldId id="348" r:id="rId24"/>
    <p:sldId id="346" r:id="rId25"/>
    <p:sldId id="350" r:id="rId26"/>
    <p:sldId id="351" r:id="rId27"/>
    <p:sldId id="349" r:id="rId28"/>
    <p:sldId id="381" r:id="rId29"/>
    <p:sldId id="352" r:id="rId30"/>
    <p:sldId id="354" r:id="rId31"/>
    <p:sldId id="355" r:id="rId32"/>
    <p:sldId id="382" r:id="rId33"/>
    <p:sldId id="383" r:id="rId34"/>
    <p:sldId id="358" r:id="rId35"/>
    <p:sldId id="362" r:id="rId36"/>
    <p:sldId id="384" r:id="rId37"/>
    <p:sldId id="365" r:id="rId38"/>
    <p:sldId id="363" r:id="rId39"/>
    <p:sldId id="385" r:id="rId40"/>
    <p:sldId id="386" r:id="rId41"/>
    <p:sldId id="387" r:id="rId42"/>
    <p:sldId id="369" r:id="rId43"/>
    <p:sldId id="388" r:id="rId44"/>
    <p:sldId id="389" r:id="rId45"/>
    <p:sldId id="372" r:id="rId46"/>
    <p:sldId id="373" r:id="rId47"/>
    <p:sldId id="371" r:id="rId48"/>
    <p:sldId id="374" r:id="rId49"/>
    <p:sldId id="390" r:id="rId50"/>
    <p:sldId id="375" r:id="rId51"/>
    <p:sldId id="32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405" autoAdjust="0"/>
  </p:normalViewPr>
  <p:slideViewPr>
    <p:cSldViewPr snapToGrid="0" snapToObjects="1">
      <p:cViewPr varScale="1">
        <p:scale>
          <a:sx n="65" d="100"/>
          <a:sy n="65" d="100"/>
        </p:scale>
        <p:origin x="96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7/19/2017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base"/>
            <a:r>
              <a:rPr lang="en-US" dirty="0"/>
              <a:t>Enos</a:t>
            </a:r>
            <a:br>
              <a:rPr lang="en-US" dirty="0"/>
            </a:br>
            <a:endParaRPr lang="en-US" dirty="0"/>
          </a:p>
        </p:txBody>
      </p:sp>
      <p:sp>
        <p:nvSpPr>
          <p:cNvPr id="5" name="Text Placeholder 4"/>
          <p:cNvSpPr>
            <a:spLocks noGrp="1"/>
          </p:cNvSpPr>
          <p:nvPr>
            <p:ph type="body" sz="quarter" idx="11"/>
          </p:nvPr>
        </p:nvSpPr>
        <p:spPr/>
        <p:txBody>
          <a:bodyPr/>
          <a:lstStyle/>
          <a:p>
            <a:r>
              <a:rPr lang="en-US" dirty="0"/>
              <a:t>Lesson 49</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Enos desired a remission of his sins. His sins may have contributed to his feelings of spiritual hunger or emptiness (see Enos 1:4). Why does sin cause us to feel spiritually empty? </a:t>
            </a:r>
          </a:p>
        </p:txBody>
      </p:sp>
      <p:sp>
        <p:nvSpPr>
          <p:cNvPr id="3" name="Title 2"/>
          <p:cNvSpPr>
            <a:spLocks noGrp="1"/>
          </p:cNvSpPr>
          <p:nvPr>
            <p:ph type="title"/>
          </p:nvPr>
        </p:nvSpPr>
        <p:spPr/>
        <p:txBody>
          <a:bodyPr/>
          <a:lstStyle/>
          <a:p>
            <a:r>
              <a:rPr lang="en-US" dirty="0"/>
              <a:t>Remission of Sins</a:t>
            </a:r>
          </a:p>
        </p:txBody>
      </p:sp>
    </p:spTree>
    <p:extLst>
      <p:ext uri="{BB962C8B-B14F-4D97-AF65-F5344CB8AC3E}">
        <p14:creationId xmlns:p14="http://schemas.microsoft.com/office/powerpoint/2010/main" val="410483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Enos desired a remission of his sins. His sins may have contributed to his feelings of spiritual hunger or emptiness (see Enos 1:4). Why does sin cause us to feel spiritually empty? </a:t>
            </a:r>
          </a:p>
          <a:p>
            <a:r>
              <a:rPr lang="en-US" dirty="0"/>
              <a:t>Do you have some of the same feelings of spiritual hunger that Enos described?</a:t>
            </a:r>
          </a:p>
          <a:p>
            <a:endParaRPr lang="en-US" dirty="0"/>
          </a:p>
        </p:txBody>
      </p:sp>
      <p:sp>
        <p:nvSpPr>
          <p:cNvPr id="3" name="Title 2"/>
          <p:cNvSpPr>
            <a:spLocks noGrp="1"/>
          </p:cNvSpPr>
          <p:nvPr>
            <p:ph type="title"/>
          </p:nvPr>
        </p:nvSpPr>
        <p:spPr/>
        <p:txBody>
          <a:bodyPr/>
          <a:lstStyle/>
          <a:p>
            <a:r>
              <a:rPr lang="en-US" dirty="0"/>
              <a:t>Remission of Sins</a:t>
            </a:r>
          </a:p>
        </p:txBody>
      </p:sp>
    </p:spTree>
    <p:extLst>
      <p:ext uri="{BB962C8B-B14F-4D97-AF65-F5344CB8AC3E}">
        <p14:creationId xmlns:p14="http://schemas.microsoft.com/office/powerpoint/2010/main" val="466865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these phrases teach us about seeking a remission of our sins?</a:t>
            </a:r>
          </a:p>
          <a:p>
            <a:pPr lvl="1"/>
            <a:r>
              <a:rPr lang="en-US" sz="2800" dirty="0"/>
              <a:t>“wrestle </a:t>
            </a:r>
            <a:r>
              <a:rPr lang="mr-IN" sz="2800" dirty="0"/>
              <a:t>…</a:t>
            </a:r>
            <a:r>
              <a:rPr lang="en-US" sz="2800" dirty="0"/>
              <a:t> before God” </a:t>
            </a:r>
          </a:p>
          <a:p>
            <a:pPr lvl="1"/>
            <a:r>
              <a:rPr lang="en-US" sz="2800" dirty="0"/>
              <a:t>“cried unto him in mighty prayer”</a:t>
            </a:r>
          </a:p>
          <a:p>
            <a:pPr lvl="1"/>
            <a:r>
              <a:rPr lang="en-US" sz="2800" dirty="0"/>
              <a:t>“[exercised] faith in Christ”</a:t>
            </a:r>
          </a:p>
        </p:txBody>
      </p:sp>
      <p:sp>
        <p:nvSpPr>
          <p:cNvPr id="3" name="Title 2"/>
          <p:cNvSpPr>
            <a:spLocks noGrp="1"/>
          </p:cNvSpPr>
          <p:nvPr>
            <p:ph type="title"/>
          </p:nvPr>
        </p:nvSpPr>
        <p:spPr/>
        <p:txBody>
          <a:bodyPr/>
          <a:lstStyle/>
          <a:p>
            <a:r>
              <a:rPr lang="en-US" dirty="0"/>
              <a:t>Seeking a Remission of Sins</a:t>
            </a:r>
          </a:p>
        </p:txBody>
      </p:sp>
    </p:spTree>
    <p:extLst>
      <p:ext uri="{BB962C8B-B14F-4D97-AF65-F5344CB8AC3E}">
        <p14:creationId xmlns:p14="http://schemas.microsoft.com/office/powerpoint/2010/main" val="506160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a:t>
            </a:r>
            <a:r>
              <a:rPr lang="en-US" i="1" dirty="0"/>
              <a:t>wrestle</a:t>
            </a:r>
            <a:r>
              <a:rPr lang="en-US" dirty="0"/>
              <a:t> a good word to describe our efforts to repent?</a:t>
            </a:r>
          </a:p>
          <a:p>
            <a:endParaRPr lang="en-US" dirty="0"/>
          </a:p>
        </p:txBody>
      </p:sp>
      <p:sp>
        <p:nvSpPr>
          <p:cNvPr id="3" name="Title 2"/>
          <p:cNvSpPr>
            <a:spLocks noGrp="1"/>
          </p:cNvSpPr>
          <p:nvPr>
            <p:ph type="title"/>
          </p:nvPr>
        </p:nvSpPr>
        <p:spPr/>
        <p:txBody>
          <a:bodyPr/>
          <a:lstStyle/>
          <a:p>
            <a:r>
              <a:rPr lang="en-US" dirty="0"/>
              <a:t>Sincerely Seeking Forgiveness</a:t>
            </a:r>
          </a:p>
        </p:txBody>
      </p:sp>
    </p:spTree>
    <p:extLst>
      <p:ext uri="{BB962C8B-B14F-4D97-AF65-F5344CB8AC3E}">
        <p14:creationId xmlns:p14="http://schemas.microsoft.com/office/powerpoint/2010/main" val="169380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a:t>
            </a:r>
            <a:r>
              <a:rPr lang="en-US" i="1" dirty="0"/>
              <a:t>wrestle</a:t>
            </a:r>
            <a:r>
              <a:rPr lang="en-US" dirty="0"/>
              <a:t> a good word to describe our efforts to repent?</a:t>
            </a:r>
          </a:p>
          <a:p>
            <a:r>
              <a:rPr lang="en-US" dirty="0"/>
              <a:t>In Enos 1:1–4, what evidence do you see that Enos was sincere as he sought a remission of his sins?</a:t>
            </a:r>
          </a:p>
          <a:p>
            <a:endParaRPr lang="en-US" dirty="0"/>
          </a:p>
        </p:txBody>
      </p:sp>
      <p:sp>
        <p:nvSpPr>
          <p:cNvPr id="3" name="Title 2"/>
          <p:cNvSpPr>
            <a:spLocks noGrp="1"/>
          </p:cNvSpPr>
          <p:nvPr>
            <p:ph type="title"/>
          </p:nvPr>
        </p:nvSpPr>
        <p:spPr/>
        <p:txBody>
          <a:bodyPr/>
          <a:lstStyle/>
          <a:p>
            <a:r>
              <a:rPr lang="en-US" dirty="0"/>
              <a:t>Sincerely Seeking Forgiveness</a:t>
            </a:r>
          </a:p>
        </p:txBody>
      </p:sp>
    </p:spTree>
    <p:extLst>
      <p:ext uri="{BB962C8B-B14F-4D97-AF65-F5344CB8AC3E}">
        <p14:creationId xmlns:p14="http://schemas.microsoft.com/office/powerpoint/2010/main" val="1608582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1:7–8. What made it possible for Enos to be forgiven and made whole? </a:t>
            </a:r>
          </a:p>
        </p:txBody>
      </p:sp>
      <p:sp>
        <p:nvSpPr>
          <p:cNvPr id="3" name="Title 2"/>
          <p:cNvSpPr>
            <a:spLocks noGrp="1"/>
          </p:cNvSpPr>
          <p:nvPr>
            <p:ph type="title"/>
          </p:nvPr>
        </p:nvSpPr>
        <p:spPr/>
        <p:txBody>
          <a:bodyPr/>
          <a:lstStyle/>
          <a:p>
            <a:r>
              <a:rPr lang="en-US" dirty="0"/>
              <a:t>Receiving Forgiveness</a:t>
            </a:r>
          </a:p>
        </p:txBody>
      </p:sp>
    </p:spTree>
    <p:extLst>
      <p:ext uri="{BB962C8B-B14F-4D97-AF65-F5344CB8AC3E}">
        <p14:creationId xmlns:p14="http://schemas.microsoft.com/office/powerpoint/2010/main" val="235174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1:7–8. What made it possible for Enos to be forgiven and made whole? </a:t>
            </a:r>
          </a:p>
          <a:p>
            <a:r>
              <a:rPr lang="en-US" dirty="0"/>
              <a:t>What principle can we learn from Enos about the process of receiving forgiveness for our sins? </a:t>
            </a:r>
          </a:p>
          <a:p>
            <a:endParaRPr lang="en-US" dirty="0"/>
          </a:p>
        </p:txBody>
      </p:sp>
      <p:sp>
        <p:nvSpPr>
          <p:cNvPr id="3" name="Title 2"/>
          <p:cNvSpPr>
            <a:spLocks noGrp="1"/>
          </p:cNvSpPr>
          <p:nvPr>
            <p:ph type="title"/>
          </p:nvPr>
        </p:nvSpPr>
        <p:spPr/>
        <p:txBody>
          <a:bodyPr/>
          <a:lstStyle/>
          <a:p>
            <a:r>
              <a:rPr lang="en-US" dirty="0"/>
              <a:t>Receiving Forgiveness</a:t>
            </a:r>
          </a:p>
        </p:txBody>
      </p:sp>
    </p:spTree>
    <p:extLst>
      <p:ext uri="{BB962C8B-B14F-4D97-AF65-F5344CB8AC3E}">
        <p14:creationId xmlns:p14="http://schemas.microsoft.com/office/powerpoint/2010/main" val="10371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1:7–8. What made it possible for Enos to be forgiven and made whole? </a:t>
            </a:r>
          </a:p>
          <a:p>
            <a:r>
              <a:rPr lang="en-US" dirty="0"/>
              <a:t>What principle can we learn from Enos about the process of receiving forgiveness for our sins? </a:t>
            </a:r>
          </a:p>
          <a:p>
            <a:r>
              <a:rPr lang="en-US" b="1" dirty="0"/>
              <a:t>As we exercise faith in Jesus Christ, our sins can be forgiven and we can be made whole.</a:t>
            </a:r>
            <a:endParaRPr lang="en-US" dirty="0"/>
          </a:p>
        </p:txBody>
      </p:sp>
      <p:sp>
        <p:nvSpPr>
          <p:cNvPr id="3" name="Title 2"/>
          <p:cNvSpPr>
            <a:spLocks noGrp="1"/>
          </p:cNvSpPr>
          <p:nvPr>
            <p:ph type="title"/>
          </p:nvPr>
        </p:nvSpPr>
        <p:spPr/>
        <p:txBody>
          <a:bodyPr/>
          <a:lstStyle/>
          <a:p>
            <a:r>
              <a:rPr lang="en-US" dirty="0"/>
              <a:t>Receiving Forgiveness</a:t>
            </a:r>
          </a:p>
        </p:txBody>
      </p:sp>
    </p:spTree>
    <p:extLst>
      <p:ext uri="{BB962C8B-B14F-4D97-AF65-F5344CB8AC3E}">
        <p14:creationId xmlns:p14="http://schemas.microsoft.com/office/powerpoint/2010/main" val="2843631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exercising faith in Jesus Christ necessary for us to be forgiven and made whole?</a:t>
            </a:r>
          </a:p>
          <a:p>
            <a:endParaRPr lang="en-US" dirty="0"/>
          </a:p>
        </p:txBody>
      </p:sp>
      <p:sp>
        <p:nvSpPr>
          <p:cNvPr id="3" name="Title 2"/>
          <p:cNvSpPr>
            <a:spLocks noGrp="1"/>
          </p:cNvSpPr>
          <p:nvPr>
            <p:ph type="title"/>
          </p:nvPr>
        </p:nvSpPr>
        <p:spPr/>
        <p:txBody>
          <a:bodyPr/>
          <a:lstStyle/>
          <a:p>
            <a:r>
              <a:rPr lang="en-US" dirty="0"/>
              <a:t>Faith in Jesus Christ</a:t>
            </a:r>
          </a:p>
        </p:txBody>
      </p:sp>
    </p:spTree>
    <p:extLst>
      <p:ext uri="{BB962C8B-B14F-4D97-AF65-F5344CB8AC3E}">
        <p14:creationId xmlns:p14="http://schemas.microsoft.com/office/powerpoint/2010/main" val="3023868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exercising faith in Jesus Christ necessary for us to be forgiven and made whole?</a:t>
            </a:r>
          </a:p>
          <a:p>
            <a:r>
              <a:rPr lang="en-US" dirty="0"/>
              <a:t>What are some things we can do to exercise faith in Jesus Christ as we seek forgiveness for our sins? </a:t>
            </a:r>
          </a:p>
          <a:p>
            <a:endParaRPr lang="en-US" dirty="0"/>
          </a:p>
        </p:txBody>
      </p:sp>
      <p:sp>
        <p:nvSpPr>
          <p:cNvPr id="3" name="Title 2"/>
          <p:cNvSpPr>
            <a:spLocks noGrp="1"/>
          </p:cNvSpPr>
          <p:nvPr>
            <p:ph type="title"/>
          </p:nvPr>
        </p:nvSpPr>
        <p:spPr/>
        <p:txBody>
          <a:bodyPr/>
          <a:lstStyle/>
          <a:p>
            <a:r>
              <a:rPr lang="en-US" dirty="0"/>
              <a:t>Faith in Jesus Christ</a:t>
            </a:r>
          </a:p>
        </p:txBody>
      </p:sp>
    </p:spTree>
    <p:extLst>
      <p:ext uri="{BB962C8B-B14F-4D97-AF65-F5344CB8AC3E}">
        <p14:creationId xmlns:p14="http://schemas.microsoft.com/office/powerpoint/2010/main" val="73369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exercising faith in Jesus Christ necessary for us to be forgiven and made whole?</a:t>
            </a:r>
          </a:p>
          <a:p>
            <a:r>
              <a:rPr lang="en-US" dirty="0"/>
              <a:t>What are some things we can do to exercise faith in Jesus Christ as we seek forgiveness for our sins? </a:t>
            </a:r>
          </a:p>
          <a:p>
            <a:r>
              <a:rPr lang="en-US" dirty="0"/>
              <a:t>According to Enos 1:5–6, how did Enos know he had been forgiven?</a:t>
            </a:r>
          </a:p>
        </p:txBody>
      </p:sp>
      <p:sp>
        <p:nvSpPr>
          <p:cNvPr id="3" name="Title 2"/>
          <p:cNvSpPr>
            <a:spLocks noGrp="1"/>
          </p:cNvSpPr>
          <p:nvPr>
            <p:ph type="title"/>
          </p:nvPr>
        </p:nvSpPr>
        <p:spPr/>
        <p:txBody>
          <a:bodyPr/>
          <a:lstStyle/>
          <a:p>
            <a:r>
              <a:rPr lang="en-US" dirty="0"/>
              <a:t>Faith in Jesus Christ</a:t>
            </a:r>
          </a:p>
        </p:txBody>
      </p:sp>
    </p:spTree>
    <p:extLst>
      <p:ext uri="{BB962C8B-B14F-4D97-AF65-F5344CB8AC3E}">
        <p14:creationId xmlns:p14="http://schemas.microsoft.com/office/powerpoint/2010/main" val="60787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exercising faith in Jesus Christ necessary for us to be forgiven and made whole?</a:t>
            </a:r>
          </a:p>
          <a:p>
            <a:r>
              <a:rPr lang="en-US" dirty="0"/>
              <a:t>What are some things we can do to exercise faith in Jesus Christ as we seek forgiveness for our sins? </a:t>
            </a:r>
          </a:p>
          <a:p>
            <a:r>
              <a:rPr lang="en-US" dirty="0"/>
              <a:t>According to Enos 1:5–6, how did Enos know he had been forgiven?</a:t>
            </a:r>
          </a:p>
          <a:p>
            <a:r>
              <a:rPr lang="en-US" dirty="0"/>
              <a:t>How can you know </a:t>
            </a:r>
            <a:r>
              <a:rPr lang="en-US"/>
              <a:t>that you </a:t>
            </a:r>
            <a:r>
              <a:rPr lang="en-US" dirty="0"/>
              <a:t>have been forgiven of </a:t>
            </a:r>
            <a:r>
              <a:rPr lang="en-US"/>
              <a:t>your sins?</a:t>
            </a:r>
            <a:endParaRPr lang="en-US" dirty="0"/>
          </a:p>
        </p:txBody>
      </p:sp>
      <p:sp>
        <p:nvSpPr>
          <p:cNvPr id="3" name="Title 2"/>
          <p:cNvSpPr>
            <a:spLocks noGrp="1"/>
          </p:cNvSpPr>
          <p:nvPr>
            <p:ph type="title"/>
          </p:nvPr>
        </p:nvSpPr>
        <p:spPr/>
        <p:txBody>
          <a:bodyPr/>
          <a:lstStyle/>
          <a:p>
            <a:r>
              <a:rPr lang="en-US" dirty="0"/>
              <a:t>Faith in Jesus Christ</a:t>
            </a:r>
          </a:p>
        </p:txBody>
      </p:sp>
    </p:spTree>
    <p:extLst>
      <p:ext uri="{BB962C8B-B14F-4D97-AF65-F5344CB8AC3E}">
        <p14:creationId xmlns:p14="http://schemas.microsoft.com/office/powerpoint/2010/main" val="432668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Dieter F. Uchtdorf</a:t>
            </a:r>
          </a:p>
        </p:txBody>
      </p:sp>
      <p:sp>
        <p:nvSpPr>
          <p:cNvPr id="3" name="Content Placeholder 2"/>
          <p:cNvSpPr>
            <a:spLocks noGrp="1"/>
          </p:cNvSpPr>
          <p:nvPr>
            <p:ph sz="quarter" idx="4"/>
          </p:nvPr>
        </p:nvSpPr>
        <p:spPr/>
        <p:txBody>
          <a:bodyPr/>
          <a:lstStyle/>
          <a:p>
            <a:pPr marL="0" indent="0">
              <a:buNone/>
            </a:pPr>
            <a:r>
              <a:rPr lang="en-US" dirty="0"/>
              <a:t>“Once we have truly repented, Christ will take away the burden of guilt for our sins. We can know for ourselves that we have been forgiven and made clean. The Holy Ghost will verify this to us; He is the Sanctifier. No other testimony of forgiveness can be greater” (Dieter F. Uchtdorf, “Point of Safe Return,” </a:t>
            </a:r>
            <a:r>
              <a:rPr lang="en-US" i="0" dirty="0"/>
              <a:t>Ensign</a:t>
            </a:r>
            <a:r>
              <a:rPr lang="en-US" dirty="0"/>
              <a:t> or </a:t>
            </a:r>
            <a:r>
              <a:rPr lang="en-US" i="0" dirty="0"/>
              <a:t>Liahona</a:t>
            </a:r>
            <a:r>
              <a:rPr lang="en-US" dirty="0"/>
              <a:t>, May 2007, 101).</a:t>
            </a:r>
          </a:p>
        </p:txBody>
      </p:sp>
      <p:pic>
        <p:nvPicPr>
          <p:cNvPr id="6" name="Picture Placeholder 5"/>
          <p:cNvPicPr>
            <a:picLocks noGrp="1" noChangeAspect="1"/>
          </p:cNvPicPr>
          <p:nvPr>
            <p:ph type="pic" sz="quarter" idx="10"/>
          </p:nvPr>
        </p:nvPicPr>
        <p:blipFill>
          <a:blip r:embed="rId2"/>
          <a:srcRect t="70" b="70"/>
          <a:stretch>
            <a:fillRect/>
          </a:stretch>
        </p:blipFill>
        <p:spPr/>
      </p:pic>
    </p:spTree>
    <p:extLst>
      <p:ext uri="{BB962C8B-B14F-4D97-AF65-F5344CB8AC3E}">
        <p14:creationId xmlns:p14="http://schemas.microsoft.com/office/powerpoint/2010/main" val="3292418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When have you felt that the Lord has forgiven you of your sins? </a:t>
            </a:r>
          </a:p>
          <a:p>
            <a:r>
              <a:rPr lang="en-US" dirty="0"/>
              <a:t>How did you know you were forgiven? </a:t>
            </a:r>
          </a:p>
          <a:p>
            <a:r>
              <a:rPr lang="en-US" dirty="0"/>
              <a:t>Have you felt the Lord’s forgiveness recently? </a:t>
            </a:r>
          </a:p>
          <a:p>
            <a:endParaRPr lang="en-US" dirty="0"/>
          </a:p>
        </p:txBody>
      </p:sp>
      <p:sp>
        <p:nvSpPr>
          <p:cNvPr id="3" name="Title 2"/>
          <p:cNvSpPr>
            <a:spLocks noGrp="1"/>
          </p:cNvSpPr>
          <p:nvPr>
            <p:ph type="title"/>
          </p:nvPr>
        </p:nvSpPr>
        <p:spPr/>
        <p:txBody>
          <a:bodyPr/>
          <a:lstStyle/>
          <a:p>
            <a:r>
              <a:rPr lang="en-US" dirty="0"/>
              <a:t>Reflect on These Questions</a:t>
            </a:r>
          </a:p>
        </p:txBody>
      </p:sp>
    </p:spTree>
    <p:extLst>
      <p:ext uri="{BB962C8B-B14F-4D97-AF65-F5344CB8AC3E}">
        <p14:creationId xmlns:p14="http://schemas.microsoft.com/office/powerpoint/2010/main" val="142014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1:9–14, looking for the two groups of people for whom Enos prayed and what he prayed for in each case. </a:t>
            </a:r>
          </a:p>
        </p:txBody>
      </p:sp>
      <p:sp>
        <p:nvSpPr>
          <p:cNvPr id="3" name="Title 2"/>
          <p:cNvSpPr>
            <a:spLocks noGrp="1"/>
          </p:cNvSpPr>
          <p:nvPr>
            <p:ph type="title"/>
          </p:nvPr>
        </p:nvSpPr>
        <p:spPr/>
        <p:txBody>
          <a:bodyPr/>
          <a:lstStyle/>
          <a:p>
            <a:r>
              <a:rPr lang="en-US" dirty="0"/>
              <a:t>Enos’s Prayer</a:t>
            </a:r>
          </a:p>
        </p:txBody>
      </p:sp>
    </p:spTree>
    <p:extLst>
      <p:ext uri="{BB962C8B-B14F-4D97-AF65-F5344CB8AC3E}">
        <p14:creationId xmlns:p14="http://schemas.microsoft.com/office/powerpoint/2010/main" val="3376733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1:9–14, looking for the two groups of people for whom Enos prayed and what he prayed for in each case. </a:t>
            </a:r>
          </a:p>
          <a:p>
            <a:r>
              <a:rPr lang="en-US" dirty="0"/>
              <a:t>According to Enos 1:14, what were the Lamanites’ intentions toward the Nephites?</a:t>
            </a:r>
          </a:p>
        </p:txBody>
      </p:sp>
      <p:sp>
        <p:nvSpPr>
          <p:cNvPr id="3" name="Title 2"/>
          <p:cNvSpPr>
            <a:spLocks noGrp="1"/>
          </p:cNvSpPr>
          <p:nvPr>
            <p:ph type="title"/>
          </p:nvPr>
        </p:nvSpPr>
        <p:spPr/>
        <p:txBody>
          <a:bodyPr/>
          <a:lstStyle/>
          <a:p>
            <a:r>
              <a:rPr lang="en-US" dirty="0"/>
              <a:t>Enos’s Prayer</a:t>
            </a:r>
          </a:p>
        </p:txBody>
      </p:sp>
    </p:spTree>
    <p:extLst>
      <p:ext uri="{BB962C8B-B14F-4D97-AF65-F5344CB8AC3E}">
        <p14:creationId xmlns:p14="http://schemas.microsoft.com/office/powerpoint/2010/main" val="111476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1:9–14, looking for the two groups of people for whom Enos prayed and what he prayed for in each case. </a:t>
            </a:r>
          </a:p>
          <a:p>
            <a:r>
              <a:rPr lang="en-US" dirty="0"/>
              <a:t>According to Enos 1:14, what were the Lamanites’ intentions toward the Nephites?</a:t>
            </a:r>
          </a:p>
          <a:p>
            <a:r>
              <a:rPr lang="en-US" dirty="0"/>
              <a:t>Based on Enos’s experience, what happens as we experience the blessings of Jesus Christ’s Atonement? </a:t>
            </a:r>
          </a:p>
          <a:p>
            <a:endParaRPr lang="en-US" dirty="0"/>
          </a:p>
        </p:txBody>
      </p:sp>
      <p:sp>
        <p:nvSpPr>
          <p:cNvPr id="3" name="Title 2"/>
          <p:cNvSpPr>
            <a:spLocks noGrp="1"/>
          </p:cNvSpPr>
          <p:nvPr>
            <p:ph type="title"/>
          </p:nvPr>
        </p:nvSpPr>
        <p:spPr/>
        <p:txBody>
          <a:bodyPr/>
          <a:lstStyle/>
          <a:p>
            <a:r>
              <a:rPr lang="en-US" dirty="0"/>
              <a:t>Enos’s Prayer</a:t>
            </a:r>
          </a:p>
        </p:txBody>
      </p:sp>
    </p:spTree>
    <p:extLst>
      <p:ext uri="{BB962C8B-B14F-4D97-AF65-F5344CB8AC3E}">
        <p14:creationId xmlns:p14="http://schemas.microsoft.com/office/powerpoint/2010/main" val="1189648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experience the blessings of Jesus Christ’s Atonement, we will seek to help others receive salvation.</a:t>
            </a:r>
            <a:endParaRPr lang="en-US" dirty="0"/>
          </a:p>
        </p:txBody>
      </p:sp>
      <p:sp>
        <p:nvSpPr>
          <p:cNvPr id="3" name="Title 2"/>
          <p:cNvSpPr>
            <a:spLocks noGrp="1"/>
          </p:cNvSpPr>
          <p:nvPr>
            <p:ph type="title"/>
          </p:nvPr>
        </p:nvSpPr>
        <p:spPr/>
        <p:txBody>
          <a:bodyPr/>
          <a:lstStyle/>
          <a:p>
            <a:r>
              <a:rPr lang="en-US" dirty="0"/>
              <a:t>The Atonement of Jesus Christ</a:t>
            </a:r>
          </a:p>
        </p:txBody>
      </p:sp>
    </p:spTree>
    <p:extLst>
      <p:ext uri="{BB962C8B-B14F-4D97-AF65-F5344CB8AC3E}">
        <p14:creationId xmlns:p14="http://schemas.microsoft.com/office/powerpoint/2010/main" val="100142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Howard W. Hunter</a:t>
            </a:r>
          </a:p>
        </p:txBody>
      </p:sp>
      <p:sp>
        <p:nvSpPr>
          <p:cNvPr id="3" name="Content Placeholder 2"/>
          <p:cNvSpPr>
            <a:spLocks noGrp="1"/>
          </p:cNvSpPr>
          <p:nvPr>
            <p:ph sz="quarter" idx="4"/>
          </p:nvPr>
        </p:nvSpPr>
        <p:spPr/>
        <p:txBody>
          <a:bodyPr/>
          <a:lstStyle/>
          <a:p>
            <a:pPr marL="0" indent="0">
              <a:buNone/>
            </a:pPr>
            <a:r>
              <a:rPr lang="en-US" dirty="0"/>
              <a:t>“Any time we experience the blessings of the Atonement in our lives, we cannot help but have a concern for the welfare of [others]. …</a:t>
            </a:r>
          </a:p>
          <a:p>
            <a:pPr marL="0" indent="0">
              <a:buNone/>
            </a:pPr>
            <a:r>
              <a:rPr lang="en-US" dirty="0"/>
              <a:t>“A great indicator of one’s personal conversion is the desire to share the gospel with others” (</a:t>
            </a:r>
            <a:r>
              <a:rPr lang="en-US" i="0" dirty="0"/>
              <a:t>Teachings of Presidents of the Church: Howard W. Hunter</a:t>
            </a:r>
            <a:r>
              <a:rPr lang="en-US" dirty="0"/>
              <a:t> [2015], 127, 128).</a:t>
            </a:r>
          </a:p>
        </p:txBody>
      </p:sp>
      <p:pic>
        <p:nvPicPr>
          <p:cNvPr id="6" name="Picture Placeholder 5"/>
          <p:cNvPicPr>
            <a:picLocks noGrp="1" noChangeAspect="1"/>
          </p:cNvPicPr>
          <p:nvPr>
            <p:ph type="pic" sz="quarter" idx="10"/>
          </p:nvPr>
        </p:nvPicPr>
        <p:blipFill>
          <a:blip r:embed="rId2"/>
          <a:srcRect t="30" b="30"/>
          <a:stretch>
            <a:fillRect/>
          </a:stretch>
        </p:blipFill>
        <p:spPr/>
      </p:pic>
    </p:spTree>
    <p:extLst>
      <p:ext uri="{BB962C8B-B14F-4D97-AF65-F5344CB8AC3E}">
        <p14:creationId xmlns:p14="http://schemas.microsoft.com/office/powerpoint/2010/main" val="2266005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Howard W. Hunter</a:t>
            </a:r>
          </a:p>
        </p:txBody>
      </p:sp>
      <p:sp>
        <p:nvSpPr>
          <p:cNvPr id="3" name="Content Placeholder 2"/>
          <p:cNvSpPr>
            <a:spLocks noGrp="1"/>
          </p:cNvSpPr>
          <p:nvPr>
            <p:ph sz="quarter" idx="4"/>
          </p:nvPr>
        </p:nvSpPr>
        <p:spPr/>
        <p:txBody>
          <a:bodyPr/>
          <a:lstStyle/>
          <a:p>
            <a:pPr marL="0" indent="0">
              <a:buNone/>
            </a:pPr>
            <a:r>
              <a:rPr lang="en-US" dirty="0"/>
              <a:t>“Any time we experience the blessings of the Atonement in our lives, we cannot help but have a concern for the welfare of [others]. …</a:t>
            </a:r>
          </a:p>
          <a:p>
            <a:pPr marL="0" indent="0">
              <a:buNone/>
            </a:pPr>
            <a:r>
              <a:rPr lang="en-US" dirty="0"/>
              <a:t>“A great indicator of one’s personal conversion is the desire to share the gospel with others” (</a:t>
            </a:r>
            <a:r>
              <a:rPr lang="en-US" i="0" dirty="0"/>
              <a:t>Teachings of Presidents of the Church: Howard W. Hunter </a:t>
            </a:r>
            <a:r>
              <a:rPr lang="en-US" dirty="0"/>
              <a:t>[2015], 127, 128).</a:t>
            </a:r>
          </a:p>
          <a:p>
            <a:r>
              <a:rPr lang="en-US" i="0" dirty="0"/>
              <a:t>Why do you think we desire to share the gospel with others after we have experienced the blessings of the Atonement of Jesus Christ?</a:t>
            </a:r>
          </a:p>
          <a:p>
            <a:pPr marL="0" indent="0">
              <a:buNone/>
            </a:pPr>
            <a:endParaRPr lang="en-US" dirty="0"/>
          </a:p>
        </p:txBody>
      </p:sp>
      <p:pic>
        <p:nvPicPr>
          <p:cNvPr id="6" name="Picture Placeholder 5"/>
          <p:cNvPicPr>
            <a:picLocks noGrp="1" noChangeAspect="1"/>
          </p:cNvPicPr>
          <p:nvPr>
            <p:ph type="pic" sz="quarter" idx="10"/>
          </p:nvPr>
        </p:nvPicPr>
        <p:blipFill>
          <a:blip r:embed="rId2"/>
          <a:srcRect t="30" b="30"/>
          <a:stretch>
            <a:fillRect/>
          </a:stretch>
        </p:blipFill>
        <p:spPr/>
      </p:pic>
    </p:spTree>
    <p:extLst>
      <p:ext uri="{BB962C8B-B14F-4D97-AF65-F5344CB8AC3E}">
        <p14:creationId xmlns:p14="http://schemas.microsoft.com/office/powerpoint/2010/main" val="1524990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 Person?</a:t>
            </a:r>
          </a:p>
        </p:txBody>
      </p:sp>
      <p:sp>
        <p:nvSpPr>
          <p:cNvPr id="3" name="Content Placeholder 2"/>
          <p:cNvSpPr>
            <a:spLocks noGrp="1"/>
          </p:cNvSpPr>
          <p:nvPr>
            <p:ph sz="quarter" idx="4"/>
          </p:nvPr>
        </p:nvSpPr>
        <p:spPr/>
        <p:txBody>
          <a:bodyPr/>
          <a:lstStyle/>
          <a:p>
            <a:r>
              <a:rPr lang="en-US" i="0" dirty="0"/>
              <a:t>What do you know about the person in this picture?</a:t>
            </a:r>
          </a:p>
        </p:txBody>
      </p:sp>
      <p:pic>
        <p:nvPicPr>
          <p:cNvPr id="6" name="Picture Placeholder 5"/>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516199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Read Enos 1:12, 15–20, looking for what we can learn about prayer from Enos’s example. </a:t>
            </a:r>
          </a:p>
          <a:p>
            <a:endParaRPr lang="en-US" dirty="0"/>
          </a:p>
        </p:txBody>
      </p:sp>
      <p:sp>
        <p:nvSpPr>
          <p:cNvPr id="5" name="Title 4"/>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625402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1:12, 15–20, looking for what we can learn about prayer from Enos’s example. </a:t>
            </a:r>
          </a:p>
          <a:p>
            <a:r>
              <a:rPr lang="en-US" b="1" dirty="0"/>
              <a:t>The Lord answers our prayers according to our faith and diligence.</a:t>
            </a:r>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2707224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1:12, 15–20, looking for what we can learn about prayer from Enos’s example. </a:t>
            </a:r>
          </a:p>
          <a:p>
            <a:r>
              <a:rPr lang="en-US" b="1" dirty="0"/>
              <a:t>The Lord answers our prayers according to our faith and diligence.</a:t>
            </a:r>
          </a:p>
          <a:p>
            <a:r>
              <a:rPr lang="en-US" dirty="0"/>
              <a:t>What do you think it means to pray in faith?</a:t>
            </a:r>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1951520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1:12, 15–20, looking for what we can learn about prayer from Enos’s example. </a:t>
            </a:r>
          </a:p>
          <a:p>
            <a:r>
              <a:rPr lang="en-US" b="1" dirty="0"/>
              <a:t>The Lord answers our prayers according to our faith and diligence.</a:t>
            </a:r>
          </a:p>
          <a:p>
            <a:r>
              <a:rPr lang="en-US" dirty="0"/>
              <a:t>What do you think it means to pray in faith?</a:t>
            </a:r>
          </a:p>
          <a:p>
            <a:r>
              <a:rPr lang="en-US" dirty="0"/>
              <a:t>According to Enos 1:12, 19–20, how did Enos show diligence during and after his prayer?</a:t>
            </a:r>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683000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1:12, 15–20, looking for what we can learn about prayer from Enos’s example. </a:t>
            </a:r>
          </a:p>
          <a:p>
            <a:r>
              <a:rPr lang="en-US" b="1" dirty="0"/>
              <a:t>The Lord answers our prayers according to our faith and diligence.</a:t>
            </a:r>
          </a:p>
          <a:p>
            <a:r>
              <a:rPr lang="en-US" dirty="0"/>
              <a:t>What do you think it means to pray in faith?</a:t>
            </a:r>
          </a:p>
          <a:p>
            <a:r>
              <a:rPr lang="en-US" dirty="0"/>
              <a:t>According to Enos 1:12, 19–20, how did Enos show diligence during and after his prayer?</a:t>
            </a:r>
          </a:p>
          <a:p>
            <a:r>
              <a:rPr lang="en-US" dirty="0"/>
              <a:t>According to verse 16, what is one of the ways the Lord answered Enos’s prayer?</a:t>
            </a:r>
          </a:p>
          <a:p>
            <a:endParaRPr lang="en-US" dirty="0"/>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88556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Like Enos, I desire to receive a remission of my sins. I will show the Lord that I am sincere in this desire by …</a:t>
            </a:r>
          </a:p>
        </p:txBody>
      </p:sp>
      <p:sp>
        <p:nvSpPr>
          <p:cNvPr id="3" name="Title 2"/>
          <p:cNvSpPr>
            <a:spLocks noGrp="1"/>
          </p:cNvSpPr>
          <p:nvPr>
            <p:ph type="title"/>
          </p:nvPr>
        </p:nvSpPr>
        <p:spPr/>
        <p:txBody>
          <a:bodyPr/>
          <a:lstStyle/>
          <a:p>
            <a:r>
              <a:rPr lang="en-US" dirty="0"/>
              <a:t>Following the Example of Enos</a:t>
            </a:r>
          </a:p>
        </p:txBody>
      </p:sp>
    </p:spTree>
    <p:extLst>
      <p:ext uri="{BB962C8B-B14F-4D97-AF65-F5344CB8AC3E}">
        <p14:creationId xmlns:p14="http://schemas.microsoft.com/office/powerpoint/2010/main" val="3288000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Like Enos, I desire to receive a remission of my sins. I will show the Lord that I am sincere in this desire by …</a:t>
            </a:r>
          </a:p>
          <a:p>
            <a:r>
              <a:rPr lang="en-US" dirty="0"/>
              <a:t>Like Enos, I desire to help my family members and friends come unto Christ. One person I will seek to help is … I will seek to help this person by …</a:t>
            </a:r>
          </a:p>
        </p:txBody>
      </p:sp>
      <p:sp>
        <p:nvSpPr>
          <p:cNvPr id="3" name="Title 2"/>
          <p:cNvSpPr>
            <a:spLocks noGrp="1"/>
          </p:cNvSpPr>
          <p:nvPr>
            <p:ph type="title"/>
          </p:nvPr>
        </p:nvSpPr>
        <p:spPr/>
        <p:txBody>
          <a:bodyPr/>
          <a:lstStyle/>
          <a:p>
            <a:r>
              <a:rPr lang="en-US" dirty="0"/>
              <a:t>Following the Example of Enos</a:t>
            </a:r>
          </a:p>
        </p:txBody>
      </p:sp>
    </p:spTree>
    <p:extLst>
      <p:ext uri="{BB962C8B-B14F-4D97-AF65-F5344CB8AC3E}">
        <p14:creationId xmlns:p14="http://schemas.microsoft.com/office/powerpoint/2010/main" val="142769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Enos prayed for the Lamanites, who were considered his enemies. Like Enos, I want to show the Lord’s love toward those who are unkind to me. One way I will do this is …</a:t>
            </a:r>
          </a:p>
        </p:txBody>
      </p:sp>
      <p:sp>
        <p:nvSpPr>
          <p:cNvPr id="3" name="Title 2"/>
          <p:cNvSpPr>
            <a:spLocks noGrp="1"/>
          </p:cNvSpPr>
          <p:nvPr>
            <p:ph type="title"/>
          </p:nvPr>
        </p:nvSpPr>
        <p:spPr/>
        <p:txBody>
          <a:bodyPr/>
          <a:lstStyle/>
          <a:p>
            <a:r>
              <a:rPr lang="en-US" dirty="0"/>
              <a:t>Following the Example of Enos</a:t>
            </a:r>
          </a:p>
        </p:txBody>
      </p:sp>
    </p:spTree>
    <p:extLst>
      <p:ext uri="{BB962C8B-B14F-4D97-AF65-F5344CB8AC3E}">
        <p14:creationId xmlns:p14="http://schemas.microsoft.com/office/powerpoint/2010/main" val="789651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1:26–27 and look for evidence of the joy Enos experienced as he preached the gospel.  </a:t>
            </a:r>
          </a:p>
          <a:p>
            <a:endParaRPr lang="en-US" dirty="0"/>
          </a:p>
        </p:txBody>
      </p:sp>
      <p:sp>
        <p:nvSpPr>
          <p:cNvPr id="3" name="Title 2"/>
          <p:cNvSpPr>
            <a:spLocks noGrp="1"/>
          </p:cNvSpPr>
          <p:nvPr>
            <p:ph type="title"/>
          </p:nvPr>
        </p:nvSpPr>
        <p:spPr/>
        <p:txBody>
          <a:bodyPr/>
          <a:lstStyle/>
          <a:p>
            <a:r>
              <a:rPr lang="en-US" dirty="0"/>
              <a:t>The Evidence of Joy</a:t>
            </a:r>
          </a:p>
        </p:txBody>
      </p:sp>
    </p:spTree>
    <p:extLst>
      <p:ext uri="{BB962C8B-B14F-4D97-AF65-F5344CB8AC3E}">
        <p14:creationId xmlns:p14="http://schemas.microsoft.com/office/powerpoint/2010/main" val="2928250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1:26–27 and look for evidence of the joy Enos experienced as he preached the gospel.  </a:t>
            </a:r>
          </a:p>
          <a:p>
            <a:r>
              <a:rPr lang="en-US" b="1" dirty="0"/>
              <a:t>As we exercise faith in Jesus Christ, we can experience forgiveness and joy, and our desires to help others come unto Christ will increase.</a:t>
            </a:r>
          </a:p>
        </p:txBody>
      </p:sp>
      <p:sp>
        <p:nvSpPr>
          <p:cNvPr id="3" name="Title 2"/>
          <p:cNvSpPr>
            <a:spLocks noGrp="1"/>
          </p:cNvSpPr>
          <p:nvPr>
            <p:ph type="title"/>
          </p:nvPr>
        </p:nvSpPr>
        <p:spPr/>
        <p:txBody>
          <a:bodyPr/>
          <a:lstStyle/>
          <a:p>
            <a:r>
              <a:rPr lang="en-US" dirty="0"/>
              <a:t>The Evidence of Joy</a:t>
            </a:r>
          </a:p>
        </p:txBody>
      </p:sp>
    </p:spTree>
    <p:extLst>
      <p:ext uri="{BB962C8B-B14F-4D97-AF65-F5344CB8AC3E}">
        <p14:creationId xmlns:p14="http://schemas.microsoft.com/office/powerpoint/2010/main" val="169953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 Person?</a:t>
            </a:r>
          </a:p>
        </p:txBody>
      </p:sp>
      <p:sp>
        <p:nvSpPr>
          <p:cNvPr id="3" name="Content Placeholder 2"/>
          <p:cNvSpPr>
            <a:spLocks noGrp="1"/>
          </p:cNvSpPr>
          <p:nvPr>
            <p:ph sz="quarter" idx="4"/>
          </p:nvPr>
        </p:nvSpPr>
        <p:spPr/>
        <p:txBody>
          <a:bodyPr/>
          <a:lstStyle/>
          <a:p>
            <a:r>
              <a:rPr lang="en-US" i="0" dirty="0"/>
              <a:t>What do you know about the person in this picture?</a:t>
            </a:r>
          </a:p>
          <a:p>
            <a:r>
              <a:rPr lang="en-US" i="0" dirty="0"/>
              <a:t>This is Enos, who was a grandson of Lehi and Sariah and a son of Jacob. He was entrusted with the small plates shortly before his father’s death (see Jacob 7:27).   </a:t>
            </a:r>
          </a:p>
        </p:txBody>
      </p:sp>
      <p:pic>
        <p:nvPicPr>
          <p:cNvPr id="6" name="Picture Placeholder 5"/>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78379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1:26–27 and look for evidence of the joy Enos experienced as he preached the gospel.  </a:t>
            </a:r>
          </a:p>
          <a:p>
            <a:r>
              <a:rPr lang="en-US" b="1" dirty="0"/>
              <a:t>As we exercise faith in Jesus Christ, we can experience forgiveness and joy, and our desires to help others come unto Christ will increase. </a:t>
            </a:r>
            <a:r>
              <a:rPr lang="en-US" dirty="0"/>
              <a:t>  </a:t>
            </a:r>
          </a:p>
          <a:p>
            <a:r>
              <a:rPr lang="en-US" dirty="0"/>
              <a:t>Think about the statement you chose to complete. How will you accomplish it? </a:t>
            </a:r>
          </a:p>
        </p:txBody>
      </p:sp>
      <p:sp>
        <p:nvSpPr>
          <p:cNvPr id="3" name="Title 2"/>
          <p:cNvSpPr>
            <a:spLocks noGrp="1"/>
          </p:cNvSpPr>
          <p:nvPr>
            <p:ph type="title"/>
          </p:nvPr>
        </p:nvSpPr>
        <p:spPr/>
        <p:txBody>
          <a:bodyPr/>
          <a:lstStyle/>
          <a:p>
            <a:r>
              <a:rPr lang="en-US" dirty="0"/>
              <a:t>The Evidence of Joy</a:t>
            </a:r>
          </a:p>
        </p:txBody>
      </p:sp>
    </p:spTree>
    <p:extLst>
      <p:ext uri="{BB962C8B-B14F-4D97-AF65-F5344CB8AC3E}">
        <p14:creationId xmlns:p14="http://schemas.microsoft.com/office/powerpoint/2010/main" val="603105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Here is a list of all of the doctrinal mastery passages you have studied so far in the Book of Mormon: 2 Nephi 26:33; 2 Nephi 28:30; 2 Nephi 32:3; 2 Nephi 32:8–9; Mosiah 4:9; 3 Nephi 11:10–11; 3 Nephi 12:48; 3 Nephi 18:15, 20–21; Ether 12:6; Moroni 10:4–5. </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47000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Here is a list of all of the doctrinal mastery passages you have studied so far in the Book of Mormon: 2 Nephi 26:33; 2 Nephi 28:30; 2 Nephi 32:3; 2 Nephi 32:8–9; Mosiah 4:9; 3 Nephi 11:10–11; 3 Nephi 12:48; 3 Nephi 18:15, 20–21; Ether 12:6; Moroni 10:4–5. </a:t>
            </a:r>
          </a:p>
          <a:p>
            <a:r>
              <a:rPr lang="en-US" dirty="0"/>
              <a:t>Select one of these doctrinal mastery passages and prepare a scriptural thought you could share in your weekly class or in a family home evening lesson.</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608793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Include the reference of the scripture mastery passage you selected.</a:t>
            </a:r>
            <a:r>
              <a:rPr lang="en-US" i="1" dirty="0"/>
              <a:t> </a:t>
            </a:r>
          </a:p>
          <a:p>
            <a:pPr fontAlgn="base"/>
            <a:r>
              <a:rPr lang="en-US" dirty="0"/>
              <a:t>Explain how the scripture passage teaches or supports a statement of doctrine in the </a:t>
            </a:r>
            <a:r>
              <a:rPr lang="en-US" i="1" dirty="0"/>
              <a:t>Doctrinal Mastery Core Document</a:t>
            </a:r>
            <a:r>
              <a:rPr lang="en-US" dirty="0"/>
              <a:t>.  </a:t>
            </a:r>
            <a:r>
              <a:rPr lang="en-US" i="1" dirty="0"/>
              <a:t> </a:t>
            </a:r>
          </a:p>
          <a:p>
            <a:pPr fontAlgn="base"/>
            <a:r>
              <a:rPr lang="en-US" dirty="0"/>
              <a:t>Explain what that doctrine means to you. </a:t>
            </a:r>
          </a:p>
          <a:p>
            <a:pPr fontAlgn="base"/>
            <a:r>
              <a:rPr lang="en-US" dirty="0"/>
              <a:t>Share why you think that doctrine is important for youth to understand. </a:t>
            </a:r>
          </a:p>
          <a:p>
            <a:pPr fontAlgn="base"/>
            <a:r>
              <a:rPr lang="en-US" dirty="0"/>
              <a:t>Conclude with your testimony of the doctrine.</a:t>
            </a:r>
            <a:r>
              <a:rPr lang="en-US" i="1" dirty="0"/>
              <a:t>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4176573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This Person?</a:t>
            </a:r>
          </a:p>
        </p:txBody>
      </p:sp>
      <p:sp>
        <p:nvSpPr>
          <p:cNvPr id="3" name="Content Placeholder 2"/>
          <p:cNvSpPr>
            <a:spLocks noGrp="1"/>
          </p:cNvSpPr>
          <p:nvPr>
            <p:ph sz="quarter" idx="4"/>
          </p:nvPr>
        </p:nvSpPr>
        <p:spPr/>
        <p:txBody>
          <a:bodyPr/>
          <a:lstStyle/>
          <a:p>
            <a:r>
              <a:rPr lang="en-US" i="0" dirty="0"/>
              <a:t>What do you know about the person in this picture?</a:t>
            </a:r>
          </a:p>
          <a:p>
            <a:r>
              <a:rPr lang="en-US" i="0" dirty="0"/>
              <a:t>This is Enos, who was a grandson of Lehi and Sariah and a son of Jacob. He was entrusted with the small plates shortly before his father’s death (see Jacob 7:27).   </a:t>
            </a:r>
          </a:p>
          <a:p>
            <a:pPr fontAlgn="base"/>
            <a:r>
              <a:rPr lang="en-US" i="0" dirty="0"/>
              <a:t>Read the first phrase of Enos 1:4. What do you think Enos might have meant by the phrase “my soul hungered”? </a:t>
            </a:r>
          </a:p>
          <a:p>
            <a:endParaRPr lang="en-US" dirty="0"/>
          </a:p>
        </p:txBody>
      </p:sp>
      <p:pic>
        <p:nvPicPr>
          <p:cNvPr id="6" name="Picture Placeholder 5"/>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14711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phrase “my soul hungered” might include the following meanings: feelings of spiritual emptiness, pain, or weakness, or a desire to be filled spiritually and obtain a greater understanding and testimony of the gospel. Think of a time when your soul has hungered.   </a:t>
            </a:r>
          </a:p>
          <a:p>
            <a:endParaRPr lang="en-US" dirty="0"/>
          </a:p>
        </p:txBody>
      </p:sp>
      <p:sp>
        <p:nvSpPr>
          <p:cNvPr id="3" name="Title 2"/>
          <p:cNvSpPr>
            <a:spLocks noGrp="1"/>
          </p:cNvSpPr>
          <p:nvPr>
            <p:ph type="title"/>
          </p:nvPr>
        </p:nvSpPr>
        <p:spPr/>
        <p:txBody>
          <a:bodyPr/>
          <a:lstStyle/>
          <a:p>
            <a:r>
              <a:rPr lang="en-US" dirty="0"/>
              <a:t>My Soul Hungered</a:t>
            </a:r>
          </a:p>
        </p:txBody>
      </p:sp>
    </p:spTree>
    <p:extLst>
      <p:ext uri="{BB962C8B-B14F-4D97-AF65-F5344CB8AC3E}">
        <p14:creationId xmlns:p14="http://schemas.microsoft.com/office/powerpoint/2010/main" val="361004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Enos 1:1–8, looking for phrases indicating Enos’s desires, his actions and the results of what Enos did. Mark these phrases. </a:t>
            </a:r>
          </a:p>
          <a:p>
            <a:endParaRPr lang="en-US" dirty="0"/>
          </a:p>
        </p:txBody>
      </p:sp>
      <p:sp>
        <p:nvSpPr>
          <p:cNvPr id="3" name="Title 2"/>
          <p:cNvSpPr>
            <a:spLocks noGrp="1"/>
          </p:cNvSpPr>
          <p:nvPr>
            <p:ph type="title"/>
          </p:nvPr>
        </p:nvSpPr>
        <p:spPr/>
        <p:txBody>
          <a:bodyPr/>
          <a:lstStyle/>
          <a:p>
            <a:r>
              <a:rPr lang="en-US" dirty="0"/>
              <a:t>Desires, Actions, and Results</a:t>
            </a:r>
          </a:p>
        </p:txBody>
      </p:sp>
    </p:spTree>
    <p:extLst>
      <p:ext uri="{BB962C8B-B14F-4D97-AF65-F5344CB8AC3E}">
        <p14:creationId xmlns:p14="http://schemas.microsoft.com/office/powerpoint/2010/main" val="393595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half" idx="2"/>
          </p:nvPr>
        </p:nvSpPr>
        <p:spPr>
          <a:xfrm>
            <a:off x="457200" y="1236180"/>
            <a:ext cx="4040188" cy="5037620"/>
          </a:xfrm>
        </p:spPr>
        <p:txBody>
          <a:bodyPr/>
          <a:lstStyle/>
          <a:p>
            <a:pPr marL="457200" indent="-457200" fontAlgn="base">
              <a:buFont typeface="+mj-lt"/>
              <a:buAutoNum type="alphaLcPeriod"/>
            </a:pPr>
            <a:r>
              <a:rPr lang="en-US" dirty="0"/>
              <a:t>“a remission of my sins”  </a:t>
            </a:r>
          </a:p>
          <a:p>
            <a:pPr marL="457200" indent="-457200" fontAlgn="base">
              <a:buFont typeface="+mj-lt"/>
              <a:buAutoNum type="alphaLcPeriod"/>
            </a:pPr>
            <a:r>
              <a:rPr lang="en-US" dirty="0"/>
              <a:t>“eternal life” </a:t>
            </a:r>
          </a:p>
          <a:p>
            <a:pPr marL="457200" indent="-457200" fontAlgn="base">
              <a:buFont typeface="+mj-lt"/>
              <a:buAutoNum type="alphaLcPeriod"/>
            </a:pPr>
            <a:r>
              <a:rPr lang="en-US" dirty="0"/>
              <a:t>“the joy of the saints”   </a:t>
            </a:r>
          </a:p>
          <a:p>
            <a:pPr marL="457200" indent="-457200" fontAlgn="base">
              <a:buFont typeface="+mj-lt"/>
              <a:buAutoNum type="alphaLcPeriod"/>
            </a:pPr>
            <a:r>
              <a:rPr lang="en-US" dirty="0"/>
              <a:t>“wrestle ... before God”  </a:t>
            </a:r>
          </a:p>
          <a:p>
            <a:pPr marL="457200" indent="-457200" fontAlgn="base">
              <a:buFont typeface="+mj-lt"/>
              <a:buAutoNum type="alphaLcPeriod"/>
            </a:pPr>
            <a:r>
              <a:rPr lang="en-US" dirty="0"/>
              <a:t>“cried unto him in mighty prayer”  </a:t>
            </a:r>
          </a:p>
          <a:p>
            <a:pPr marL="457200" indent="-457200">
              <a:buFont typeface="+mj-lt"/>
              <a:buAutoNum type="alphaLcPeriod"/>
            </a:pPr>
            <a:r>
              <a:rPr lang="en-US" dirty="0"/>
              <a:t>“[exercised] faith in Christ”</a:t>
            </a:r>
          </a:p>
          <a:p>
            <a:pPr marL="457200" indent="-457200">
              <a:buFont typeface="+mj-lt"/>
              <a:buAutoNum type="alphaLcPeriod"/>
            </a:pPr>
            <a:r>
              <a:rPr lang="en-US" dirty="0"/>
              <a:t>“thy sins are forgiven thee”</a:t>
            </a:r>
          </a:p>
          <a:p>
            <a:pPr marL="457200" indent="-457200">
              <a:buFont typeface="+mj-lt"/>
              <a:buAutoNum type="alphaLcPeriod"/>
            </a:pPr>
            <a:r>
              <a:rPr lang="en-US" dirty="0"/>
              <a:t>“my guilt was swept away” </a:t>
            </a:r>
          </a:p>
          <a:p>
            <a:pPr marL="457200" indent="-457200">
              <a:buFont typeface="+mj-lt"/>
              <a:buAutoNum type="alphaLcPeriod"/>
            </a:pPr>
            <a:r>
              <a:rPr lang="en-US" dirty="0"/>
              <a:t>“thy faith hath made thee whole”</a:t>
            </a:r>
          </a:p>
          <a:p>
            <a:pPr marL="457200" indent="-457200">
              <a:buFont typeface="+mj-lt"/>
              <a:buAutoNum type="alphaLcPeriod"/>
            </a:pPr>
            <a:endParaRPr lang="en-US" dirty="0"/>
          </a:p>
        </p:txBody>
      </p:sp>
      <p:sp>
        <p:nvSpPr>
          <p:cNvPr id="17" name="Content Placeholder 16"/>
          <p:cNvSpPr>
            <a:spLocks noGrp="1"/>
          </p:cNvSpPr>
          <p:nvPr>
            <p:ph sz="quarter" idx="4"/>
          </p:nvPr>
        </p:nvSpPr>
        <p:spPr>
          <a:xfrm>
            <a:off x="4645025" y="1236181"/>
            <a:ext cx="4041775" cy="5037620"/>
          </a:xfrm>
        </p:spPr>
        <p:txBody>
          <a:bodyPr/>
          <a:lstStyle/>
          <a:p>
            <a:pPr marL="457200" indent="-457200" fontAlgn="base">
              <a:buFont typeface="+mj-lt"/>
              <a:buAutoNum type="arabicPeriod"/>
            </a:pPr>
            <a:r>
              <a:rPr lang="en-US" dirty="0"/>
              <a:t>Desire  </a:t>
            </a:r>
          </a:p>
          <a:p>
            <a:pPr marL="457200" indent="-457200" fontAlgn="base">
              <a:buFont typeface="+mj-lt"/>
              <a:buAutoNum type="arabicPeriod"/>
            </a:pPr>
            <a:r>
              <a:rPr lang="en-US" dirty="0"/>
              <a:t>Action </a:t>
            </a:r>
          </a:p>
          <a:p>
            <a:pPr marL="457200" indent="-457200" fontAlgn="base">
              <a:buFont typeface="+mj-lt"/>
              <a:buAutoNum type="arabicPeriod"/>
            </a:pPr>
            <a:r>
              <a:rPr lang="en-US" dirty="0"/>
              <a:t>Result </a:t>
            </a:r>
          </a:p>
          <a:p>
            <a:endParaRPr lang="en-US" dirty="0"/>
          </a:p>
        </p:txBody>
      </p:sp>
      <p:sp>
        <p:nvSpPr>
          <p:cNvPr id="13" name="Title 12"/>
          <p:cNvSpPr>
            <a:spLocks noGrp="1"/>
          </p:cNvSpPr>
          <p:nvPr>
            <p:ph type="title"/>
          </p:nvPr>
        </p:nvSpPr>
        <p:spPr/>
        <p:txBody>
          <a:bodyPr/>
          <a:lstStyle/>
          <a:p>
            <a:r>
              <a:rPr lang="en-US" dirty="0"/>
              <a:t>Desire, Action, or Result?</a:t>
            </a:r>
          </a:p>
        </p:txBody>
      </p:sp>
    </p:spTree>
    <p:extLst>
      <p:ext uri="{BB962C8B-B14F-4D97-AF65-F5344CB8AC3E}">
        <p14:creationId xmlns:p14="http://schemas.microsoft.com/office/powerpoint/2010/main" val="2935181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Enos had “often heard [his] father speak concerning eternal life, and the joy of the saints” (Enos 1:3). How might reflecting on teachings concerning eternal life and the joy of the Saints cause a person’s soul to hunger?</a:t>
            </a:r>
          </a:p>
        </p:txBody>
      </p:sp>
      <p:sp>
        <p:nvSpPr>
          <p:cNvPr id="3" name="Title 2"/>
          <p:cNvSpPr>
            <a:spLocks noGrp="1"/>
          </p:cNvSpPr>
          <p:nvPr>
            <p:ph type="title"/>
          </p:nvPr>
        </p:nvSpPr>
        <p:spPr/>
        <p:txBody>
          <a:bodyPr/>
          <a:lstStyle/>
          <a:p>
            <a:r>
              <a:rPr lang="en-US" dirty="0"/>
              <a:t>Eternal Life and Joy</a:t>
            </a:r>
          </a:p>
        </p:txBody>
      </p:sp>
    </p:spTree>
    <p:extLst>
      <p:ext uri="{BB962C8B-B14F-4D97-AF65-F5344CB8AC3E}">
        <p14:creationId xmlns:p14="http://schemas.microsoft.com/office/powerpoint/2010/main" val="2878140744"/>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9B38A3-81AD-42AF-96FF-972233EE1065}">
  <ds:schemaRefs>
    <ds:schemaRef ds:uri="http://schemas.microsoft.com/office/2006/documentManagement/types"/>
    <ds:schemaRef ds:uri="http://purl.org/dc/terms/"/>
    <ds:schemaRef ds:uri="b764eb9d-49e1-4eb4-965b-0d99005b74c0"/>
    <ds:schemaRef ds:uri="http://www.w3.org/XML/1998/namespace"/>
    <ds:schemaRef ds:uri="a51ac170-4e69-43ea-bbd4-5a9e3eb386dc"/>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19D324F-7F41-4481-9226-DF772FD5D074}">
  <ds:schemaRefs>
    <ds:schemaRef ds:uri="http://schemas.microsoft.com/sharepoint/v3/contenttype/forms"/>
  </ds:schemaRefs>
</ds:datastoreItem>
</file>

<file path=customXml/itemProps3.xml><?xml version="1.0" encoding="utf-8"?>
<ds:datastoreItem xmlns:ds="http://schemas.openxmlformats.org/officeDocument/2006/customXml" ds:itemID="{5EDBE738-5DDC-4A3B-BC14-1F962B19D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12236</TotalTime>
  <Words>1632</Words>
  <Application>Microsoft Office PowerPoint</Application>
  <PresentationFormat>On-screen Show (4:3)</PresentationFormat>
  <Paragraphs>145</Paragraphs>
  <Slides>44</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44</vt:i4>
      </vt:variant>
    </vt:vector>
  </HeadingPairs>
  <TitlesOfParts>
    <vt:vector size="53" baseType="lpstr">
      <vt:lpstr>Arial</vt:lpstr>
      <vt:lpstr>Calibri</vt:lpstr>
      <vt:lpstr>Helam Slab ldsLat Light</vt:lpstr>
      <vt:lpstr>Open Sans</vt:lpstr>
      <vt:lpstr>Old Testament</vt:lpstr>
      <vt:lpstr>1_Old Testament</vt:lpstr>
      <vt:lpstr>2_Old Testament</vt:lpstr>
      <vt:lpstr>3_Old Testament</vt:lpstr>
      <vt:lpstr>4_Old Testament</vt:lpstr>
      <vt:lpstr>Enos </vt:lpstr>
      <vt:lpstr>Devotional</vt:lpstr>
      <vt:lpstr>Who Is This Person?</vt:lpstr>
      <vt:lpstr>Who Is This Person?</vt:lpstr>
      <vt:lpstr>Who Is This Person?</vt:lpstr>
      <vt:lpstr>My Soul Hungered</vt:lpstr>
      <vt:lpstr>Desires, Actions, and Results</vt:lpstr>
      <vt:lpstr>Desire, Action, or Result?</vt:lpstr>
      <vt:lpstr>Eternal Life and Joy</vt:lpstr>
      <vt:lpstr>Remission of Sins</vt:lpstr>
      <vt:lpstr>Remission of Sins</vt:lpstr>
      <vt:lpstr>Seeking a Remission of Sins</vt:lpstr>
      <vt:lpstr>Sincerely Seeking Forgiveness</vt:lpstr>
      <vt:lpstr>Sincerely Seeking Forgiveness</vt:lpstr>
      <vt:lpstr>Receiving Forgiveness</vt:lpstr>
      <vt:lpstr>Receiving Forgiveness</vt:lpstr>
      <vt:lpstr>Receiving Forgiveness</vt:lpstr>
      <vt:lpstr>Faith in Jesus Christ</vt:lpstr>
      <vt:lpstr>Faith in Jesus Christ</vt:lpstr>
      <vt:lpstr>Faith in Jesus Christ</vt:lpstr>
      <vt:lpstr>Faith in Jesus Christ</vt:lpstr>
      <vt:lpstr>President Dieter F. Uchtdorf</vt:lpstr>
      <vt:lpstr>Reflect on These Questions</vt:lpstr>
      <vt:lpstr>Enos’s Prayer</vt:lpstr>
      <vt:lpstr>Enos’s Prayer</vt:lpstr>
      <vt:lpstr>Enos’s Prayer</vt:lpstr>
      <vt:lpstr>The Atonement of Jesus Christ</vt:lpstr>
      <vt:lpstr>President Howard W. Hunter</vt:lpstr>
      <vt:lpstr>President Howard W. Hunter</vt:lpstr>
      <vt:lpstr>Prayer</vt:lpstr>
      <vt:lpstr>Prayer</vt:lpstr>
      <vt:lpstr>Prayer</vt:lpstr>
      <vt:lpstr>Prayer</vt:lpstr>
      <vt:lpstr>Prayer</vt:lpstr>
      <vt:lpstr>Following the Example of Enos</vt:lpstr>
      <vt:lpstr>Following the Example of Enos</vt:lpstr>
      <vt:lpstr>Following the Example of Enos</vt:lpstr>
      <vt:lpstr>The Evidence of Joy</vt:lpstr>
      <vt:lpstr>The Evidence of Joy</vt:lpstr>
      <vt:lpstr>The Evidence of Joy</vt:lpstr>
      <vt:lpstr>Doctrinal Mastery: The Godhead</vt:lpstr>
      <vt:lpstr>Doctrinal Mastery: The Godhead</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313</cp:revision>
  <dcterms:created xsi:type="dcterms:W3CDTF">2013-07-15T20:26:14Z</dcterms:created>
  <dcterms:modified xsi:type="dcterms:W3CDTF">2017-07-19T16:12:25Z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