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7" r:id="rId5"/>
    <p:sldMasterId id="2147483691" r:id="rId6"/>
    <p:sldMasterId id="2147483695" r:id="rId7"/>
    <p:sldMasterId id="2147483699" r:id="rId8"/>
  </p:sldMasterIdLst>
  <p:notesMasterIdLst>
    <p:notesMasterId r:id="rId58"/>
  </p:notesMasterIdLst>
  <p:handoutMasterIdLst>
    <p:handoutMasterId r:id="rId59"/>
  </p:handoutMasterIdLst>
  <p:sldIdLst>
    <p:sldId id="319" r:id="rId9"/>
    <p:sldId id="328" r:id="rId10"/>
    <p:sldId id="330" r:id="rId11"/>
    <p:sldId id="333" r:id="rId12"/>
    <p:sldId id="331" r:id="rId13"/>
    <p:sldId id="336" r:id="rId14"/>
    <p:sldId id="337" r:id="rId15"/>
    <p:sldId id="334" r:id="rId16"/>
    <p:sldId id="378" r:id="rId17"/>
    <p:sldId id="338" r:id="rId18"/>
    <p:sldId id="341" r:id="rId19"/>
    <p:sldId id="342" r:id="rId20"/>
    <p:sldId id="340" r:id="rId21"/>
    <p:sldId id="344" r:id="rId22"/>
    <p:sldId id="379" r:id="rId23"/>
    <p:sldId id="343" r:id="rId24"/>
    <p:sldId id="380" r:id="rId25"/>
    <p:sldId id="347" r:id="rId26"/>
    <p:sldId id="348" r:id="rId27"/>
    <p:sldId id="346" r:id="rId28"/>
    <p:sldId id="349" r:id="rId29"/>
    <p:sldId id="352" r:id="rId30"/>
    <p:sldId id="350" r:id="rId31"/>
    <p:sldId id="354" r:id="rId32"/>
    <p:sldId id="355" r:id="rId33"/>
    <p:sldId id="353" r:id="rId34"/>
    <p:sldId id="357" r:id="rId35"/>
    <p:sldId id="356" r:id="rId36"/>
    <p:sldId id="359" r:id="rId37"/>
    <p:sldId id="360" r:id="rId38"/>
    <p:sldId id="358" r:id="rId39"/>
    <p:sldId id="362" r:id="rId40"/>
    <p:sldId id="361" r:id="rId41"/>
    <p:sldId id="363" r:id="rId42"/>
    <p:sldId id="381" r:id="rId43"/>
    <p:sldId id="366" r:id="rId44"/>
    <p:sldId id="367" r:id="rId45"/>
    <p:sldId id="364" r:id="rId46"/>
    <p:sldId id="382" r:id="rId47"/>
    <p:sldId id="370" r:id="rId48"/>
    <p:sldId id="368" r:id="rId49"/>
    <p:sldId id="373" r:id="rId50"/>
    <p:sldId id="383" r:id="rId51"/>
    <p:sldId id="384" r:id="rId52"/>
    <p:sldId id="385" r:id="rId53"/>
    <p:sldId id="375" r:id="rId54"/>
    <p:sldId id="376" r:id="rId55"/>
    <p:sldId id="377" r:id="rId56"/>
    <p:sldId id="329"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rina Cann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39A1F"/>
    <a:srgbClr val="EB5558"/>
    <a:srgbClr val="7D6CAE"/>
    <a:srgbClr val="36A1DB"/>
    <a:srgbClr val="55B893"/>
    <a:srgbClr val="404040"/>
    <a:srgbClr val="8484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9" autoAdjust="0"/>
    <p:restoredTop sz="94405" autoAdjust="0"/>
  </p:normalViewPr>
  <p:slideViewPr>
    <p:cSldViewPr snapToGrid="0" snapToObjects="1">
      <p:cViewPr varScale="1">
        <p:scale>
          <a:sx n="65" d="100"/>
          <a:sy n="65" d="100"/>
        </p:scale>
        <p:origin x="960"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commentAuthors" Target="commentAuthor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324431-D598-F643-AC91-6120B903A05D}" type="datetimeFigureOut">
              <a:rPr lang="en-US" smtClean="0"/>
              <a:pPr/>
              <a:t>7/19/2017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8EE581-1F13-B34C-BAB0-A30A3077AFB7}" type="slidenum">
              <a:rPr lang="en-US" smtClean="0"/>
              <a:pPr/>
              <a:t>‹#›</a:t>
            </a:fld>
            <a:endParaRPr lang="en-US"/>
          </a:p>
        </p:txBody>
      </p:sp>
    </p:spTree>
    <p:extLst>
      <p:ext uri="{BB962C8B-B14F-4D97-AF65-F5344CB8AC3E}">
        <p14:creationId xmlns:p14="http://schemas.microsoft.com/office/powerpoint/2010/main" val="4169556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B7B311-1D3A-4E56-95ED-A4ABAC021E8B}" type="datetimeFigureOut">
              <a:rPr lang="en-US" smtClean="0"/>
              <a:t>7/19/2017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4F2BCA-17C0-41DB-95A9-7D51561DCDA3}" type="slidenum">
              <a:rPr lang="en-US" smtClean="0"/>
              <a:t>‹#›</a:t>
            </a:fld>
            <a:endParaRPr lang="en-US"/>
          </a:p>
        </p:txBody>
      </p:sp>
    </p:spTree>
    <p:extLst>
      <p:ext uri="{BB962C8B-B14F-4D97-AF65-F5344CB8AC3E}">
        <p14:creationId xmlns:p14="http://schemas.microsoft.com/office/powerpoint/2010/main" val="175076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272818</a:t>
            </a:r>
          </a:p>
        </p:txBody>
      </p:sp>
      <p:sp>
        <p:nvSpPr>
          <p:cNvPr id="4" name="Slide Number Placeholder 3"/>
          <p:cNvSpPr>
            <a:spLocks noGrp="1"/>
          </p:cNvSpPr>
          <p:nvPr>
            <p:ph type="sldNum" sz="quarter" idx="10"/>
          </p:nvPr>
        </p:nvSpPr>
        <p:spPr/>
        <p:txBody>
          <a:bodyPr/>
          <a:lstStyle/>
          <a:p>
            <a:fld id="{7BD6D491-7BB6-4E68-9A0B-C463FDB60916}" type="slidenum">
              <a:rPr lang="en-US" smtClean="0"/>
              <a:t>2</a:t>
            </a:fld>
            <a:endParaRPr lang="en-US"/>
          </a:p>
        </p:txBody>
      </p:sp>
    </p:spTree>
    <p:extLst>
      <p:ext uri="{BB962C8B-B14F-4D97-AF65-F5344CB8AC3E}">
        <p14:creationId xmlns:p14="http://schemas.microsoft.com/office/powerpoint/2010/main" val="4070125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4.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5.xml"/><Relationship Id="rId4" Type="http://schemas.openxmlformats.org/officeDocument/2006/relationships/image" Target="../media/image4.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sp>
        <p:nvSpPr>
          <p:cNvPr id="5" name="Rectangle 4"/>
          <p:cNvSpPr/>
          <p:nvPr userDrawn="1"/>
        </p:nvSpPr>
        <p:spPr>
          <a:xfrm>
            <a:off x="0" y="2282870"/>
            <a:ext cx="9144000" cy="28315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chemeClr val="bg1"/>
                </a:solidFill>
                <a:latin typeface="+mj-lt"/>
              </a:defRPr>
            </a:lvl1pPr>
          </a:lstStyle>
          <a:p>
            <a:r>
              <a:rPr lang="en-US" dirty="0"/>
              <a:t>Old Testament</a:t>
            </a:r>
          </a:p>
        </p:txBody>
      </p:sp>
      <p:sp>
        <p:nvSpPr>
          <p:cNvPr id="16"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Weekly Class Lesson (Unit #)</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018"/>
            <a:ext cx="9143999" cy="1240535"/>
          </a:xfrm>
          <a:prstGeom prst="rect">
            <a:avLst/>
          </a:prstGeom>
        </p:spPr>
      </p:pic>
      <p:pic>
        <p:nvPicPr>
          <p:cNvPr id="2" name="Picture 1"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185936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Old Testament</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Weekly Class Lesson (Unit #)</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457200" y="555227"/>
            <a:ext cx="8229600" cy="858753"/>
          </a:xfrm>
          <a:prstGeom prst="rect">
            <a:avLst/>
          </a:prstGeom>
        </p:spPr>
        <p:txBody>
          <a:bodyPr/>
          <a:lstStyle>
            <a:lvl1pPr algn="l">
              <a:defRPr sz="4400">
                <a:solidFill>
                  <a:srgbClr val="36A1DB"/>
                </a:solidFill>
                <a:latin typeface="+mj-lt"/>
              </a:defRPr>
            </a:lvl1pPr>
          </a:lstStyle>
          <a:p>
            <a:r>
              <a:rPr lang="en-US" dirty="0"/>
              <a:t>Click to edit Master title </a:t>
            </a:r>
            <a:r>
              <a:rPr lang="en-US" dirty="0" err="1"/>
              <a:t>stylet</a:t>
            </a:r>
            <a:endParaRPr lang="en-US" dirty="0"/>
          </a:p>
        </p:txBody>
      </p:sp>
    </p:spTree>
    <p:extLst>
      <p:ext uri="{BB962C8B-B14F-4D97-AF65-F5344CB8AC3E}">
        <p14:creationId xmlns:p14="http://schemas.microsoft.com/office/powerpoint/2010/main" val="367438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Tree>
    <p:extLst>
      <p:ext uri="{BB962C8B-B14F-4D97-AF65-F5344CB8AC3E}">
        <p14:creationId xmlns:p14="http://schemas.microsoft.com/office/powerpoint/2010/main" val="867819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133513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046926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1371914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36A1DB"/>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90900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36A1DB"/>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153494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62288" cy="6858000"/>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Old Testament</a:t>
            </a:r>
          </a:p>
        </p:txBody>
      </p:sp>
      <p:sp>
        <p:nvSpPr>
          <p:cNvPr id="12" name="Text Placeholder 15"/>
          <p:cNvSpPr>
            <a:spLocks noGrp="1"/>
          </p:cNvSpPr>
          <p:nvPr>
            <p:ph type="body" sz="quarter" idx="11" hasCustomPrompt="1"/>
          </p:nvPr>
        </p:nvSpPr>
        <p:spPr>
          <a:xfrm>
            <a:off x="423234" y="4087368"/>
            <a:ext cx="8276266" cy="789432"/>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Weekly Class Lesson (Unit #)</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66842"/>
            <a:ext cx="8229600" cy="4894257"/>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Tree>
    <p:extLst>
      <p:ext uri="{BB962C8B-B14F-4D97-AF65-F5344CB8AC3E}">
        <p14:creationId xmlns:p14="http://schemas.microsoft.com/office/powerpoint/2010/main" val="3454532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7D6CAE"/>
                </a:solidFill>
                <a:latin typeface="+mj-lt"/>
              </a:defRPr>
            </a:lvl1pPr>
          </a:lstStyle>
          <a:p>
            <a:r>
              <a:rPr lang="en-US" dirty="0"/>
              <a:t>Click to edit master Text Style</a:t>
            </a:r>
          </a:p>
        </p:txBody>
      </p:sp>
      <p:sp>
        <p:nvSpPr>
          <p:cNvPr id="9"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6288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7D6CAE"/>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1416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7D6CAE"/>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PD60001214</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Old Testament</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Weekly Class Lesson (Unit #)</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Tree>
    <p:extLst>
      <p:ext uri="{BB962C8B-B14F-4D97-AF65-F5344CB8AC3E}">
        <p14:creationId xmlns:p14="http://schemas.microsoft.com/office/powerpoint/2010/main" val="29786627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EB5558"/>
                </a:solidFill>
                <a:latin typeface="+mj-lt"/>
              </a:defRPr>
            </a:lvl1pPr>
          </a:lstStyle>
          <a:p>
            <a:r>
              <a:rPr lang="en-US" dirty="0"/>
              <a:t>Click to edit master Text Style</a:t>
            </a:r>
          </a:p>
        </p:txBody>
      </p:sp>
      <p:sp>
        <p:nvSpPr>
          <p:cNvPr id="4"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7186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EB5558"/>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1416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EB5558"/>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3" name="TextBox 2"/>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PD60001214</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4" name="Picture 3"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0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Old Testament</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Weekly Class Lesson (Unit #)</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F39A1F"/>
                </a:solidFill>
                <a:latin typeface="+mj-lt"/>
              </a:defRPr>
            </a:lvl1pPr>
          </a:lstStyle>
          <a:p>
            <a:r>
              <a:rPr lang="en-US" dirty="0"/>
              <a:t>Click to edit master Text Style</a:t>
            </a:r>
          </a:p>
        </p:txBody>
      </p:sp>
      <p:sp>
        <p:nvSpPr>
          <p:cNvPr id="4"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0736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17558911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F39A1F"/>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14168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F39A1F"/>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PD60001214</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1830965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3604939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55B893"/>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714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55B893"/>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4737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817522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6" name="TextBox 5"/>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PD60001214</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2" name="Picture 1"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428942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7.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1.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5.pn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19.pn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3060173"/>
      </p:ext>
    </p:extLst>
  </p:cSld>
  <p:clrMap bg1="lt1" tx1="dk1" bg2="lt2" tx2="dk2" accent1="accent1" accent2="accent2" accent3="accent3" accent4="accent4" accent5="accent5" accent6="accent6" hlink="hlink" folHlink="folHlink"/>
  <p:sldLayoutIdLst>
    <p:sldLayoutId id="2147483661" r:id="rId1"/>
    <p:sldLayoutId id="2147483686" r:id="rId2"/>
    <p:sldLayoutId id="2147483703" r:id="rId3"/>
    <p:sldLayoutId id="2147483709" r:id="rId4"/>
    <p:sldLayoutId id="2147483710" r:id="rId5"/>
    <p:sldLayoutId id="2147483711" r:id="rId6"/>
    <p:sldLayoutId id="2147483707" r:id="rId7"/>
    <p:sldLayoutId id="2147483708" r:id="rId8"/>
    <p:sldLayoutId id="2147483673"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 y="0"/>
            <a:ext cx="91567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717" r:id="rId3"/>
    <p:sldLayoutId id="2147483712" r:id="rId4"/>
    <p:sldLayoutId id="2147483713" r:id="rId5"/>
    <p:sldLayoutId id="2147483714" r:id="rId6"/>
    <p:sldLayoutId id="2147483715" r:id="rId7"/>
    <p:sldLayoutId id="2147483716" r:id="rId8"/>
    <p:sldLayoutId id="2147483690"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704" r:id="rId3"/>
    <p:sldLayoutId id="2147483718" r:id="rId4"/>
    <p:sldLayoutId id="2147483719" r:id="rId5"/>
    <p:sldLayoutId id="2147483720" r:id="rId6"/>
    <p:sldLayoutId id="2147483721" r:id="rId7"/>
    <p:sldLayoutId id="2147483722" r:id="rId8"/>
    <p:sldLayoutId id="2147483694"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12700"/>
            <a:ext cx="9139776" cy="6854832"/>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706" r:id="rId3"/>
    <p:sldLayoutId id="2147483723" r:id="rId4"/>
    <p:sldLayoutId id="2147483724" r:id="rId5"/>
    <p:sldLayoutId id="2147483725" r:id="rId6"/>
    <p:sldLayoutId id="2147483726" r:id="rId7"/>
    <p:sldLayoutId id="2147483727" r:id="rId8"/>
    <p:sldLayoutId id="2147483698"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5" r:id="rId3"/>
    <p:sldLayoutId id="2147483728" r:id="rId4"/>
    <p:sldLayoutId id="2147483729" r:id="rId5"/>
    <p:sldLayoutId id="2147483730" r:id="rId6"/>
    <p:sldLayoutId id="2147483731" r:id="rId7"/>
    <p:sldLayoutId id="2147483732" r:id="rId8"/>
    <p:sldLayoutId id="2147483702"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base"/>
            <a:r>
              <a:rPr lang="en-US" dirty="0"/>
              <a:t>Jacob 7</a:t>
            </a:r>
            <a:br>
              <a:rPr lang="en-US" dirty="0"/>
            </a:br>
            <a:endParaRPr lang="en-US" dirty="0"/>
          </a:p>
        </p:txBody>
      </p:sp>
      <p:sp>
        <p:nvSpPr>
          <p:cNvPr id="5" name="Text Placeholder 4"/>
          <p:cNvSpPr>
            <a:spLocks noGrp="1"/>
          </p:cNvSpPr>
          <p:nvPr>
            <p:ph type="body" sz="quarter" idx="11"/>
          </p:nvPr>
        </p:nvSpPr>
        <p:spPr/>
        <p:txBody>
          <a:bodyPr/>
          <a:lstStyle/>
          <a:p>
            <a:r>
              <a:rPr lang="en-US" dirty="0"/>
              <a:t>Lesson 48</a:t>
            </a:r>
          </a:p>
        </p:txBody>
      </p:sp>
    </p:spTree>
    <p:extLst>
      <p:ext uri="{BB962C8B-B14F-4D97-AF65-F5344CB8AC3E}">
        <p14:creationId xmlns:p14="http://schemas.microsoft.com/office/powerpoint/2010/main" val="1681523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Not all people who question or criticize our faith have the same motives as Sherem. While some people like Sherem deliberately seek to destroy faith, others may question our faith because they are curious or because they have been misinformed concerning our beliefs. </a:t>
            </a:r>
          </a:p>
        </p:txBody>
      </p:sp>
      <p:sp>
        <p:nvSpPr>
          <p:cNvPr id="3" name="Title 2"/>
          <p:cNvSpPr>
            <a:spLocks noGrp="1"/>
          </p:cNvSpPr>
          <p:nvPr>
            <p:ph type="title"/>
          </p:nvPr>
        </p:nvSpPr>
        <p:spPr/>
        <p:txBody>
          <a:bodyPr/>
          <a:lstStyle/>
          <a:p>
            <a:r>
              <a:rPr lang="en-US" dirty="0"/>
              <a:t>Not All People</a:t>
            </a:r>
          </a:p>
        </p:txBody>
      </p:sp>
    </p:spTree>
    <p:extLst>
      <p:ext uri="{BB962C8B-B14F-4D97-AF65-F5344CB8AC3E}">
        <p14:creationId xmlns:p14="http://schemas.microsoft.com/office/powerpoint/2010/main" val="3018281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7:5–7, looking for what Sherem hoped to do to Jacob. </a:t>
            </a:r>
          </a:p>
          <a:p>
            <a:endParaRPr lang="en-US" dirty="0"/>
          </a:p>
        </p:txBody>
      </p:sp>
      <p:sp>
        <p:nvSpPr>
          <p:cNvPr id="3" name="Title 2"/>
          <p:cNvSpPr>
            <a:spLocks noGrp="1"/>
          </p:cNvSpPr>
          <p:nvPr>
            <p:ph type="title"/>
          </p:nvPr>
        </p:nvSpPr>
        <p:spPr/>
        <p:txBody>
          <a:bodyPr/>
          <a:lstStyle/>
          <a:p>
            <a:r>
              <a:rPr lang="en-US" dirty="0"/>
              <a:t>Sherem’s Intent</a:t>
            </a:r>
          </a:p>
        </p:txBody>
      </p:sp>
    </p:spTree>
    <p:extLst>
      <p:ext uri="{BB962C8B-B14F-4D97-AF65-F5344CB8AC3E}">
        <p14:creationId xmlns:p14="http://schemas.microsoft.com/office/powerpoint/2010/main" val="1115886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7:5–7, looking for what Sherem hoped to do to Jacob. </a:t>
            </a:r>
          </a:p>
          <a:p>
            <a:r>
              <a:rPr lang="en-US" dirty="0"/>
              <a:t>According to verse 5, why could Jacob’s faith not be shaken? </a:t>
            </a:r>
          </a:p>
        </p:txBody>
      </p:sp>
      <p:sp>
        <p:nvSpPr>
          <p:cNvPr id="3" name="Title 2"/>
          <p:cNvSpPr>
            <a:spLocks noGrp="1"/>
          </p:cNvSpPr>
          <p:nvPr>
            <p:ph type="title"/>
          </p:nvPr>
        </p:nvSpPr>
        <p:spPr/>
        <p:txBody>
          <a:bodyPr/>
          <a:lstStyle/>
          <a:p>
            <a:r>
              <a:rPr lang="en-US" dirty="0"/>
              <a:t>Sherem’s Intent</a:t>
            </a:r>
          </a:p>
        </p:txBody>
      </p:sp>
    </p:spTree>
    <p:extLst>
      <p:ext uri="{BB962C8B-B14F-4D97-AF65-F5344CB8AC3E}">
        <p14:creationId xmlns:p14="http://schemas.microsoft.com/office/powerpoint/2010/main" val="3635610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According to Jacob 7:5, Jacob’s faith could not be shaken by Sherem. Jacob had received many revelations, seen angels, and heard the voice of the Lord speaking to him. When Jacob’s faith was challenged, Jacob chose to remember past experiences that had strengthened his faith.     </a:t>
            </a:r>
          </a:p>
        </p:txBody>
      </p:sp>
      <p:sp>
        <p:nvSpPr>
          <p:cNvPr id="3" name="Title 2"/>
          <p:cNvSpPr>
            <a:spLocks noGrp="1"/>
          </p:cNvSpPr>
          <p:nvPr>
            <p:ph type="title"/>
          </p:nvPr>
        </p:nvSpPr>
        <p:spPr/>
        <p:txBody>
          <a:bodyPr/>
          <a:lstStyle/>
          <a:p>
            <a:r>
              <a:rPr lang="en-US" dirty="0"/>
              <a:t>Jacob’s Faith</a:t>
            </a:r>
          </a:p>
        </p:txBody>
      </p:sp>
    </p:spTree>
    <p:extLst>
      <p:ext uri="{BB962C8B-B14F-4D97-AF65-F5344CB8AC3E}">
        <p14:creationId xmlns:p14="http://schemas.microsoft.com/office/powerpoint/2010/main" val="3401856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Based on what we learn from Jacob’s example, how would you complete this statement of principle? </a:t>
            </a:r>
            <a:r>
              <a:rPr lang="en-US" b="1" i="1" dirty="0"/>
              <a:t>We can overcome challenges to our faith by …</a:t>
            </a:r>
            <a:endParaRPr lang="en-US" b="1" dirty="0"/>
          </a:p>
        </p:txBody>
      </p:sp>
      <p:sp>
        <p:nvSpPr>
          <p:cNvPr id="3" name="Title 2"/>
          <p:cNvSpPr>
            <a:spLocks noGrp="1"/>
          </p:cNvSpPr>
          <p:nvPr>
            <p:ph type="title"/>
          </p:nvPr>
        </p:nvSpPr>
        <p:spPr/>
        <p:txBody>
          <a:bodyPr/>
          <a:lstStyle/>
          <a:p>
            <a:r>
              <a:rPr lang="en-US" dirty="0"/>
              <a:t>Challenges to Our Faith</a:t>
            </a:r>
          </a:p>
        </p:txBody>
      </p:sp>
    </p:spTree>
    <p:extLst>
      <p:ext uri="{BB962C8B-B14F-4D97-AF65-F5344CB8AC3E}">
        <p14:creationId xmlns:p14="http://schemas.microsoft.com/office/powerpoint/2010/main" val="3980176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Based on what we learn from Jacob’s example, how would you complete this statement of principle? </a:t>
            </a:r>
            <a:r>
              <a:rPr lang="en-US" b="1" i="1" dirty="0"/>
              <a:t>We can overcome challenges to our faith by …</a:t>
            </a:r>
            <a:endParaRPr lang="en-US" b="1" dirty="0"/>
          </a:p>
          <a:p>
            <a:r>
              <a:rPr lang="en-US" b="1" dirty="0"/>
              <a:t>We can overcome challenges to our faith by remembering past experiences that have strengthened our faith</a:t>
            </a:r>
            <a:r>
              <a:rPr lang="en-US" dirty="0"/>
              <a:t>. </a:t>
            </a:r>
          </a:p>
          <a:p>
            <a:endParaRPr lang="en-US" dirty="0"/>
          </a:p>
        </p:txBody>
      </p:sp>
      <p:sp>
        <p:nvSpPr>
          <p:cNvPr id="3" name="Title 2"/>
          <p:cNvSpPr>
            <a:spLocks noGrp="1"/>
          </p:cNvSpPr>
          <p:nvPr>
            <p:ph type="title"/>
          </p:nvPr>
        </p:nvSpPr>
        <p:spPr/>
        <p:txBody>
          <a:bodyPr/>
          <a:lstStyle/>
          <a:p>
            <a:r>
              <a:rPr lang="en-US" dirty="0"/>
              <a:t>Challenges to Our Faith</a:t>
            </a:r>
          </a:p>
        </p:txBody>
      </p:sp>
    </p:spTree>
    <p:extLst>
      <p:ext uri="{BB962C8B-B14F-4D97-AF65-F5344CB8AC3E}">
        <p14:creationId xmlns:p14="http://schemas.microsoft.com/office/powerpoint/2010/main" val="280078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are some experiences that have strengthened your faith?</a:t>
            </a:r>
          </a:p>
          <a:p>
            <a:endParaRPr lang="en-US" dirty="0"/>
          </a:p>
        </p:txBody>
      </p:sp>
      <p:sp>
        <p:nvSpPr>
          <p:cNvPr id="3" name="Title 2"/>
          <p:cNvSpPr>
            <a:spLocks noGrp="1"/>
          </p:cNvSpPr>
          <p:nvPr>
            <p:ph type="title"/>
          </p:nvPr>
        </p:nvSpPr>
        <p:spPr/>
        <p:txBody>
          <a:bodyPr/>
          <a:lstStyle/>
          <a:p>
            <a:r>
              <a:rPr lang="en-US" dirty="0"/>
              <a:t>Strengthening Our Faith</a:t>
            </a:r>
          </a:p>
        </p:txBody>
      </p:sp>
    </p:spTree>
    <p:extLst>
      <p:ext uri="{BB962C8B-B14F-4D97-AF65-F5344CB8AC3E}">
        <p14:creationId xmlns:p14="http://schemas.microsoft.com/office/powerpoint/2010/main" val="3076263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What </a:t>
            </a:r>
            <a:r>
              <a:rPr lang="en-US" dirty="0"/>
              <a:t>are some experiences that have strengthened your faith?</a:t>
            </a:r>
          </a:p>
          <a:p>
            <a:r>
              <a:rPr lang="en-US" dirty="0"/>
              <a:t>How can remembering these experiences help you when someone questions or criticizes your faith?</a:t>
            </a:r>
          </a:p>
          <a:p>
            <a:endParaRPr lang="en-US" dirty="0"/>
          </a:p>
        </p:txBody>
      </p:sp>
      <p:sp>
        <p:nvSpPr>
          <p:cNvPr id="3" name="Title 2"/>
          <p:cNvSpPr>
            <a:spLocks noGrp="1"/>
          </p:cNvSpPr>
          <p:nvPr>
            <p:ph type="title"/>
          </p:nvPr>
        </p:nvSpPr>
        <p:spPr/>
        <p:txBody>
          <a:bodyPr/>
          <a:lstStyle/>
          <a:p>
            <a:r>
              <a:rPr lang="en-US" dirty="0"/>
              <a:t>Strengthening Our Faith</a:t>
            </a:r>
          </a:p>
        </p:txBody>
      </p:sp>
    </p:spTree>
    <p:extLst>
      <p:ext uri="{BB962C8B-B14F-4D97-AF65-F5344CB8AC3E}">
        <p14:creationId xmlns:p14="http://schemas.microsoft.com/office/powerpoint/2010/main" val="66280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7:8, looking for what else helped Jacob as Sherem sought to challenge his faith. </a:t>
            </a:r>
          </a:p>
          <a:p>
            <a:endParaRPr lang="en-US" dirty="0"/>
          </a:p>
        </p:txBody>
      </p:sp>
      <p:sp>
        <p:nvSpPr>
          <p:cNvPr id="3" name="Title 2"/>
          <p:cNvSpPr>
            <a:spLocks noGrp="1"/>
          </p:cNvSpPr>
          <p:nvPr>
            <p:ph type="title"/>
          </p:nvPr>
        </p:nvSpPr>
        <p:spPr/>
        <p:txBody>
          <a:bodyPr/>
          <a:lstStyle/>
          <a:p>
            <a:r>
              <a:rPr lang="en-US" dirty="0"/>
              <a:t>Jacob’s Help</a:t>
            </a:r>
          </a:p>
        </p:txBody>
      </p:sp>
    </p:spTree>
    <p:extLst>
      <p:ext uri="{BB962C8B-B14F-4D97-AF65-F5344CB8AC3E}">
        <p14:creationId xmlns:p14="http://schemas.microsoft.com/office/powerpoint/2010/main" val="1308859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7:8, looking for what else helped Jacob as Sherem sought to challenge his faith. </a:t>
            </a:r>
          </a:p>
          <a:p>
            <a:r>
              <a:rPr lang="en-US" dirty="0"/>
              <a:t>What principle can we learn from verse 8 about overcoming challenges to our faith?</a:t>
            </a:r>
          </a:p>
          <a:p>
            <a:endParaRPr lang="en-US" dirty="0"/>
          </a:p>
        </p:txBody>
      </p:sp>
      <p:sp>
        <p:nvSpPr>
          <p:cNvPr id="3" name="Title 2"/>
          <p:cNvSpPr>
            <a:spLocks noGrp="1"/>
          </p:cNvSpPr>
          <p:nvPr>
            <p:ph type="title"/>
          </p:nvPr>
        </p:nvSpPr>
        <p:spPr/>
        <p:txBody>
          <a:bodyPr/>
          <a:lstStyle/>
          <a:p>
            <a:r>
              <a:rPr lang="en-US" dirty="0"/>
              <a:t>Jacob’s Help</a:t>
            </a:r>
          </a:p>
        </p:txBody>
      </p:sp>
    </p:spTree>
    <p:extLst>
      <p:ext uri="{BB962C8B-B14F-4D97-AF65-F5344CB8AC3E}">
        <p14:creationId xmlns:p14="http://schemas.microsoft.com/office/powerpoint/2010/main" val="8915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Devotional</a:t>
            </a:r>
          </a:p>
        </p:txBody>
      </p:sp>
      <p:sp>
        <p:nvSpPr>
          <p:cNvPr id="3" name="Content Placeholder 2"/>
          <p:cNvSpPr>
            <a:spLocks noGrp="1"/>
          </p:cNvSpPr>
          <p:nvPr>
            <p:ph sz="quarter" idx="4"/>
          </p:nvPr>
        </p:nvSpPr>
        <p:spPr/>
        <p:txBody>
          <a:bodyPr/>
          <a:lstStyle/>
          <a:p>
            <a:r>
              <a:rPr lang="en-US" dirty="0"/>
              <a:t>Hymn:</a:t>
            </a:r>
          </a:p>
          <a:p>
            <a:r>
              <a:rPr lang="en-US" dirty="0"/>
              <a:t>Prayer:</a:t>
            </a:r>
          </a:p>
          <a:p>
            <a:r>
              <a:rPr lang="en-US" dirty="0"/>
              <a:t>Thought:</a:t>
            </a:r>
          </a:p>
        </p:txBody>
      </p:sp>
      <p:pic>
        <p:nvPicPr>
          <p:cNvPr id="8" name="Picture Placeholder 7"/>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5665" b="5665"/>
          <a:stretch>
            <a:fillRect/>
          </a:stretch>
        </p:blipFill>
        <p:spPr/>
      </p:pic>
    </p:spTree>
    <p:extLst>
      <p:ext uri="{BB962C8B-B14F-4D97-AF65-F5344CB8AC3E}">
        <p14:creationId xmlns:p14="http://schemas.microsoft.com/office/powerpoint/2010/main" val="456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7:8, looking for what else helped Jacob as Sherem sought to challenge his faith. </a:t>
            </a:r>
          </a:p>
          <a:p>
            <a:r>
              <a:rPr lang="en-US" dirty="0"/>
              <a:t>What principle can we learn from verse 8 about overcoming challenges to our faith?</a:t>
            </a:r>
          </a:p>
          <a:p>
            <a:r>
              <a:rPr lang="en-US" b="1" dirty="0"/>
              <a:t>We can overcome challenges to our faith by relying on guidance from the Holy Ghost.</a:t>
            </a:r>
          </a:p>
        </p:txBody>
      </p:sp>
      <p:sp>
        <p:nvSpPr>
          <p:cNvPr id="3" name="Title 2"/>
          <p:cNvSpPr>
            <a:spLocks noGrp="1"/>
          </p:cNvSpPr>
          <p:nvPr>
            <p:ph type="title"/>
          </p:nvPr>
        </p:nvSpPr>
        <p:spPr/>
        <p:txBody>
          <a:bodyPr/>
          <a:lstStyle/>
          <a:p>
            <a:r>
              <a:rPr lang="en-US" dirty="0"/>
              <a:t>Jacob’s Help</a:t>
            </a:r>
          </a:p>
        </p:txBody>
      </p:sp>
    </p:spTree>
    <p:extLst>
      <p:ext uri="{BB962C8B-B14F-4D97-AF65-F5344CB8AC3E}">
        <p14:creationId xmlns:p14="http://schemas.microsoft.com/office/powerpoint/2010/main" val="4294773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Elder </a:t>
            </a:r>
            <a:r>
              <a:rPr lang="en-US"/>
              <a:t>Robert D. </a:t>
            </a:r>
            <a:r>
              <a:rPr lang="en-US" dirty="0"/>
              <a:t>Hales</a:t>
            </a:r>
          </a:p>
        </p:txBody>
      </p:sp>
      <p:sp>
        <p:nvSpPr>
          <p:cNvPr id="3" name="Content Placeholder 2"/>
          <p:cNvSpPr>
            <a:spLocks noGrp="1"/>
          </p:cNvSpPr>
          <p:nvPr>
            <p:ph sz="quarter" idx="4"/>
          </p:nvPr>
        </p:nvSpPr>
        <p:spPr/>
        <p:txBody>
          <a:bodyPr/>
          <a:lstStyle/>
          <a:p>
            <a:pPr marL="0" indent="0">
              <a:buNone/>
            </a:pPr>
            <a:r>
              <a:rPr lang="en-US" dirty="0"/>
              <a:t>“Fortunately, the Lord knows the hearts of our accusers and how we can most effectively respond to them. As true disciples seek guidance from the Spirit, they receive inspiration tailored to each encounter. And in every encounter, true disciples respond in ways that invite the Spirit of the Lord” (Robert D. Hales, “Christian Courage: The Price of Discipleship,” </a:t>
            </a:r>
            <a:r>
              <a:rPr lang="en-US" i="0" dirty="0"/>
              <a:t>Ensign</a:t>
            </a:r>
            <a:r>
              <a:rPr lang="en-US" dirty="0"/>
              <a:t> or </a:t>
            </a:r>
            <a:r>
              <a:rPr lang="en-US" i="0" dirty="0"/>
              <a:t>Liahona</a:t>
            </a:r>
            <a:r>
              <a:rPr lang="en-US" dirty="0"/>
              <a:t>, Nov. 2008, 73).</a:t>
            </a:r>
          </a:p>
        </p:txBody>
      </p:sp>
      <p:pic>
        <p:nvPicPr>
          <p:cNvPr id="6" name="Picture Placeholder 5"/>
          <p:cNvPicPr>
            <a:picLocks noGrp="1" noChangeAspect="1"/>
          </p:cNvPicPr>
          <p:nvPr>
            <p:ph type="pic" sz="quarter" idx="10"/>
          </p:nvPr>
        </p:nvPicPr>
        <p:blipFill>
          <a:blip r:embed="rId2"/>
          <a:srcRect t="64" b="64"/>
          <a:stretch>
            <a:fillRect/>
          </a:stretch>
        </p:blipFill>
        <p:spPr/>
      </p:pic>
    </p:spTree>
    <p:extLst>
      <p:ext uri="{BB962C8B-B14F-4D97-AF65-F5344CB8AC3E}">
        <p14:creationId xmlns:p14="http://schemas.microsoft.com/office/powerpoint/2010/main" val="342892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are some ways the Holy Ghost can help us know how to respond to questions or criticisms about our faith?</a:t>
            </a:r>
          </a:p>
          <a:p>
            <a:endParaRPr lang="en-US" dirty="0"/>
          </a:p>
        </p:txBody>
      </p:sp>
      <p:sp>
        <p:nvSpPr>
          <p:cNvPr id="3" name="Title 2"/>
          <p:cNvSpPr>
            <a:spLocks noGrp="1"/>
          </p:cNvSpPr>
          <p:nvPr>
            <p:ph type="title"/>
          </p:nvPr>
        </p:nvSpPr>
        <p:spPr/>
        <p:txBody>
          <a:bodyPr/>
          <a:lstStyle/>
          <a:p>
            <a:r>
              <a:rPr lang="en-US" dirty="0"/>
              <a:t>The Holy Ghost</a:t>
            </a:r>
          </a:p>
        </p:txBody>
      </p:sp>
    </p:spTree>
    <p:extLst>
      <p:ext uri="{BB962C8B-B14F-4D97-AF65-F5344CB8AC3E}">
        <p14:creationId xmlns:p14="http://schemas.microsoft.com/office/powerpoint/2010/main" val="2191479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are some ways the Holy Ghost can help us know how to respond to questions or criticisms about our faith?</a:t>
            </a:r>
          </a:p>
          <a:p>
            <a:r>
              <a:rPr lang="en-US" dirty="0"/>
              <a:t>When has the Holy Ghost helped you respond to questions or criticisms about your faith?</a:t>
            </a:r>
          </a:p>
        </p:txBody>
      </p:sp>
      <p:sp>
        <p:nvSpPr>
          <p:cNvPr id="3" name="Title 2"/>
          <p:cNvSpPr>
            <a:spLocks noGrp="1"/>
          </p:cNvSpPr>
          <p:nvPr>
            <p:ph type="title"/>
          </p:nvPr>
        </p:nvSpPr>
        <p:spPr/>
        <p:txBody>
          <a:bodyPr/>
          <a:lstStyle/>
          <a:p>
            <a:r>
              <a:rPr lang="en-US" dirty="0"/>
              <a:t>The Holy Ghost</a:t>
            </a:r>
          </a:p>
        </p:txBody>
      </p:sp>
    </p:spTree>
    <p:extLst>
      <p:ext uri="{BB962C8B-B14F-4D97-AF65-F5344CB8AC3E}">
        <p14:creationId xmlns:p14="http://schemas.microsoft.com/office/powerpoint/2010/main" val="636913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7:9–12, looking for what else Jacob did as Sherem sought to challenge his faith.</a:t>
            </a:r>
          </a:p>
          <a:p>
            <a:endParaRPr lang="en-US" dirty="0"/>
          </a:p>
        </p:txBody>
      </p:sp>
      <p:sp>
        <p:nvSpPr>
          <p:cNvPr id="3" name="Title 2"/>
          <p:cNvSpPr>
            <a:spLocks noGrp="1"/>
          </p:cNvSpPr>
          <p:nvPr>
            <p:ph type="title"/>
          </p:nvPr>
        </p:nvSpPr>
        <p:spPr/>
        <p:txBody>
          <a:bodyPr/>
          <a:lstStyle/>
          <a:p>
            <a:r>
              <a:rPr lang="en-US" dirty="0"/>
              <a:t>When Faith Is Challenged</a:t>
            </a:r>
          </a:p>
        </p:txBody>
      </p:sp>
    </p:spTree>
    <p:extLst>
      <p:ext uri="{BB962C8B-B14F-4D97-AF65-F5344CB8AC3E}">
        <p14:creationId xmlns:p14="http://schemas.microsoft.com/office/powerpoint/2010/main" val="927473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7:9–12, looking for what else Jacob did as Sherem sought to challenge his faith.</a:t>
            </a:r>
          </a:p>
          <a:p>
            <a:r>
              <a:rPr lang="en-US" dirty="0"/>
              <a:t>What principle can we learn from verses 9–12 about overcoming challenges to our faith?</a:t>
            </a:r>
          </a:p>
          <a:p>
            <a:endParaRPr lang="en-US" dirty="0"/>
          </a:p>
        </p:txBody>
      </p:sp>
      <p:sp>
        <p:nvSpPr>
          <p:cNvPr id="3" name="Title 2"/>
          <p:cNvSpPr>
            <a:spLocks noGrp="1"/>
          </p:cNvSpPr>
          <p:nvPr>
            <p:ph type="title"/>
          </p:nvPr>
        </p:nvSpPr>
        <p:spPr/>
        <p:txBody>
          <a:bodyPr/>
          <a:lstStyle/>
          <a:p>
            <a:r>
              <a:rPr lang="en-US" dirty="0"/>
              <a:t>When Faith Is Challenged</a:t>
            </a:r>
          </a:p>
        </p:txBody>
      </p:sp>
    </p:spTree>
    <p:extLst>
      <p:ext uri="{BB962C8B-B14F-4D97-AF65-F5344CB8AC3E}">
        <p14:creationId xmlns:p14="http://schemas.microsoft.com/office/powerpoint/2010/main" val="335810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7:9–12, looking for what else Jacob did as Sherem sought to challenge his faith.</a:t>
            </a:r>
          </a:p>
          <a:p>
            <a:r>
              <a:rPr lang="en-US" dirty="0"/>
              <a:t>What principle can we learn from verses 9–12 about overcoming challenges to our faith?</a:t>
            </a:r>
          </a:p>
          <a:p>
            <a:r>
              <a:rPr lang="en-US" b="1" dirty="0"/>
              <a:t>We can overcome challenges to our faith by relying on the words of prophets and sharing our testimonies of the gospel.</a:t>
            </a:r>
            <a:endParaRPr lang="en-US" dirty="0"/>
          </a:p>
        </p:txBody>
      </p:sp>
      <p:sp>
        <p:nvSpPr>
          <p:cNvPr id="3" name="Title 2"/>
          <p:cNvSpPr>
            <a:spLocks noGrp="1"/>
          </p:cNvSpPr>
          <p:nvPr>
            <p:ph type="title"/>
          </p:nvPr>
        </p:nvSpPr>
        <p:spPr/>
        <p:txBody>
          <a:bodyPr/>
          <a:lstStyle/>
          <a:p>
            <a:r>
              <a:rPr lang="en-US" dirty="0"/>
              <a:t>When Faith Is Challenged</a:t>
            </a:r>
          </a:p>
        </p:txBody>
      </p:sp>
    </p:spTree>
    <p:extLst>
      <p:ext uri="{BB962C8B-B14F-4D97-AF65-F5344CB8AC3E}">
        <p14:creationId xmlns:p14="http://schemas.microsoft.com/office/powerpoint/2010/main" val="711468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can a daily habit of studying the scriptures and the words of latter-day prophets help us when others question or criticize our faith?</a:t>
            </a:r>
          </a:p>
          <a:p>
            <a:endParaRPr lang="en-US" dirty="0"/>
          </a:p>
        </p:txBody>
      </p:sp>
      <p:sp>
        <p:nvSpPr>
          <p:cNvPr id="3" name="Title 2"/>
          <p:cNvSpPr>
            <a:spLocks noGrp="1"/>
          </p:cNvSpPr>
          <p:nvPr>
            <p:ph type="title"/>
          </p:nvPr>
        </p:nvSpPr>
        <p:spPr/>
        <p:txBody>
          <a:bodyPr/>
          <a:lstStyle/>
          <a:p>
            <a:r>
              <a:rPr lang="en-US" dirty="0"/>
              <a:t>Scriptures and Prophets</a:t>
            </a:r>
          </a:p>
        </p:txBody>
      </p:sp>
    </p:spTree>
    <p:extLst>
      <p:ext uri="{BB962C8B-B14F-4D97-AF65-F5344CB8AC3E}">
        <p14:creationId xmlns:p14="http://schemas.microsoft.com/office/powerpoint/2010/main" val="681412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can a daily habit of studying the scriptures and the words of latter-day prophets help us when others question or criticize our faith?</a:t>
            </a:r>
          </a:p>
          <a:p>
            <a:r>
              <a:rPr lang="en-US" dirty="0"/>
              <a:t>How can choosing to share our testimonies help us overcome challenges to our faith?</a:t>
            </a:r>
          </a:p>
          <a:p>
            <a:endParaRPr lang="en-US" dirty="0"/>
          </a:p>
        </p:txBody>
      </p:sp>
      <p:sp>
        <p:nvSpPr>
          <p:cNvPr id="3" name="Title 2"/>
          <p:cNvSpPr>
            <a:spLocks noGrp="1"/>
          </p:cNvSpPr>
          <p:nvPr>
            <p:ph type="title"/>
          </p:nvPr>
        </p:nvSpPr>
        <p:spPr/>
        <p:txBody>
          <a:bodyPr/>
          <a:lstStyle/>
          <a:p>
            <a:r>
              <a:rPr lang="en-US" dirty="0"/>
              <a:t>Scriptures and Prophets</a:t>
            </a:r>
          </a:p>
        </p:txBody>
      </p:sp>
    </p:spTree>
    <p:extLst>
      <p:ext uri="{BB962C8B-B14F-4D97-AF65-F5344CB8AC3E}">
        <p14:creationId xmlns:p14="http://schemas.microsoft.com/office/powerpoint/2010/main" val="1741136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7:13–14, looking for what happened after Jacob shared his testimony with Sherem. </a:t>
            </a:r>
          </a:p>
          <a:p>
            <a:endParaRPr lang="en-US" dirty="0"/>
          </a:p>
        </p:txBody>
      </p:sp>
      <p:sp>
        <p:nvSpPr>
          <p:cNvPr id="3" name="Title 2"/>
          <p:cNvSpPr>
            <a:spLocks noGrp="1"/>
          </p:cNvSpPr>
          <p:nvPr>
            <p:ph type="title"/>
          </p:nvPr>
        </p:nvSpPr>
        <p:spPr/>
        <p:txBody>
          <a:bodyPr/>
          <a:lstStyle/>
          <a:p>
            <a:r>
              <a:rPr lang="en-US" dirty="0"/>
              <a:t>Jacob’s Testimony</a:t>
            </a:r>
          </a:p>
        </p:txBody>
      </p:sp>
    </p:spTree>
    <p:extLst>
      <p:ext uri="{BB962C8B-B14F-4D97-AF65-F5344CB8AC3E}">
        <p14:creationId xmlns:p14="http://schemas.microsoft.com/office/powerpoint/2010/main" val="434147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Elder Robert D. Hales</a:t>
            </a:r>
          </a:p>
        </p:txBody>
      </p:sp>
      <p:sp>
        <p:nvSpPr>
          <p:cNvPr id="3" name="Content Placeholder 2"/>
          <p:cNvSpPr>
            <a:spLocks noGrp="1"/>
          </p:cNvSpPr>
          <p:nvPr>
            <p:ph sz="quarter" idx="4"/>
          </p:nvPr>
        </p:nvSpPr>
        <p:spPr/>
        <p:txBody>
          <a:bodyPr/>
          <a:lstStyle/>
          <a:p>
            <a:pPr marL="0" indent="0">
              <a:buNone/>
            </a:pPr>
            <a:r>
              <a:rPr lang="en-US" dirty="0"/>
              <a:t>“One of mortality’s great tests comes when our beliefs are questioned or criticized” (Robert D. Hales, “Christian Courage: The Price of Discipleship,” </a:t>
            </a:r>
            <a:r>
              <a:rPr lang="en-US" i="0" dirty="0"/>
              <a:t>Ensign</a:t>
            </a:r>
            <a:r>
              <a:rPr lang="en-US" dirty="0"/>
              <a:t> or </a:t>
            </a:r>
            <a:r>
              <a:rPr lang="en-US" i="0" dirty="0"/>
              <a:t>Liahona</a:t>
            </a:r>
            <a:r>
              <a:rPr lang="en-US" dirty="0"/>
              <a:t>, Nov. 2008, 72). </a:t>
            </a:r>
          </a:p>
          <a:p>
            <a:pPr marL="0" indent="0">
              <a:buNone/>
            </a:pPr>
            <a:endParaRPr lang="en-US" dirty="0"/>
          </a:p>
        </p:txBody>
      </p:sp>
      <p:pic>
        <p:nvPicPr>
          <p:cNvPr id="6" name="Picture Placeholder 5"/>
          <p:cNvPicPr>
            <a:picLocks noGrp="1" noChangeAspect="1"/>
          </p:cNvPicPr>
          <p:nvPr>
            <p:ph type="pic" sz="quarter" idx="10"/>
          </p:nvPr>
        </p:nvPicPr>
        <p:blipFill>
          <a:blip r:embed="rId2"/>
          <a:srcRect t="64" b="64"/>
          <a:stretch>
            <a:fillRect/>
          </a:stretch>
        </p:blipFill>
        <p:spPr/>
      </p:pic>
    </p:spTree>
    <p:extLst>
      <p:ext uri="{BB962C8B-B14F-4D97-AF65-F5344CB8AC3E}">
        <p14:creationId xmlns:p14="http://schemas.microsoft.com/office/powerpoint/2010/main" val="2018147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7:13–14, looking for what happened after Jacob shared his testimony with Sherem. </a:t>
            </a:r>
          </a:p>
          <a:p>
            <a:pPr fontAlgn="base"/>
            <a:r>
              <a:rPr lang="en-US" dirty="0"/>
              <a:t>What did Jacob do in response to Sherem’s challenge?</a:t>
            </a:r>
          </a:p>
        </p:txBody>
      </p:sp>
      <p:sp>
        <p:nvSpPr>
          <p:cNvPr id="3" name="Title 2"/>
          <p:cNvSpPr>
            <a:spLocks noGrp="1"/>
          </p:cNvSpPr>
          <p:nvPr>
            <p:ph type="title"/>
          </p:nvPr>
        </p:nvSpPr>
        <p:spPr/>
        <p:txBody>
          <a:bodyPr/>
          <a:lstStyle/>
          <a:p>
            <a:r>
              <a:rPr lang="en-US" dirty="0"/>
              <a:t>Jacob’s Testimony</a:t>
            </a:r>
          </a:p>
        </p:txBody>
      </p:sp>
    </p:spTree>
    <p:extLst>
      <p:ext uri="{BB962C8B-B14F-4D97-AF65-F5344CB8AC3E}">
        <p14:creationId xmlns:p14="http://schemas.microsoft.com/office/powerpoint/2010/main" val="1869108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7:13–14, looking for what happened after Jacob shared his testimony with Sherem. </a:t>
            </a:r>
          </a:p>
          <a:p>
            <a:pPr fontAlgn="base"/>
            <a:r>
              <a:rPr lang="en-US" dirty="0"/>
              <a:t>What did Jacob do in response to Sherem’s challenge?</a:t>
            </a:r>
          </a:p>
          <a:p>
            <a:r>
              <a:rPr lang="en-US" dirty="0"/>
              <a:t>What principle can we learn from verses 13–14 about overcoming challenges to our faith?</a:t>
            </a:r>
          </a:p>
        </p:txBody>
      </p:sp>
      <p:sp>
        <p:nvSpPr>
          <p:cNvPr id="3" name="Title 2"/>
          <p:cNvSpPr>
            <a:spLocks noGrp="1"/>
          </p:cNvSpPr>
          <p:nvPr>
            <p:ph type="title"/>
          </p:nvPr>
        </p:nvSpPr>
        <p:spPr/>
        <p:txBody>
          <a:bodyPr/>
          <a:lstStyle/>
          <a:p>
            <a:r>
              <a:rPr lang="en-US" dirty="0"/>
              <a:t>Jacob’s Testimony</a:t>
            </a:r>
          </a:p>
        </p:txBody>
      </p:sp>
    </p:spTree>
    <p:extLst>
      <p:ext uri="{BB962C8B-B14F-4D97-AF65-F5344CB8AC3E}">
        <p14:creationId xmlns:p14="http://schemas.microsoft.com/office/powerpoint/2010/main" val="34106524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We can overcome challenges to our faith by trusting in the Lord and leaving the outcome in His hands.</a:t>
            </a:r>
          </a:p>
          <a:p>
            <a:endParaRPr lang="en-US" dirty="0"/>
          </a:p>
        </p:txBody>
      </p:sp>
      <p:sp>
        <p:nvSpPr>
          <p:cNvPr id="3" name="Title 2"/>
          <p:cNvSpPr>
            <a:spLocks noGrp="1"/>
          </p:cNvSpPr>
          <p:nvPr>
            <p:ph type="title"/>
          </p:nvPr>
        </p:nvSpPr>
        <p:spPr/>
        <p:txBody>
          <a:bodyPr/>
          <a:lstStyle/>
          <a:p>
            <a:r>
              <a:rPr lang="en-US" dirty="0"/>
              <a:t>Overcoming Challenges</a:t>
            </a:r>
          </a:p>
        </p:txBody>
      </p:sp>
    </p:spTree>
    <p:extLst>
      <p:ext uri="{BB962C8B-B14F-4D97-AF65-F5344CB8AC3E}">
        <p14:creationId xmlns:p14="http://schemas.microsoft.com/office/powerpoint/2010/main" val="18258739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We can overcome challenges to our faith by trusting in the Lord and leaving the outcome in His hands.</a:t>
            </a:r>
          </a:p>
          <a:p>
            <a:r>
              <a:rPr lang="en-US" dirty="0"/>
              <a:t>How might it help you to know that it is not necessary for you to prove the truthfulness of your testimony to those who challenge your faith?</a:t>
            </a:r>
          </a:p>
        </p:txBody>
      </p:sp>
      <p:sp>
        <p:nvSpPr>
          <p:cNvPr id="3" name="Title 2"/>
          <p:cNvSpPr>
            <a:spLocks noGrp="1"/>
          </p:cNvSpPr>
          <p:nvPr>
            <p:ph type="title"/>
          </p:nvPr>
        </p:nvSpPr>
        <p:spPr/>
        <p:txBody>
          <a:bodyPr/>
          <a:lstStyle/>
          <a:p>
            <a:r>
              <a:rPr lang="en-US" dirty="0"/>
              <a:t>Overcoming Challenges</a:t>
            </a:r>
          </a:p>
        </p:txBody>
      </p:sp>
    </p:spTree>
    <p:extLst>
      <p:ext uri="{BB962C8B-B14F-4D97-AF65-F5344CB8AC3E}">
        <p14:creationId xmlns:p14="http://schemas.microsoft.com/office/powerpoint/2010/main" val="3730061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Elder Robert D. Hales</a:t>
            </a:r>
          </a:p>
        </p:txBody>
      </p:sp>
      <p:sp>
        <p:nvSpPr>
          <p:cNvPr id="3" name="Content Placeholder 2"/>
          <p:cNvSpPr>
            <a:spLocks noGrp="1"/>
          </p:cNvSpPr>
          <p:nvPr>
            <p:ph sz="quarter" idx="4"/>
          </p:nvPr>
        </p:nvSpPr>
        <p:spPr/>
        <p:txBody>
          <a:bodyPr/>
          <a:lstStyle/>
          <a:p>
            <a:pPr marL="0" indent="0">
              <a:buNone/>
            </a:pPr>
            <a:r>
              <a:rPr lang="en-US" dirty="0"/>
              <a:t>“Through the years we learn that challenges to our faith are not new, and they aren’t likely to disappear soon. But true disciples of Christ see opportunity in the midst of opposition” (Robert D. Hales, “Christian Courage,” 72).</a:t>
            </a:r>
          </a:p>
        </p:txBody>
      </p:sp>
      <p:pic>
        <p:nvPicPr>
          <p:cNvPr id="6" name="Picture Placeholder 5"/>
          <p:cNvPicPr>
            <a:picLocks noGrp="1" noChangeAspect="1"/>
          </p:cNvPicPr>
          <p:nvPr>
            <p:ph type="pic" sz="quarter" idx="10"/>
          </p:nvPr>
        </p:nvPicPr>
        <p:blipFill>
          <a:blip r:embed="rId2"/>
          <a:srcRect t="64" b="64"/>
          <a:stretch>
            <a:fillRect/>
          </a:stretch>
        </p:blipFill>
        <p:spPr/>
      </p:pic>
    </p:spTree>
    <p:extLst>
      <p:ext uri="{BB962C8B-B14F-4D97-AF65-F5344CB8AC3E}">
        <p14:creationId xmlns:p14="http://schemas.microsoft.com/office/powerpoint/2010/main" val="21973456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Elder Robert D. Hales</a:t>
            </a:r>
          </a:p>
        </p:txBody>
      </p:sp>
      <p:sp>
        <p:nvSpPr>
          <p:cNvPr id="3" name="Content Placeholder 2"/>
          <p:cNvSpPr>
            <a:spLocks noGrp="1"/>
          </p:cNvSpPr>
          <p:nvPr>
            <p:ph sz="quarter" idx="4"/>
          </p:nvPr>
        </p:nvSpPr>
        <p:spPr/>
        <p:txBody>
          <a:bodyPr/>
          <a:lstStyle/>
          <a:p>
            <a:pPr marL="0" indent="0">
              <a:buNone/>
            </a:pPr>
            <a:r>
              <a:rPr lang="en-US" dirty="0"/>
              <a:t>“Through the years we learn that challenges to our faith are not new, and they aren’t likely to disappear soon. But true disciples of Christ see opportunity in the midst of opposition” (Robert D. Hales, “Christian Courage,” 72).</a:t>
            </a:r>
          </a:p>
          <a:p>
            <a:r>
              <a:rPr lang="en-US" i="0" dirty="0"/>
              <a:t>What do you think it means to “see opportunity in the midst of opposition”?</a:t>
            </a:r>
          </a:p>
          <a:p>
            <a:pPr marL="0" indent="0">
              <a:buNone/>
            </a:pPr>
            <a:endParaRPr lang="en-US" dirty="0"/>
          </a:p>
        </p:txBody>
      </p:sp>
      <p:pic>
        <p:nvPicPr>
          <p:cNvPr id="6" name="Picture Placeholder 5"/>
          <p:cNvPicPr>
            <a:picLocks noGrp="1" noChangeAspect="1"/>
          </p:cNvPicPr>
          <p:nvPr>
            <p:ph type="pic" sz="quarter" idx="10"/>
          </p:nvPr>
        </p:nvPicPr>
        <p:blipFill>
          <a:blip r:embed="rId2"/>
          <a:srcRect t="64" b="64"/>
          <a:stretch>
            <a:fillRect/>
          </a:stretch>
        </p:blipFill>
        <p:spPr/>
      </p:pic>
    </p:spTree>
    <p:extLst>
      <p:ext uri="{BB962C8B-B14F-4D97-AF65-F5344CB8AC3E}">
        <p14:creationId xmlns:p14="http://schemas.microsoft.com/office/powerpoint/2010/main" val="1697363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Read Jacob 7:15–23, looking for anything good that resulted from Jacob’s encounter with Sherem. </a:t>
            </a:r>
          </a:p>
          <a:p>
            <a:endParaRPr lang="en-US" dirty="0"/>
          </a:p>
        </p:txBody>
      </p:sp>
      <p:sp>
        <p:nvSpPr>
          <p:cNvPr id="5" name="Title 4"/>
          <p:cNvSpPr>
            <a:spLocks noGrp="1"/>
          </p:cNvSpPr>
          <p:nvPr>
            <p:ph type="title"/>
          </p:nvPr>
        </p:nvSpPr>
        <p:spPr/>
        <p:txBody>
          <a:bodyPr/>
          <a:lstStyle/>
          <a:p>
            <a:r>
              <a:rPr lang="en-US" dirty="0"/>
              <a:t>The Good Result</a:t>
            </a:r>
          </a:p>
        </p:txBody>
      </p:sp>
    </p:spTree>
    <p:extLst>
      <p:ext uri="{BB962C8B-B14F-4D97-AF65-F5344CB8AC3E}">
        <p14:creationId xmlns:p14="http://schemas.microsoft.com/office/powerpoint/2010/main" val="1323776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Read Jacob 7:15–23, looking for anything good that resulted from Jacob’s encounter with Sherem. </a:t>
            </a:r>
          </a:p>
          <a:p>
            <a:r>
              <a:rPr lang="en-US" dirty="0"/>
              <a:t>According to Jacob 7:22, what had Jacob done to help the multitude?</a:t>
            </a:r>
          </a:p>
          <a:p>
            <a:endParaRPr lang="en-US" dirty="0"/>
          </a:p>
        </p:txBody>
      </p:sp>
      <p:sp>
        <p:nvSpPr>
          <p:cNvPr id="5" name="Title 4"/>
          <p:cNvSpPr>
            <a:spLocks noGrp="1"/>
          </p:cNvSpPr>
          <p:nvPr>
            <p:ph type="title"/>
          </p:nvPr>
        </p:nvSpPr>
        <p:spPr/>
        <p:txBody>
          <a:bodyPr/>
          <a:lstStyle/>
          <a:p>
            <a:r>
              <a:rPr lang="en-US" dirty="0"/>
              <a:t>The Good Result</a:t>
            </a:r>
          </a:p>
        </p:txBody>
      </p:sp>
    </p:spTree>
    <p:extLst>
      <p:ext uri="{BB962C8B-B14F-4D97-AF65-F5344CB8AC3E}">
        <p14:creationId xmlns:p14="http://schemas.microsoft.com/office/powerpoint/2010/main" val="8527788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Read Jacob 7:15–23, looking for anything good that resulted from Jacob’s encounter with Sherem. </a:t>
            </a:r>
          </a:p>
          <a:p>
            <a:r>
              <a:rPr lang="en-US" dirty="0"/>
              <a:t>According to Jacob 7:22, what had Jacob done to help the multitude?</a:t>
            </a:r>
          </a:p>
          <a:p>
            <a:r>
              <a:rPr lang="en-US" dirty="0"/>
              <a:t>According to Jacob 7:23, how did Jacob’s encounter with Sherem ultimately affect the multitude?</a:t>
            </a:r>
          </a:p>
        </p:txBody>
      </p:sp>
      <p:sp>
        <p:nvSpPr>
          <p:cNvPr id="5" name="Title 4"/>
          <p:cNvSpPr>
            <a:spLocks noGrp="1"/>
          </p:cNvSpPr>
          <p:nvPr>
            <p:ph type="title"/>
          </p:nvPr>
        </p:nvSpPr>
        <p:spPr/>
        <p:txBody>
          <a:bodyPr/>
          <a:lstStyle/>
          <a:p>
            <a:r>
              <a:rPr lang="en-US" dirty="0"/>
              <a:t>The Good Result</a:t>
            </a:r>
          </a:p>
        </p:txBody>
      </p:sp>
    </p:spTree>
    <p:extLst>
      <p:ext uri="{BB962C8B-B14F-4D97-AF65-F5344CB8AC3E}">
        <p14:creationId xmlns:p14="http://schemas.microsoft.com/office/powerpoint/2010/main" val="14561899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Read Jacob 7:15–23, looking for anything good that resulted from Jacob’s encounter with Sherem. </a:t>
            </a:r>
          </a:p>
          <a:p>
            <a:r>
              <a:rPr lang="en-US" dirty="0"/>
              <a:t>According to Jacob 7:22, what had Jacob done to help the multitude?</a:t>
            </a:r>
          </a:p>
          <a:p>
            <a:r>
              <a:rPr lang="en-US" dirty="0"/>
              <a:t>According to Jacob 7:23, how did Jacob’s encounter with Sherem ultimately affect the multitude?</a:t>
            </a:r>
          </a:p>
          <a:p>
            <a:r>
              <a:rPr lang="en-US"/>
              <a:t>What truths can we learn from the results of Jacob’s encounter with Sherem?</a:t>
            </a:r>
          </a:p>
        </p:txBody>
      </p:sp>
      <p:sp>
        <p:nvSpPr>
          <p:cNvPr id="5" name="Title 4"/>
          <p:cNvSpPr>
            <a:spLocks noGrp="1"/>
          </p:cNvSpPr>
          <p:nvPr>
            <p:ph type="title"/>
          </p:nvPr>
        </p:nvSpPr>
        <p:spPr/>
        <p:txBody>
          <a:bodyPr/>
          <a:lstStyle/>
          <a:p>
            <a:r>
              <a:rPr lang="en-US" dirty="0"/>
              <a:t>The Good Result</a:t>
            </a:r>
          </a:p>
        </p:txBody>
      </p:sp>
    </p:spTree>
    <p:extLst>
      <p:ext uri="{BB962C8B-B14F-4D97-AF65-F5344CB8AC3E}">
        <p14:creationId xmlns:p14="http://schemas.microsoft.com/office/powerpoint/2010/main" val="693171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Individuals may question or challenge our beliefs in person or through the internet or other media. Think of a time when someone questioned or criticized your beliefs. How did you feel when that happened?</a:t>
            </a:r>
          </a:p>
          <a:p>
            <a:endParaRPr lang="en-US" dirty="0"/>
          </a:p>
        </p:txBody>
      </p:sp>
      <p:sp>
        <p:nvSpPr>
          <p:cNvPr id="3" name="Title 2"/>
          <p:cNvSpPr>
            <a:spLocks noGrp="1"/>
          </p:cNvSpPr>
          <p:nvPr>
            <p:ph type="title"/>
          </p:nvPr>
        </p:nvSpPr>
        <p:spPr/>
        <p:txBody>
          <a:bodyPr/>
          <a:lstStyle/>
          <a:p>
            <a:r>
              <a:rPr lang="en-US" dirty="0"/>
              <a:t>Challenging Our Beliefs</a:t>
            </a:r>
          </a:p>
        </p:txBody>
      </p:sp>
    </p:spTree>
    <p:extLst>
      <p:ext uri="{BB962C8B-B14F-4D97-AF65-F5344CB8AC3E}">
        <p14:creationId xmlns:p14="http://schemas.microsoft.com/office/powerpoint/2010/main" val="13100789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As we appropriately respond to questions or criticisms of our faith, we can help others turn to the Lord.</a:t>
            </a:r>
          </a:p>
          <a:p>
            <a:endParaRPr lang="en-US" dirty="0"/>
          </a:p>
        </p:txBody>
      </p:sp>
      <p:sp>
        <p:nvSpPr>
          <p:cNvPr id="3" name="Title 2"/>
          <p:cNvSpPr>
            <a:spLocks noGrp="1"/>
          </p:cNvSpPr>
          <p:nvPr>
            <p:ph type="title"/>
          </p:nvPr>
        </p:nvSpPr>
        <p:spPr/>
        <p:txBody>
          <a:bodyPr/>
          <a:lstStyle/>
          <a:p>
            <a:r>
              <a:rPr lang="en-US" dirty="0"/>
              <a:t>Helping Others</a:t>
            </a:r>
          </a:p>
        </p:txBody>
      </p:sp>
    </p:spTree>
    <p:extLst>
      <p:ext uri="{BB962C8B-B14F-4D97-AF65-F5344CB8AC3E}">
        <p14:creationId xmlns:p14="http://schemas.microsoft.com/office/powerpoint/2010/main" val="8073315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As we appropriately respond to questions or criticisms of our faith, we can help others turn to the Lord.</a:t>
            </a:r>
          </a:p>
          <a:p>
            <a:r>
              <a:rPr lang="en-US" dirty="0"/>
              <a:t>What is one thing you will begin doing (or continue doing) to help you prepare for a time when someone challenges your faith?</a:t>
            </a:r>
          </a:p>
        </p:txBody>
      </p:sp>
      <p:sp>
        <p:nvSpPr>
          <p:cNvPr id="3" name="Title 2"/>
          <p:cNvSpPr>
            <a:spLocks noGrp="1"/>
          </p:cNvSpPr>
          <p:nvPr>
            <p:ph type="title"/>
          </p:nvPr>
        </p:nvSpPr>
        <p:spPr/>
        <p:txBody>
          <a:bodyPr/>
          <a:lstStyle/>
          <a:p>
            <a:r>
              <a:rPr lang="en-US" dirty="0"/>
              <a:t>Helping Others</a:t>
            </a:r>
          </a:p>
        </p:txBody>
      </p:sp>
    </p:spTree>
    <p:extLst>
      <p:ext uri="{BB962C8B-B14F-4D97-AF65-F5344CB8AC3E}">
        <p14:creationId xmlns:p14="http://schemas.microsoft.com/office/powerpoint/2010/main" val="2459661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7:24–25, looking for how Jacob described the relationship between the Nephites and the Lamanites. </a:t>
            </a:r>
          </a:p>
        </p:txBody>
      </p:sp>
      <p:sp>
        <p:nvSpPr>
          <p:cNvPr id="3" name="Title 2"/>
          <p:cNvSpPr>
            <a:spLocks noGrp="1"/>
          </p:cNvSpPr>
          <p:nvPr>
            <p:ph type="title"/>
          </p:nvPr>
        </p:nvSpPr>
        <p:spPr/>
        <p:txBody>
          <a:bodyPr/>
          <a:lstStyle/>
          <a:p>
            <a:r>
              <a:rPr lang="en-US" dirty="0"/>
              <a:t>The Prophet Jacob</a:t>
            </a:r>
          </a:p>
        </p:txBody>
      </p:sp>
    </p:spTree>
    <p:extLst>
      <p:ext uri="{BB962C8B-B14F-4D97-AF65-F5344CB8AC3E}">
        <p14:creationId xmlns:p14="http://schemas.microsoft.com/office/powerpoint/2010/main" val="22530405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7:24–25, looking for how Jacob described the relationship between the Nephites and the Lamanites. </a:t>
            </a:r>
          </a:p>
          <a:p>
            <a:r>
              <a:rPr lang="en-US" dirty="0"/>
              <a:t>Read Jacob 7:26–27, looking for words or phrases that reflect how Jacob felt as he neared the end of his life.</a:t>
            </a:r>
          </a:p>
        </p:txBody>
      </p:sp>
      <p:sp>
        <p:nvSpPr>
          <p:cNvPr id="3" name="Title 2"/>
          <p:cNvSpPr>
            <a:spLocks noGrp="1"/>
          </p:cNvSpPr>
          <p:nvPr>
            <p:ph type="title"/>
          </p:nvPr>
        </p:nvSpPr>
        <p:spPr/>
        <p:txBody>
          <a:bodyPr/>
          <a:lstStyle/>
          <a:p>
            <a:r>
              <a:rPr lang="en-US" dirty="0"/>
              <a:t>The Prophet Jacob</a:t>
            </a:r>
          </a:p>
        </p:txBody>
      </p:sp>
    </p:spTree>
    <p:extLst>
      <p:ext uri="{BB962C8B-B14F-4D97-AF65-F5344CB8AC3E}">
        <p14:creationId xmlns:p14="http://schemas.microsoft.com/office/powerpoint/2010/main" val="20347903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7:24–25, looking for how Jacob described the relationship between the Nephites and the Lamanites. </a:t>
            </a:r>
          </a:p>
          <a:p>
            <a:r>
              <a:rPr lang="en-US" dirty="0"/>
              <a:t>Read Jacob 7:26–27, looking for words or phrases that reflect how Jacob felt as he neared the end of his life.</a:t>
            </a:r>
          </a:p>
          <a:p>
            <a:r>
              <a:rPr lang="en-US" dirty="0"/>
              <a:t>Why do you think the wars between the Nephites and the Lamanites brought sorrow to Jacob?</a:t>
            </a:r>
          </a:p>
        </p:txBody>
      </p:sp>
      <p:sp>
        <p:nvSpPr>
          <p:cNvPr id="3" name="Title 2"/>
          <p:cNvSpPr>
            <a:spLocks noGrp="1"/>
          </p:cNvSpPr>
          <p:nvPr>
            <p:ph type="title"/>
          </p:nvPr>
        </p:nvSpPr>
        <p:spPr/>
        <p:txBody>
          <a:bodyPr/>
          <a:lstStyle/>
          <a:p>
            <a:r>
              <a:rPr lang="en-US" dirty="0"/>
              <a:t>The Prophet Jacob</a:t>
            </a:r>
          </a:p>
        </p:txBody>
      </p:sp>
    </p:spTree>
    <p:extLst>
      <p:ext uri="{BB962C8B-B14F-4D97-AF65-F5344CB8AC3E}">
        <p14:creationId xmlns:p14="http://schemas.microsoft.com/office/powerpoint/2010/main" val="43762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7:24–25, looking for how Jacob described the relationship between the Nephites and the Lamanites. </a:t>
            </a:r>
          </a:p>
          <a:p>
            <a:r>
              <a:rPr lang="en-US" dirty="0"/>
              <a:t>Read Jacob 7:26–27, looking for words or phrases that reflect how Jacob felt as he neared the end of his life.</a:t>
            </a:r>
          </a:p>
          <a:p>
            <a:r>
              <a:rPr lang="en-US" dirty="0"/>
              <a:t>Why do you think the wars between the Nephites and the Lamanites brought sorrow to Jacob?</a:t>
            </a:r>
          </a:p>
          <a:p>
            <a:r>
              <a:rPr lang="en-US" dirty="0"/>
              <a:t>What did Jacob give to his son Enos?</a:t>
            </a:r>
          </a:p>
          <a:p>
            <a:endParaRPr lang="en-US" dirty="0"/>
          </a:p>
        </p:txBody>
      </p:sp>
      <p:sp>
        <p:nvSpPr>
          <p:cNvPr id="3" name="Title 2"/>
          <p:cNvSpPr>
            <a:spLocks noGrp="1"/>
          </p:cNvSpPr>
          <p:nvPr>
            <p:ph type="title"/>
          </p:nvPr>
        </p:nvSpPr>
        <p:spPr/>
        <p:txBody>
          <a:bodyPr/>
          <a:lstStyle/>
          <a:p>
            <a:r>
              <a:rPr lang="en-US" dirty="0"/>
              <a:t>The Prophet Jacob</a:t>
            </a:r>
          </a:p>
        </p:txBody>
      </p:sp>
    </p:spTree>
    <p:extLst>
      <p:ext uri="{BB962C8B-B14F-4D97-AF65-F5344CB8AC3E}">
        <p14:creationId xmlns:p14="http://schemas.microsoft.com/office/powerpoint/2010/main" val="10775520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Robert D. Hales, “Christian Courage: The Price of Discipleship” (</a:t>
            </a:r>
            <a:r>
              <a:rPr lang="en-US" i="1" dirty="0"/>
              <a:t>Ensign</a:t>
            </a:r>
            <a:r>
              <a:rPr lang="en-US" dirty="0"/>
              <a:t> or </a:t>
            </a:r>
            <a:r>
              <a:rPr lang="en-US" i="1" dirty="0"/>
              <a:t>Liahona</a:t>
            </a:r>
            <a:r>
              <a:rPr lang="en-US" dirty="0"/>
              <a:t>, Nov. 2008, 72–75). In this general conference address, Elder Hales taught about how we can respond to criticism or persecution with courage, tolerance, and charity. </a:t>
            </a:r>
          </a:p>
        </p:txBody>
      </p:sp>
      <p:sp>
        <p:nvSpPr>
          <p:cNvPr id="3" name="Title 2"/>
          <p:cNvSpPr>
            <a:spLocks noGrp="1"/>
          </p:cNvSpPr>
          <p:nvPr>
            <p:ph type="title"/>
          </p:nvPr>
        </p:nvSpPr>
        <p:spPr/>
        <p:txBody>
          <a:bodyPr/>
          <a:lstStyle/>
          <a:p>
            <a:r>
              <a:rPr lang="en-US" dirty="0"/>
              <a:t>Additional Resources</a:t>
            </a:r>
          </a:p>
        </p:txBody>
      </p:sp>
    </p:spTree>
    <p:extLst>
      <p:ext uri="{BB962C8B-B14F-4D97-AF65-F5344CB8AC3E}">
        <p14:creationId xmlns:p14="http://schemas.microsoft.com/office/powerpoint/2010/main" val="29387010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a:t>True to the Faith: A Gospel Reference</a:t>
            </a:r>
            <a:r>
              <a:rPr lang="en-US" dirty="0"/>
              <a:t>. This book contains an alphabetical list of gospel topics and commentary. The First Presidency wrote that one purpose of this book is to help members of the Church “answer questions about the Church” (</a:t>
            </a:r>
            <a:r>
              <a:rPr lang="en-US" i="1" dirty="0"/>
              <a:t>True to the Faith</a:t>
            </a:r>
            <a:r>
              <a:rPr lang="en-US" dirty="0"/>
              <a:t> [2004], 1). </a:t>
            </a:r>
          </a:p>
        </p:txBody>
      </p:sp>
      <p:sp>
        <p:nvSpPr>
          <p:cNvPr id="3" name="Title 2"/>
          <p:cNvSpPr>
            <a:spLocks noGrp="1"/>
          </p:cNvSpPr>
          <p:nvPr>
            <p:ph type="title"/>
          </p:nvPr>
        </p:nvSpPr>
        <p:spPr/>
        <p:txBody>
          <a:bodyPr/>
          <a:lstStyle/>
          <a:p>
            <a:r>
              <a:rPr lang="en-US" dirty="0"/>
              <a:t>Additional Resources</a:t>
            </a:r>
          </a:p>
        </p:txBody>
      </p:sp>
    </p:spTree>
    <p:extLst>
      <p:ext uri="{BB962C8B-B14F-4D97-AF65-F5344CB8AC3E}">
        <p14:creationId xmlns:p14="http://schemas.microsoft.com/office/powerpoint/2010/main" val="36618049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Topics.lds.org. The Church’s official website contains an alphabetical list of gospel topics and commentary, with links to related study materials and talks, articles, and statements by Church leaders. </a:t>
            </a:r>
          </a:p>
          <a:p>
            <a:endParaRPr lang="en-US" dirty="0"/>
          </a:p>
        </p:txBody>
      </p:sp>
      <p:sp>
        <p:nvSpPr>
          <p:cNvPr id="3" name="Title 2"/>
          <p:cNvSpPr>
            <a:spLocks noGrp="1"/>
          </p:cNvSpPr>
          <p:nvPr>
            <p:ph type="title"/>
          </p:nvPr>
        </p:nvSpPr>
        <p:spPr/>
        <p:txBody>
          <a:bodyPr/>
          <a:lstStyle/>
          <a:p>
            <a:r>
              <a:rPr lang="en-US" dirty="0"/>
              <a:t>Additional Resources</a:t>
            </a:r>
          </a:p>
        </p:txBody>
      </p:sp>
    </p:spTree>
    <p:extLst>
      <p:ext uri="{BB962C8B-B14F-4D97-AF65-F5344CB8AC3E}">
        <p14:creationId xmlns:p14="http://schemas.microsoft.com/office/powerpoint/2010/main" val="26096919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2622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dirty="0"/>
              <a:t>Individuals may question or challenge our beliefs in person or through the internet or other media. Think of a time when someone questioned or criticized your beliefs. How did you feel when that happened?</a:t>
            </a:r>
          </a:p>
          <a:p>
            <a:r>
              <a:rPr lang="en-US" dirty="0"/>
              <a:t>As you study Jacob 7 today, look for principles that can help you know how to overcome challenges to your faith. This chapter recounts Jacob’s experience with a man named Sherem.  </a:t>
            </a:r>
          </a:p>
        </p:txBody>
      </p:sp>
      <p:sp>
        <p:nvSpPr>
          <p:cNvPr id="8" name="Title 7"/>
          <p:cNvSpPr>
            <a:spLocks noGrp="1"/>
          </p:cNvSpPr>
          <p:nvPr>
            <p:ph type="title"/>
          </p:nvPr>
        </p:nvSpPr>
        <p:spPr/>
        <p:txBody>
          <a:bodyPr/>
          <a:lstStyle/>
          <a:p>
            <a:r>
              <a:rPr lang="en-US" dirty="0"/>
              <a:t>Challenging Our Beliefs</a:t>
            </a:r>
          </a:p>
        </p:txBody>
      </p:sp>
    </p:spTree>
    <p:extLst>
      <p:ext uri="{BB962C8B-B14F-4D97-AF65-F5344CB8AC3E}">
        <p14:creationId xmlns:p14="http://schemas.microsoft.com/office/powerpoint/2010/main" val="1367683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7:1–4, looking for what Sherem sought to do. </a:t>
            </a:r>
          </a:p>
          <a:p>
            <a:endParaRPr lang="en-US" dirty="0"/>
          </a:p>
        </p:txBody>
      </p:sp>
      <p:sp>
        <p:nvSpPr>
          <p:cNvPr id="3" name="Title 2"/>
          <p:cNvSpPr>
            <a:spLocks noGrp="1"/>
          </p:cNvSpPr>
          <p:nvPr>
            <p:ph type="title"/>
          </p:nvPr>
        </p:nvSpPr>
        <p:spPr/>
        <p:txBody>
          <a:bodyPr/>
          <a:lstStyle/>
          <a:p>
            <a:r>
              <a:rPr lang="en-US" dirty="0"/>
              <a:t>Sherem</a:t>
            </a:r>
          </a:p>
        </p:txBody>
      </p:sp>
    </p:spTree>
    <p:extLst>
      <p:ext uri="{BB962C8B-B14F-4D97-AF65-F5344CB8AC3E}">
        <p14:creationId xmlns:p14="http://schemas.microsoft.com/office/powerpoint/2010/main" val="2289723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7:1–4, looking for what Sherem sought to do. </a:t>
            </a:r>
          </a:p>
          <a:p>
            <a:r>
              <a:rPr lang="en-US" dirty="0"/>
              <a:t>What effect did Sherem have on the people?</a:t>
            </a:r>
          </a:p>
          <a:p>
            <a:endParaRPr lang="en-US" dirty="0"/>
          </a:p>
        </p:txBody>
      </p:sp>
      <p:sp>
        <p:nvSpPr>
          <p:cNvPr id="3" name="Title 2"/>
          <p:cNvSpPr>
            <a:spLocks noGrp="1"/>
          </p:cNvSpPr>
          <p:nvPr>
            <p:ph type="title"/>
          </p:nvPr>
        </p:nvSpPr>
        <p:spPr/>
        <p:txBody>
          <a:bodyPr/>
          <a:lstStyle/>
          <a:p>
            <a:r>
              <a:rPr lang="en-US" dirty="0"/>
              <a:t>Sherem</a:t>
            </a:r>
          </a:p>
        </p:txBody>
      </p:sp>
    </p:spTree>
    <p:extLst>
      <p:ext uri="{BB962C8B-B14F-4D97-AF65-F5344CB8AC3E}">
        <p14:creationId xmlns:p14="http://schemas.microsoft.com/office/powerpoint/2010/main" val="1413566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7:1–4, looking for what Sherem sought to do. </a:t>
            </a:r>
          </a:p>
          <a:p>
            <a:r>
              <a:rPr lang="en-US" dirty="0"/>
              <a:t>What effect did Sherem have on the people?</a:t>
            </a:r>
          </a:p>
          <a:p>
            <a:r>
              <a:rPr lang="en-US" dirty="0"/>
              <a:t>According to verse 4, why was Sherem able to lead away the hearts of many Nephites?</a:t>
            </a:r>
          </a:p>
        </p:txBody>
      </p:sp>
      <p:sp>
        <p:nvSpPr>
          <p:cNvPr id="3" name="Title 2"/>
          <p:cNvSpPr>
            <a:spLocks noGrp="1"/>
          </p:cNvSpPr>
          <p:nvPr>
            <p:ph type="title"/>
          </p:nvPr>
        </p:nvSpPr>
        <p:spPr/>
        <p:txBody>
          <a:bodyPr/>
          <a:lstStyle/>
          <a:p>
            <a:r>
              <a:rPr lang="en-US" dirty="0"/>
              <a:t>Sherem</a:t>
            </a:r>
          </a:p>
        </p:txBody>
      </p:sp>
    </p:spTree>
    <p:extLst>
      <p:ext uri="{BB962C8B-B14F-4D97-AF65-F5344CB8AC3E}">
        <p14:creationId xmlns:p14="http://schemas.microsoft.com/office/powerpoint/2010/main" val="206496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7:1–4, looking for what Sherem sought to do. </a:t>
            </a:r>
          </a:p>
          <a:p>
            <a:r>
              <a:rPr lang="en-US" dirty="0"/>
              <a:t>What effect did Sherem have on the people?</a:t>
            </a:r>
          </a:p>
          <a:p>
            <a:r>
              <a:rPr lang="en-US" dirty="0"/>
              <a:t>According to verse 4, why was Sherem able to lead away the hearts of many Nephites?</a:t>
            </a:r>
          </a:p>
          <a:p>
            <a:r>
              <a:rPr lang="en-US"/>
              <a:t>Why is it sometimes difficult to defend our faith against people like Sherem?</a:t>
            </a:r>
          </a:p>
        </p:txBody>
      </p:sp>
      <p:sp>
        <p:nvSpPr>
          <p:cNvPr id="3" name="Title 2"/>
          <p:cNvSpPr>
            <a:spLocks noGrp="1"/>
          </p:cNvSpPr>
          <p:nvPr>
            <p:ph type="title"/>
          </p:nvPr>
        </p:nvSpPr>
        <p:spPr/>
        <p:txBody>
          <a:bodyPr/>
          <a:lstStyle/>
          <a:p>
            <a:r>
              <a:rPr lang="en-US" dirty="0"/>
              <a:t>Sherem</a:t>
            </a:r>
          </a:p>
        </p:txBody>
      </p:sp>
    </p:spTree>
    <p:extLst>
      <p:ext uri="{BB962C8B-B14F-4D97-AF65-F5344CB8AC3E}">
        <p14:creationId xmlns:p14="http://schemas.microsoft.com/office/powerpoint/2010/main" val="1830808613"/>
      </p:ext>
    </p:extLst>
  </p:cSld>
  <p:clrMapOvr>
    <a:masterClrMapping/>
  </p:clrMapOvr>
</p:sld>
</file>

<file path=ppt/theme/theme1.xml><?xml version="1.0" encoding="utf-8"?>
<a:theme xmlns:a="http://schemas.openxmlformats.org/drawingml/2006/main" name="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162E53161F90B498140BA4BCC7CD2A2" ma:contentTypeVersion="4" ma:contentTypeDescription="Create a new document." ma:contentTypeScope="" ma:versionID="5514aae59e1df552f535bcd2770d0b98">
  <xsd:schema xmlns:xsd="http://www.w3.org/2001/XMLSchema" xmlns:xs="http://www.w3.org/2001/XMLSchema" xmlns:p="http://schemas.microsoft.com/office/2006/metadata/properties" xmlns:ns2="b764eb9d-49e1-4eb4-965b-0d99005b74c0" xmlns:ns3="a51ac170-4e69-43ea-bbd4-5a9e3eb386dc" targetNamespace="http://schemas.microsoft.com/office/2006/metadata/properties" ma:root="true" ma:fieldsID="18282172e0edafd8760d3310f0e8cfee" ns2:_="" ns3:_="">
    <xsd:import namespace="b764eb9d-49e1-4eb4-965b-0d99005b74c0"/>
    <xsd:import namespace="a51ac170-4e69-43ea-bbd4-5a9e3eb386d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64eb9d-49e1-4eb4-965b-0d99005b74c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1ac170-4e69-43ea-bbd4-5a9e3eb386d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9B38A3-81AD-42AF-96FF-972233EE1065}">
  <ds:schemaRefs>
    <ds:schemaRef ds:uri="http://purl.org/dc/elements/1.1/"/>
    <ds:schemaRef ds:uri="http://purl.org/dc/terms/"/>
    <ds:schemaRef ds:uri="http://schemas.microsoft.com/office/2006/metadata/properties"/>
    <ds:schemaRef ds:uri="http://schemas.openxmlformats.org/package/2006/metadata/core-properties"/>
    <ds:schemaRef ds:uri="b764eb9d-49e1-4eb4-965b-0d99005b74c0"/>
    <ds:schemaRef ds:uri="http://www.w3.org/XML/1998/namespace"/>
    <ds:schemaRef ds:uri="http://purl.org/dc/dcmitype/"/>
    <ds:schemaRef ds:uri="http://schemas.microsoft.com/office/2006/documentManagement/types"/>
    <ds:schemaRef ds:uri="http://schemas.microsoft.com/office/infopath/2007/PartnerControls"/>
    <ds:schemaRef ds:uri="a51ac170-4e69-43ea-bbd4-5a9e3eb386dc"/>
  </ds:schemaRefs>
</ds:datastoreItem>
</file>

<file path=customXml/itemProps2.xml><?xml version="1.0" encoding="utf-8"?>
<ds:datastoreItem xmlns:ds="http://schemas.openxmlformats.org/officeDocument/2006/customXml" ds:itemID="{A19D324F-7F41-4481-9226-DF772FD5D074}">
  <ds:schemaRefs>
    <ds:schemaRef ds:uri="http://schemas.microsoft.com/sharepoint/v3/contenttype/forms"/>
  </ds:schemaRefs>
</ds:datastoreItem>
</file>

<file path=customXml/itemProps3.xml><?xml version="1.0" encoding="utf-8"?>
<ds:datastoreItem xmlns:ds="http://schemas.openxmlformats.org/officeDocument/2006/customXml" ds:itemID="{13FE73D5-563E-4FD3-A6E5-6DDB435994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64eb9d-49e1-4eb4-965b-0d99005b74c0"/>
    <ds:schemaRef ds:uri="a51ac170-4e69-43ea-bbd4-5a9e3eb386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12052</TotalTime>
  <Words>1831</Words>
  <Application>Microsoft Office PowerPoint</Application>
  <PresentationFormat>On-screen Show (4:3)</PresentationFormat>
  <Paragraphs>136</Paragraphs>
  <Slides>49</Slides>
  <Notes>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49</vt:i4>
      </vt:variant>
    </vt:vector>
  </HeadingPairs>
  <TitlesOfParts>
    <vt:vector size="58" baseType="lpstr">
      <vt:lpstr>Arial</vt:lpstr>
      <vt:lpstr>Calibri</vt:lpstr>
      <vt:lpstr>Helam Slab ldsLat Light</vt:lpstr>
      <vt:lpstr>Open Sans</vt:lpstr>
      <vt:lpstr>Old Testament</vt:lpstr>
      <vt:lpstr>1_Old Testament</vt:lpstr>
      <vt:lpstr>2_Old Testament</vt:lpstr>
      <vt:lpstr>3_Old Testament</vt:lpstr>
      <vt:lpstr>4_Old Testament</vt:lpstr>
      <vt:lpstr>Jacob 7 </vt:lpstr>
      <vt:lpstr>Devotional</vt:lpstr>
      <vt:lpstr>Elder Robert D. Hales</vt:lpstr>
      <vt:lpstr>Challenging Our Beliefs</vt:lpstr>
      <vt:lpstr>Challenging Our Beliefs</vt:lpstr>
      <vt:lpstr>Sherem</vt:lpstr>
      <vt:lpstr>Sherem</vt:lpstr>
      <vt:lpstr>Sherem</vt:lpstr>
      <vt:lpstr>Sherem</vt:lpstr>
      <vt:lpstr>Not All People</vt:lpstr>
      <vt:lpstr>Sherem’s Intent</vt:lpstr>
      <vt:lpstr>Sherem’s Intent</vt:lpstr>
      <vt:lpstr>Jacob’s Faith</vt:lpstr>
      <vt:lpstr>Challenges to Our Faith</vt:lpstr>
      <vt:lpstr>Challenges to Our Faith</vt:lpstr>
      <vt:lpstr>Strengthening Our Faith</vt:lpstr>
      <vt:lpstr>Strengthening Our Faith</vt:lpstr>
      <vt:lpstr>Jacob’s Help</vt:lpstr>
      <vt:lpstr>Jacob’s Help</vt:lpstr>
      <vt:lpstr>Jacob’s Help</vt:lpstr>
      <vt:lpstr>Elder Robert D. Hales</vt:lpstr>
      <vt:lpstr>The Holy Ghost</vt:lpstr>
      <vt:lpstr>The Holy Ghost</vt:lpstr>
      <vt:lpstr>When Faith Is Challenged</vt:lpstr>
      <vt:lpstr>When Faith Is Challenged</vt:lpstr>
      <vt:lpstr>When Faith Is Challenged</vt:lpstr>
      <vt:lpstr>Scriptures and Prophets</vt:lpstr>
      <vt:lpstr>Scriptures and Prophets</vt:lpstr>
      <vt:lpstr>Jacob’s Testimony</vt:lpstr>
      <vt:lpstr>Jacob’s Testimony</vt:lpstr>
      <vt:lpstr>Jacob’s Testimony</vt:lpstr>
      <vt:lpstr>Overcoming Challenges</vt:lpstr>
      <vt:lpstr>Overcoming Challenges</vt:lpstr>
      <vt:lpstr>Elder Robert D. Hales</vt:lpstr>
      <vt:lpstr>Elder Robert D. Hales</vt:lpstr>
      <vt:lpstr>The Good Result</vt:lpstr>
      <vt:lpstr>The Good Result</vt:lpstr>
      <vt:lpstr>The Good Result</vt:lpstr>
      <vt:lpstr>The Good Result</vt:lpstr>
      <vt:lpstr>Helping Others</vt:lpstr>
      <vt:lpstr>Helping Others</vt:lpstr>
      <vt:lpstr>The Prophet Jacob</vt:lpstr>
      <vt:lpstr>The Prophet Jacob</vt:lpstr>
      <vt:lpstr>The Prophet Jacob</vt:lpstr>
      <vt:lpstr>The Prophet Jacob</vt:lpstr>
      <vt:lpstr>Additional Resources</vt:lpstr>
      <vt:lpstr>Additional Resources</vt:lpstr>
      <vt:lpstr>Additional Resources</vt:lpstr>
      <vt:lpstr>PowerPoint Presentation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 Morris</dc:creator>
  <cp:lastModifiedBy>Douglas Geilman</cp:lastModifiedBy>
  <cp:revision>296</cp:revision>
  <dcterms:created xsi:type="dcterms:W3CDTF">2013-07-15T20:26:14Z</dcterms:created>
  <dcterms:modified xsi:type="dcterms:W3CDTF">2017-07-19T16:27:40Z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0x010100D162E53161F90B498140BA4BCC7CD2A2</vt:lpwstr>
  </property>
</Properties>
</file>