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72"/>
  </p:notesMasterIdLst>
  <p:handoutMasterIdLst>
    <p:handoutMasterId r:id="rId73"/>
  </p:handoutMasterIdLst>
  <p:sldIdLst>
    <p:sldId id="319" r:id="rId9"/>
    <p:sldId id="328" r:id="rId10"/>
    <p:sldId id="332" r:id="rId11"/>
    <p:sldId id="333" r:id="rId12"/>
    <p:sldId id="330" r:id="rId13"/>
    <p:sldId id="334" r:id="rId14"/>
    <p:sldId id="336" r:id="rId15"/>
    <p:sldId id="339" r:id="rId16"/>
    <p:sldId id="337" r:id="rId17"/>
    <p:sldId id="380" r:id="rId18"/>
    <p:sldId id="340" r:id="rId19"/>
    <p:sldId id="338" r:id="rId20"/>
    <p:sldId id="342" r:id="rId21"/>
    <p:sldId id="343" r:id="rId22"/>
    <p:sldId id="341" r:id="rId23"/>
    <p:sldId id="344" r:id="rId24"/>
    <p:sldId id="345" r:id="rId25"/>
    <p:sldId id="346" r:id="rId26"/>
    <p:sldId id="348" r:id="rId27"/>
    <p:sldId id="349" r:id="rId28"/>
    <p:sldId id="347" r:id="rId29"/>
    <p:sldId id="351" r:id="rId30"/>
    <p:sldId id="352" r:id="rId31"/>
    <p:sldId id="350" r:id="rId32"/>
    <p:sldId id="355" r:id="rId33"/>
    <p:sldId id="353" r:id="rId34"/>
    <p:sldId id="356" r:id="rId35"/>
    <p:sldId id="357" r:id="rId36"/>
    <p:sldId id="354" r:id="rId37"/>
    <p:sldId id="359" r:id="rId38"/>
    <p:sldId id="358" r:id="rId39"/>
    <p:sldId id="360" r:id="rId40"/>
    <p:sldId id="364" r:id="rId41"/>
    <p:sldId id="365" r:id="rId42"/>
    <p:sldId id="384" r:id="rId43"/>
    <p:sldId id="381" r:id="rId44"/>
    <p:sldId id="382" r:id="rId45"/>
    <p:sldId id="366" r:id="rId46"/>
    <p:sldId id="370" r:id="rId47"/>
    <p:sldId id="367" r:id="rId48"/>
    <p:sldId id="385" r:id="rId49"/>
    <p:sldId id="386" r:id="rId50"/>
    <p:sldId id="387" r:id="rId51"/>
    <p:sldId id="388" r:id="rId52"/>
    <p:sldId id="389" r:id="rId53"/>
    <p:sldId id="371" r:id="rId54"/>
    <p:sldId id="391" r:id="rId55"/>
    <p:sldId id="392" r:id="rId56"/>
    <p:sldId id="393" r:id="rId57"/>
    <p:sldId id="394" r:id="rId58"/>
    <p:sldId id="390" r:id="rId59"/>
    <p:sldId id="397" r:id="rId60"/>
    <p:sldId id="398" r:id="rId61"/>
    <p:sldId id="399" r:id="rId62"/>
    <p:sldId id="372" r:id="rId63"/>
    <p:sldId id="373" r:id="rId64"/>
    <p:sldId id="374" r:id="rId65"/>
    <p:sldId id="375" r:id="rId66"/>
    <p:sldId id="376" r:id="rId67"/>
    <p:sldId id="377" r:id="rId68"/>
    <p:sldId id="378" r:id="rId69"/>
    <p:sldId id="379" r:id="rId70"/>
    <p:sldId id="329"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9" autoAdjust="0"/>
    <p:restoredTop sz="94405" autoAdjust="0"/>
  </p:normalViewPr>
  <p:slideViewPr>
    <p:cSldViewPr snapToGrid="0" snapToObjects="1">
      <p:cViewPr varScale="1">
        <p:scale>
          <a:sx n="65" d="100"/>
          <a:sy n="65" d="100"/>
        </p:scale>
        <p:origin x="960"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7/19/2017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7B311-1D3A-4E56-95ED-A4ABAC021E8B}" type="datetimeFigureOut">
              <a:rPr lang="en-US" smtClean="0"/>
              <a:t>7/19/2017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F2BCA-17C0-41DB-95A9-7D51561DCDA3}" type="slidenum">
              <a:rPr lang="en-US" smtClean="0"/>
              <a:t>‹#›</a:t>
            </a:fld>
            <a:endParaRPr lang="en-US"/>
          </a:p>
        </p:txBody>
      </p:sp>
    </p:spTree>
    <p:extLst>
      <p:ext uri="{BB962C8B-B14F-4D97-AF65-F5344CB8AC3E}">
        <p14:creationId xmlns:p14="http://schemas.microsoft.com/office/powerpoint/2010/main" val="175076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272818</a:t>
            </a:r>
          </a:p>
        </p:txBody>
      </p:sp>
      <p:sp>
        <p:nvSpPr>
          <p:cNvPr id="4" name="Slide Number Placeholder 3"/>
          <p:cNvSpPr>
            <a:spLocks noGrp="1"/>
          </p:cNvSpPr>
          <p:nvPr>
            <p:ph type="sldNum" sz="quarter" idx="10"/>
          </p:nvPr>
        </p:nvSpPr>
        <p:spPr/>
        <p:txBody>
          <a:bodyPr/>
          <a:lstStyle/>
          <a:p>
            <a:fld id="{7BD6D491-7BB6-4E68-9A0B-C463FDB60916}" type="slidenum">
              <a:rPr lang="en-US" smtClean="0"/>
              <a:t>2</a:t>
            </a:fld>
            <a:endParaRPr lang="en-US"/>
          </a:p>
        </p:txBody>
      </p:sp>
    </p:spTree>
    <p:extLst>
      <p:ext uri="{BB962C8B-B14F-4D97-AF65-F5344CB8AC3E}">
        <p14:creationId xmlns:p14="http://schemas.microsoft.com/office/powerpoint/2010/main" val="407012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fontAlgn="base"/>
            <a:r>
              <a:rPr lang="en-US" dirty="0"/>
              <a:t>Jacob 5:52–77; 6:1–13</a:t>
            </a:r>
            <a:br>
              <a:rPr lang="en-US" dirty="0"/>
            </a:br>
            <a:endParaRPr lang="en-US" dirty="0"/>
          </a:p>
        </p:txBody>
      </p:sp>
      <p:sp>
        <p:nvSpPr>
          <p:cNvPr id="5" name="Text Placeholder 4"/>
          <p:cNvSpPr>
            <a:spLocks noGrp="1"/>
          </p:cNvSpPr>
          <p:nvPr>
            <p:ph type="body" sz="quarter" idx="11"/>
          </p:nvPr>
        </p:nvSpPr>
        <p:spPr/>
        <p:txBody>
          <a:bodyPr/>
          <a:lstStyle/>
          <a:p>
            <a:r>
              <a:rPr lang="en-US" dirty="0"/>
              <a:t>Lesson 47</a:t>
            </a:r>
          </a:p>
        </p:txBody>
      </p:sp>
    </p:spTree>
    <p:extLst>
      <p:ext uri="{BB962C8B-B14F-4D97-AF65-F5344CB8AC3E}">
        <p14:creationId xmlns:p14="http://schemas.microsoft.com/office/powerpoint/2010/main" val="168152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servant mentioned throughout the first part of the allegory of the tame and wild olive trees represents the Lord’s prophets.  </a:t>
            </a:r>
          </a:p>
          <a:p>
            <a:r>
              <a:rPr lang="en-US" dirty="0"/>
              <a:t>Read Jacob 5:61–62, looking for what the master of the vineyard instructed his servant to do and why he asked him to do it.     </a:t>
            </a:r>
          </a:p>
          <a:p>
            <a:r>
              <a:rPr lang="en-US"/>
              <a:t>Who might be represented by the multiple servants in Jacob 5:61?</a:t>
            </a:r>
            <a:endParaRPr lang="en-US" dirty="0"/>
          </a:p>
        </p:txBody>
      </p:sp>
      <p:sp>
        <p:nvSpPr>
          <p:cNvPr id="3" name="Title 2"/>
          <p:cNvSpPr>
            <a:spLocks noGrp="1"/>
          </p:cNvSpPr>
          <p:nvPr>
            <p:ph type="title"/>
          </p:nvPr>
        </p:nvSpPr>
        <p:spPr/>
        <p:txBody>
          <a:bodyPr/>
          <a:lstStyle/>
          <a:p>
            <a:r>
              <a:rPr lang="en-US" dirty="0"/>
              <a:t>The Lord’s Prophets</a:t>
            </a:r>
          </a:p>
        </p:txBody>
      </p:sp>
    </p:spTree>
    <p:extLst>
      <p:ext uri="{BB962C8B-B14F-4D97-AF65-F5344CB8AC3E}">
        <p14:creationId xmlns:p14="http://schemas.microsoft.com/office/powerpoint/2010/main" val="209451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5:61, these servants can represent all members of the Church: prophets and apostles, general and local Church leaders, missionaries, home teachers, visiting teachers, and anyone who participates in the Lord’s work.</a:t>
            </a:r>
          </a:p>
          <a:p>
            <a:endParaRPr lang="en-US" dirty="0"/>
          </a:p>
        </p:txBody>
      </p:sp>
      <p:sp>
        <p:nvSpPr>
          <p:cNvPr id="3" name="Title 2"/>
          <p:cNvSpPr>
            <a:spLocks noGrp="1"/>
          </p:cNvSpPr>
          <p:nvPr>
            <p:ph type="title"/>
          </p:nvPr>
        </p:nvSpPr>
        <p:spPr/>
        <p:txBody>
          <a:bodyPr/>
          <a:lstStyle/>
          <a:p>
            <a:r>
              <a:rPr lang="en-US" dirty="0"/>
              <a:t>Participants in the Lord’s Work</a:t>
            </a:r>
          </a:p>
        </p:txBody>
      </p:sp>
    </p:spTree>
    <p:extLst>
      <p:ext uri="{BB962C8B-B14F-4D97-AF65-F5344CB8AC3E}">
        <p14:creationId xmlns:p14="http://schemas.microsoft.com/office/powerpoint/2010/main" val="3606788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5:61, these servants can represent all members of the Church: prophets and apostles, general and local Church leaders, missionaries, home teachers, visiting teachers, and anyone who participates in the Lord’s work.</a:t>
            </a:r>
          </a:p>
          <a:p>
            <a:r>
              <a:rPr lang="en-US" dirty="0"/>
              <a:t>What truth can we learn from the master of the vineyard’s use of the words </a:t>
            </a:r>
            <a:r>
              <a:rPr lang="en-US" i="1" dirty="0"/>
              <a:t>we, our, </a:t>
            </a:r>
            <a:r>
              <a:rPr lang="en-US" dirty="0"/>
              <a:t>and </a:t>
            </a:r>
            <a:r>
              <a:rPr lang="en-US" i="1" dirty="0"/>
              <a:t>us</a:t>
            </a:r>
            <a:r>
              <a:rPr lang="en-US" dirty="0"/>
              <a:t> in Jacob 5:61–62?</a:t>
            </a:r>
          </a:p>
        </p:txBody>
      </p:sp>
      <p:sp>
        <p:nvSpPr>
          <p:cNvPr id="3" name="Title 2"/>
          <p:cNvSpPr>
            <a:spLocks noGrp="1"/>
          </p:cNvSpPr>
          <p:nvPr>
            <p:ph type="title"/>
          </p:nvPr>
        </p:nvSpPr>
        <p:spPr/>
        <p:txBody>
          <a:bodyPr/>
          <a:lstStyle/>
          <a:p>
            <a:r>
              <a:rPr lang="en-US" dirty="0"/>
              <a:t>Participants in the Lord’s Work</a:t>
            </a:r>
          </a:p>
        </p:txBody>
      </p:sp>
    </p:spTree>
    <p:extLst>
      <p:ext uri="{BB962C8B-B14F-4D97-AF65-F5344CB8AC3E}">
        <p14:creationId xmlns:p14="http://schemas.microsoft.com/office/powerpoint/2010/main" val="3230412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Lord labors with us as we do His work. </a:t>
            </a:r>
          </a:p>
          <a:p>
            <a:endParaRPr lang="en-US" dirty="0"/>
          </a:p>
        </p:txBody>
      </p:sp>
      <p:sp>
        <p:nvSpPr>
          <p:cNvPr id="3" name="Title 2"/>
          <p:cNvSpPr>
            <a:spLocks noGrp="1"/>
          </p:cNvSpPr>
          <p:nvPr>
            <p:ph type="title"/>
          </p:nvPr>
        </p:nvSpPr>
        <p:spPr/>
        <p:txBody>
          <a:bodyPr/>
          <a:lstStyle/>
          <a:p>
            <a:r>
              <a:rPr lang="en-US" dirty="0"/>
              <a:t>Laboring with the Lord</a:t>
            </a:r>
          </a:p>
        </p:txBody>
      </p:sp>
    </p:spTree>
    <p:extLst>
      <p:ext uri="{BB962C8B-B14F-4D97-AF65-F5344CB8AC3E}">
        <p14:creationId xmlns:p14="http://schemas.microsoft.com/office/powerpoint/2010/main" val="2458475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Lord labors with us as we do His work. </a:t>
            </a:r>
          </a:p>
          <a:p>
            <a:r>
              <a:rPr lang="en-US" dirty="0"/>
              <a:t>What are some ways in which the Lord labors with us as we do His work? </a:t>
            </a:r>
          </a:p>
        </p:txBody>
      </p:sp>
      <p:sp>
        <p:nvSpPr>
          <p:cNvPr id="3" name="Title 2"/>
          <p:cNvSpPr>
            <a:spLocks noGrp="1"/>
          </p:cNvSpPr>
          <p:nvPr>
            <p:ph type="title"/>
          </p:nvPr>
        </p:nvSpPr>
        <p:spPr/>
        <p:txBody>
          <a:bodyPr/>
          <a:lstStyle/>
          <a:p>
            <a:r>
              <a:rPr lang="en-US" dirty="0"/>
              <a:t>Laboring with the Lord</a:t>
            </a:r>
          </a:p>
        </p:txBody>
      </p:sp>
    </p:spTree>
    <p:extLst>
      <p:ext uri="{BB962C8B-B14F-4D97-AF65-F5344CB8AC3E}">
        <p14:creationId xmlns:p14="http://schemas.microsoft.com/office/powerpoint/2010/main" val="3017303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Lord labors with us as we do His work. </a:t>
            </a:r>
          </a:p>
          <a:p>
            <a:r>
              <a:rPr lang="en-US" dirty="0"/>
              <a:t>What are some ways in which the Lord labors with us as we do His work? </a:t>
            </a:r>
          </a:p>
          <a:p>
            <a:r>
              <a:rPr lang="en-US" dirty="0"/>
              <a:t>According to Jacob 5:62, what is unique about the time in which these servants were called to labor? </a:t>
            </a:r>
          </a:p>
          <a:p>
            <a:endParaRPr lang="en-US" dirty="0"/>
          </a:p>
        </p:txBody>
      </p:sp>
      <p:sp>
        <p:nvSpPr>
          <p:cNvPr id="3" name="Title 2"/>
          <p:cNvSpPr>
            <a:spLocks noGrp="1"/>
          </p:cNvSpPr>
          <p:nvPr>
            <p:ph type="title"/>
          </p:nvPr>
        </p:nvSpPr>
        <p:spPr/>
        <p:txBody>
          <a:bodyPr/>
          <a:lstStyle/>
          <a:p>
            <a:r>
              <a:rPr lang="en-US" dirty="0"/>
              <a:t>Laboring with the Lord</a:t>
            </a:r>
          </a:p>
        </p:txBody>
      </p:sp>
    </p:spTree>
    <p:extLst>
      <p:ext uri="{BB962C8B-B14F-4D97-AF65-F5344CB8AC3E}">
        <p14:creationId xmlns:p14="http://schemas.microsoft.com/office/powerpoint/2010/main" val="171343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5:62, we learn that what is unique about the time in which these servants were called to labor is that it was the “last time” the master would prune the vineyard. Prophets have referred to this “last time” as “the dispensation of the fulness of times.” For example, see Ephesians 1:10 and Doctrine and Covenants 128:20. </a:t>
            </a:r>
          </a:p>
        </p:txBody>
      </p:sp>
      <p:sp>
        <p:nvSpPr>
          <p:cNvPr id="3" name="Title 2"/>
          <p:cNvSpPr>
            <a:spLocks noGrp="1"/>
          </p:cNvSpPr>
          <p:nvPr>
            <p:ph type="title"/>
          </p:nvPr>
        </p:nvSpPr>
        <p:spPr/>
        <p:txBody>
          <a:bodyPr/>
          <a:lstStyle/>
          <a:p>
            <a:r>
              <a:rPr lang="en-US" dirty="0"/>
              <a:t>The </a:t>
            </a:r>
            <a:r>
              <a:rPr lang="en-US"/>
              <a:t>Last Laborers</a:t>
            </a:r>
          </a:p>
        </p:txBody>
      </p:sp>
    </p:spTree>
    <p:extLst>
      <p:ext uri="{BB962C8B-B14F-4D97-AF65-F5344CB8AC3E}">
        <p14:creationId xmlns:p14="http://schemas.microsoft.com/office/powerpoint/2010/main" val="421083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Dean L. Larsen</a:t>
            </a:r>
          </a:p>
        </p:txBody>
      </p:sp>
      <p:sp>
        <p:nvSpPr>
          <p:cNvPr id="3" name="Content Placeholder 2"/>
          <p:cNvSpPr>
            <a:spLocks noGrp="1"/>
          </p:cNvSpPr>
          <p:nvPr>
            <p:ph sz="quarter" idx="4"/>
          </p:nvPr>
        </p:nvSpPr>
        <p:spPr/>
        <p:txBody>
          <a:bodyPr/>
          <a:lstStyle/>
          <a:p>
            <a:pPr marL="0" indent="0">
              <a:buNone/>
            </a:pPr>
            <a:r>
              <a:rPr lang="en-US" dirty="0"/>
              <a:t>“[Now] is the period during which the Lord and his servants will make the final great effort to take the message of truth to all the peoples of the earth and to reclaim the descendants of ancient Israel who have lost their true identity. ...  </a:t>
            </a:r>
          </a:p>
          <a:p>
            <a:pPr marL="0" indent="0">
              <a:buNone/>
            </a:pPr>
            <a:r>
              <a:rPr lang="en-US" i="0" dirty="0"/>
              <a:t>Continued on the next page.</a:t>
            </a:r>
          </a:p>
        </p:txBody>
      </p:sp>
      <p:pic>
        <p:nvPicPr>
          <p:cNvPr id="6" name="Picture Placeholder 5"/>
          <p:cNvPicPr>
            <a:picLocks noGrp="1" noChangeAspect="1"/>
          </p:cNvPicPr>
          <p:nvPr>
            <p:ph type="pic" sz="quarter" idx="10"/>
          </p:nvPr>
        </p:nvPicPr>
        <p:blipFill>
          <a:blip r:embed="rId2"/>
          <a:srcRect t="93" b="93"/>
          <a:stretch>
            <a:fillRect/>
          </a:stretch>
        </p:blipFill>
        <p:spPr/>
      </p:pic>
    </p:spTree>
    <p:extLst>
      <p:ext uri="{BB962C8B-B14F-4D97-AF65-F5344CB8AC3E}">
        <p14:creationId xmlns:p14="http://schemas.microsoft.com/office/powerpoint/2010/main" val="4126824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Elder Dean L. Larsen, cont.</a:t>
            </a:r>
          </a:p>
        </p:txBody>
      </p:sp>
      <p:sp>
        <p:nvSpPr>
          <p:cNvPr id="3" name="Content Placeholder 2"/>
          <p:cNvSpPr>
            <a:spLocks noGrp="1"/>
          </p:cNvSpPr>
          <p:nvPr>
            <p:ph sz="quarter" idx="4"/>
          </p:nvPr>
        </p:nvSpPr>
        <p:spPr/>
        <p:txBody>
          <a:bodyPr/>
          <a:lstStyle/>
          <a:p>
            <a:pPr marL="0" indent="0">
              <a:buNone/>
            </a:pPr>
            <a:r>
              <a:rPr lang="en-US" dirty="0"/>
              <a:t>“You have come to the earth when the foundation has been laid for this great work. The gospel has been restored for the last time. The Church has been established in almost every part of the world. The stage is set for the final dramatic scenes to be enacted. You will be the principal players. You are among the last laborers in the vineyard. ... This is the service for which you are chosen” (Dean L. Larsen, “A Royal Generation,” </a:t>
            </a:r>
            <a:r>
              <a:rPr lang="en-US" i="0" dirty="0"/>
              <a:t>Ensign</a:t>
            </a:r>
            <a:r>
              <a:rPr lang="en-US" dirty="0"/>
              <a:t>, May 1983, 33). </a:t>
            </a:r>
          </a:p>
          <a:p>
            <a:endParaRPr lang="en-US" dirty="0"/>
          </a:p>
        </p:txBody>
      </p:sp>
      <p:pic>
        <p:nvPicPr>
          <p:cNvPr id="5" name="Picture Placeholder 5"/>
          <p:cNvPicPr>
            <a:picLocks noGrp="1" noChangeAspect="1"/>
          </p:cNvPicPr>
          <p:nvPr>
            <p:ph type="pic" sz="quarter" idx="10"/>
          </p:nvPr>
        </p:nvPicPr>
        <p:blipFill>
          <a:blip r:embed="rId2"/>
          <a:srcRect t="93" b="93"/>
          <a:stretch>
            <a:fillRect/>
          </a:stretch>
        </p:blipFill>
        <p:spPr/>
      </p:pic>
    </p:spTree>
    <p:extLst>
      <p:ext uri="{BB962C8B-B14F-4D97-AF65-F5344CB8AC3E}">
        <p14:creationId xmlns:p14="http://schemas.microsoft.com/office/powerpoint/2010/main" val="2211812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your thoughts about being among the last laborers in the Lord’s vineyard before His Second Coming?</a:t>
            </a:r>
          </a:p>
          <a:p>
            <a:endParaRPr lang="en-US" dirty="0"/>
          </a:p>
        </p:txBody>
      </p:sp>
      <p:sp>
        <p:nvSpPr>
          <p:cNvPr id="3" name="Title 2"/>
          <p:cNvSpPr>
            <a:spLocks noGrp="1"/>
          </p:cNvSpPr>
          <p:nvPr>
            <p:ph type="title"/>
          </p:nvPr>
        </p:nvSpPr>
        <p:spPr/>
        <p:txBody>
          <a:bodyPr/>
          <a:lstStyle/>
          <a:p>
            <a:r>
              <a:rPr lang="en-US" dirty="0"/>
              <a:t>The Last Laborers</a:t>
            </a:r>
          </a:p>
        </p:txBody>
      </p:sp>
    </p:spTree>
    <p:extLst>
      <p:ext uri="{BB962C8B-B14F-4D97-AF65-F5344CB8AC3E}">
        <p14:creationId xmlns:p14="http://schemas.microsoft.com/office/powerpoint/2010/main" val="9188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r>
              <a:rPr lang="en-US" dirty="0"/>
              <a:t>Hymn:</a:t>
            </a:r>
          </a:p>
          <a:p>
            <a:r>
              <a:rPr lang="en-US" dirty="0"/>
              <a:t>Prayer:</a:t>
            </a:r>
          </a:p>
          <a:p>
            <a:r>
              <a:rPr lang="en-US" dirty="0"/>
              <a:t>Thought:</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665" b="5665"/>
          <a:stretch>
            <a:fillRect/>
          </a:stretch>
        </p:blipFill>
        <p:spPr/>
      </p:pic>
    </p:spTree>
    <p:extLst>
      <p:ext uri="{BB962C8B-B14F-4D97-AF65-F5344CB8AC3E}">
        <p14:creationId xmlns:p14="http://schemas.microsoft.com/office/powerpoint/2010/main" val="456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your thoughts about being among the last laborers in the Lord’s vineyard before His Second Coming?</a:t>
            </a:r>
          </a:p>
          <a:p>
            <a:r>
              <a:rPr lang="en-US" dirty="0"/>
              <a:t>Read Jacob 5:70–71, looking for what the Lord of the vineyard promised to the servants who labored with him.</a:t>
            </a:r>
          </a:p>
          <a:p>
            <a:endParaRPr lang="en-US" dirty="0"/>
          </a:p>
        </p:txBody>
      </p:sp>
      <p:sp>
        <p:nvSpPr>
          <p:cNvPr id="3" name="Title 2"/>
          <p:cNvSpPr>
            <a:spLocks noGrp="1"/>
          </p:cNvSpPr>
          <p:nvPr>
            <p:ph type="title"/>
          </p:nvPr>
        </p:nvSpPr>
        <p:spPr/>
        <p:txBody>
          <a:bodyPr/>
          <a:lstStyle/>
          <a:p>
            <a:r>
              <a:rPr lang="en-US" dirty="0"/>
              <a:t>The Last Laborers</a:t>
            </a:r>
          </a:p>
        </p:txBody>
      </p:sp>
    </p:spTree>
    <p:extLst>
      <p:ext uri="{BB962C8B-B14F-4D97-AF65-F5344CB8AC3E}">
        <p14:creationId xmlns:p14="http://schemas.microsoft.com/office/powerpoint/2010/main" val="3946948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a:t>What are your thoughts about being among the last laborers in the Lord’s vineyard before His Second Coming?</a:t>
            </a:r>
          </a:p>
          <a:p>
            <a:r>
              <a:rPr lang="en-US" dirty="0"/>
              <a:t>Read Jacob 5:70–71, looking for what the Lord of the vineyard promised to the servants who labored with him.</a:t>
            </a:r>
          </a:p>
          <a:p>
            <a:r>
              <a:rPr lang="en-US" dirty="0"/>
              <a:t>Using your own words, how would you state the Lord’s promise in Jacob 5:71 as a principle? </a:t>
            </a:r>
          </a:p>
        </p:txBody>
      </p:sp>
      <p:sp>
        <p:nvSpPr>
          <p:cNvPr id="5" name="Title 4"/>
          <p:cNvSpPr>
            <a:spLocks noGrp="1"/>
          </p:cNvSpPr>
          <p:nvPr>
            <p:ph type="title"/>
          </p:nvPr>
        </p:nvSpPr>
        <p:spPr/>
        <p:txBody>
          <a:bodyPr/>
          <a:lstStyle/>
          <a:p>
            <a:r>
              <a:rPr lang="en-US" dirty="0"/>
              <a:t>The Last Laborers</a:t>
            </a:r>
          </a:p>
        </p:txBody>
      </p:sp>
    </p:spTree>
    <p:extLst>
      <p:ext uri="{BB962C8B-B14F-4D97-AF65-F5344CB8AC3E}">
        <p14:creationId xmlns:p14="http://schemas.microsoft.com/office/powerpoint/2010/main" val="70085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If we labor mightily with the Lord, then we will be blessed with joy.</a:t>
            </a:r>
          </a:p>
          <a:p>
            <a:endParaRPr lang="en-US" dirty="0"/>
          </a:p>
        </p:txBody>
      </p:sp>
      <p:sp>
        <p:nvSpPr>
          <p:cNvPr id="3" name="Title 2"/>
          <p:cNvSpPr>
            <a:spLocks noGrp="1"/>
          </p:cNvSpPr>
          <p:nvPr>
            <p:ph type="title"/>
          </p:nvPr>
        </p:nvSpPr>
        <p:spPr/>
        <p:txBody>
          <a:bodyPr/>
          <a:lstStyle/>
          <a:p>
            <a:r>
              <a:rPr lang="en-US" dirty="0"/>
              <a:t>Blessed with Joy</a:t>
            </a:r>
          </a:p>
        </p:txBody>
      </p:sp>
    </p:spTree>
    <p:extLst>
      <p:ext uri="{BB962C8B-B14F-4D97-AF65-F5344CB8AC3E}">
        <p14:creationId xmlns:p14="http://schemas.microsoft.com/office/powerpoint/2010/main" val="3935338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If we labor mightily with the Lord, then we will be blessed with joy.</a:t>
            </a:r>
          </a:p>
          <a:p>
            <a:r>
              <a:rPr lang="en-US" dirty="0"/>
              <a:t>What are some opportunities you have to serve with the Lord in His work? </a:t>
            </a:r>
          </a:p>
          <a:p>
            <a:endParaRPr lang="en-US" dirty="0"/>
          </a:p>
        </p:txBody>
      </p:sp>
      <p:sp>
        <p:nvSpPr>
          <p:cNvPr id="3" name="Title 2"/>
          <p:cNvSpPr>
            <a:spLocks noGrp="1"/>
          </p:cNvSpPr>
          <p:nvPr>
            <p:ph type="title"/>
          </p:nvPr>
        </p:nvSpPr>
        <p:spPr/>
        <p:txBody>
          <a:bodyPr/>
          <a:lstStyle/>
          <a:p>
            <a:r>
              <a:rPr lang="en-US" dirty="0"/>
              <a:t>Blessed with Joy</a:t>
            </a:r>
          </a:p>
        </p:txBody>
      </p:sp>
    </p:spTree>
    <p:extLst>
      <p:ext uri="{BB962C8B-B14F-4D97-AF65-F5344CB8AC3E}">
        <p14:creationId xmlns:p14="http://schemas.microsoft.com/office/powerpoint/2010/main" val="875741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If we labor mightily with the Lord, then we will be blessed with joy.</a:t>
            </a:r>
          </a:p>
          <a:p>
            <a:r>
              <a:rPr lang="en-US" dirty="0"/>
              <a:t>What are some opportunities you have to serve with the Lord in His work? </a:t>
            </a:r>
          </a:p>
          <a:p>
            <a:r>
              <a:rPr lang="en-US" dirty="0"/>
              <a:t>What are some ways we can labor mightily with the Lord in these various opportunities?</a:t>
            </a:r>
          </a:p>
          <a:p>
            <a:endParaRPr lang="en-US" dirty="0"/>
          </a:p>
        </p:txBody>
      </p:sp>
      <p:sp>
        <p:nvSpPr>
          <p:cNvPr id="3" name="Title 2"/>
          <p:cNvSpPr>
            <a:spLocks noGrp="1"/>
          </p:cNvSpPr>
          <p:nvPr>
            <p:ph type="title"/>
          </p:nvPr>
        </p:nvSpPr>
        <p:spPr/>
        <p:txBody>
          <a:bodyPr/>
          <a:lstStyle/>
          <a:p>
            <a:r>
              <a:rPr lang="en-US" dirty="0"/>
              <a:t>Blessed with Joy</a:t>
            </a:r>
          </a:p>
        </p:txBody>
      </p:sp>
    </p:spTree>
    <p:extLst>
      <p:ext uri="{BB962C8B-B14F-4D97-AF65-F5344CB8AC3E}">
        <p14:creationId xmlns:p14="http://schemas.microsoft.com/office/powerpoint/2010/main" val="35617939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5:72, 74–75, looking for what happened to the trees and the fruit as the servants labored mightily with the Lord.</a:t>
            </a:r>
          </a:p>
          <a:p>
            <a:endParaRPr lang="en-US" dirty="0"/>
          </a:p>
        </p:txBody>
      </p:sp>
      <p:sp>
        <p:nvSpPr>
          <p:cNvPr id="3" name="Title 2"/>
          <p:cNvSpPr>
            <a:spLocks noGrp="1"/>
          </p:cNvSpPr>
          <p:nvPr>
            <p:ph type="title"/>
          </p:nvPr>
        </p:nvSpPr>
        <p:spPr/>
        <p:txBody>
          <a:bodyPr/>
          <a:lstStyle/>
          <a:p>
            <a:r>
              <a:rPr lang="en-US" dirty="0"/>
              <a:t>The Trees and the Fruits</a:t>
            </a:r>
          </a:p>
        </p:txBody>
      </p:sp>
    </p:spTree>
    <p:extLst>
      <p:ext uri="{BB962C8B-B14F-4D97-AF65-F5344CB8AC3E}">
        <p14:creationId xmlns:p14="http://schemas.microsoft.com/office/powerpoint/2010/main" val="525738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5:72, 74–75, looking for what happened to the trees and the fruit as the servants labored mightily with the Lord.</a:t>
            </a:r>
          </a:p>
          <a:p>
            <a:r>
              <a:rPr lang="en-US" dirty="0"/>
              <a:t>In verse 74, the trees becoming “like unto one body” and the “fruits [being] equal” represent the righteousness and unity that exist among the Lord’s people as they obey His commandments and do His work. (See also Moses 7:18.) </a:t>
            </a:r>
          </a:p>
        </p:txBody>
      </p:sp>
      <p:sp>
        <p:nvSpPr>
          <p:cNvPr id="3" name="Title 2"/>
          <p:cNvSpPr>
            <a:spLocks noGrp="1"/>
          </p:cNvSpPr>
          <p:nvPr>
            <p:ph type="title"/>
          </p:nvPr>
        </p:nvSpPr>
        <p:spPr/>
        <p:txBody>
          <a:bodyPr/>
          <a:lstStyle/>
          <a:p>
            <a:r>
              <a:rPr lang="en-US" dirty="0"/>
              <a:t>The Trees and the Fruits</a:t>
            </a:r>
          </a:p>
        </p:txBody>
      </p:sp>
    </p:spTree>
    <p:extLst>
      <p:ext uri="{BB962C8B-B14F-4D97-AF65-F5344CB8AC3E}">
        <p14:creationId xmlns:p14="http://schemas.microsoft.com/office/powerpoint/2010/main" val="2327978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5:75, look for what the Lord of the vineyard told his servants after their work was complete. </a:t>
            </a:r>
          </a:p>
          <a:p>
            <a:endParaRPr lang="en-US" dirty="0"/>
          </a:p>
        </p:txBody>
      </p:sp>
      <p:sp>
        <p:nvSpPr>
          <p:cNvPr id="3" name="Title 2"/>
          <p:cNvSpPr>
            <a:spLocks noGrp="1"/>
          </p:cNvSpPr>
          <p:nvPr>
            <p:ph type="title"/>
          </p:nvPr>
        </p:nvSpPr>
        <p:spPr/>
        <p:txBody>
          <a:bodyPr/>
          <a:lstStyle/>
          <a:p>
            <a:r>
              <a:rPr lang="en-US" dirty="0"/>
              <a:t>The Lord of the Vineyard</a:t>
            </a:r>
          </a:p>
        </p:txBody>
      </p:sp>
    </p:spTree>
    <p:extLst>
      <p:ext uri="{BB962C8B-B14F-4D97-AF65-F5344CB8AC3E}">
        <p14:creationId xmlns:p14="http://schemas.microsoft.com/office/powerpoint/2010/main" val="2947045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5:75, look for what the Lord of the vineyard told his servants after their work was complete. </a:t>
            </a:r>
          </a:p>
          <a:p>
            <a:r>
              <a:rPr lang="en-US" dirty="0"/>
              <a:t>What feelings would you have if you heard the Lord say to you, “Blessed art thou”? Why?</a:t>
            </a:r>
          </a:p>
          <a:p>
            <a:endParaRPr lang="en-US" dirty="0"/>
          </a:p>
        </p:txBody>
      </p:sp>
      <p:sp>
        <p:nvSpPr>
          <p:cNvPr id="3" name="Title 2"/>
          <p:cNvSpPr>
            <a:spLocks noGrp="1"/>
          </p:cNvSpPr>
          <p:nvPr>
            <p:ph type="title"/>
          </p:nvPr>
        </p:nvSpPr>
        <p:spPr/>
        <p:txBody>
          <a:bodyPr/>
          <a:lstStyle/>
          <a:p>
            <a:r>
              <a:rPr lang="en-US" dirty="0"/>
              <a:t>The Lord of the Vineyard</a:t>
            </a:r>
          </a:p>
        </p:txBody>
      </p:sp>
    </p:spTree>
    <p:extLst>
      <p:ext uri="{BB962C8B-B14F-4D97-AF65-F5344CB8AC3E}">
        <p14:creationId xmlns:p14="http://schemas.microsoft.com/office/powerpoint/2010/main" val="2592597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5:75, look for what the Lord of the vineyard told his servants after their work was complete. </a:t>
            </a:r>
          </a:p>
          <a:p>
            <a:r>
              <a:rPr lang="en-US" dirty="0"/>
              <a:t>What feelings would you have if you heard the Lord say to you, “Blessed art thou”? Why?</a:t>
            </a:r>
          </a:p>
          <a:p>
            <a:r>
              <a:rPr lang="en-US" dirty="0"/>
              <a:t>When have you felt joy because you labored mightily with the Lord in His work?</a:t>
            </a:r>
          </a:p>
          <a:p>
            <a:endParaRPr lang="en-US" dirty="0"/>
          </a:p>
        </p:txBody>
      </p:sp>
      <p:sp>
        <p:nvSpPr>
          <p:cNvPr id="3" name="Title 2"/>
          <p:cNvSpPr>
            <a:spLocks noGrp="1"/>
          </p:cNvSpPr>
          <p:nvPr>
            <p:ph type="title"/>
          </p:nvPr>
        </p:nvSpPr>
        <p:spPr/>
        <p:txBody>
          <a:bodyPr/>
          <a:lstStyle/>
          <a:p>
            <a:r>
              <a:rPr lang="en-US" dirty="0"/>
              <a:t>The Lord of the Vineyard</a:t>
            </a:r>
          </a:p>
        </p:txBody>
      </p:sp>
    </p:spTree>
    <p:extLst>
      <p:ext uri="{BB962C8B-B14F-4D97-AF65-F5344CB8AC3E}">
        <p14:creationId xmlns:p14="http://schemas.microsoft.com/office/powerpoint/2010/main" val="3558475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Previous Lesson</a:t>
            </a:r>
          </a:p>
        </p:txBody>
      </p:sp>
      <p:sp>
        <p:nvSpPr>
          <p:cNvPr id="3" name="Content Placeholder 2"/>
          <p:cNvSpPr>
            <a:spLocks noGrp="1"/>
          </p:cNvSpPr>
          <p:nvPr>
            <p:ph sz="quarter" idx="4"/>
          </p:nvPr>
        </p:nvSpPr>
        <p:spPr/>
        <p:txBody>
          <a:bodyPr/>
          <a:lstStyle/>
          <a:p>
            <a:r>
              <a:rPr lang="en-US" i="0" dirty="0"/>
              <a:t>The master of the vineyard represents …</a:t>
            </a:r>
          </a:p>
          <a:p>
            <a:endParaRPr lang="en-US" dirty="0"/>
          </a:p>
        </p:txBody>
      </p:sp>
      <p:pic>
        <p:nvPicPr>
          <p:cNvPr id="6" name="Picture Placeholder 5"/>
          <p:cNvPicPr>
            <a:picLocks noGrp="1" noChangeAspect="1"/>
          </p:cNvPicPr>
          <p:nvPr>
            <p:ph type="pic" sz="quarter" idx="10"/>
          </p:nvPr>
        </p:nvPicPr>
        <p:blipFill>
          <a:blip r:embed="rId2"/>
          <a:srcRect l="24936" r="24936"/>
          <a:stretch>
            <a:fillRect/>
          </a:stretch>
        </p:blipFill>
        <p:spPr/>
      </p:pic>
    </p:spTree>
    <p:extLst>
      <p:ext uri="{BB962C8B-B14F-4D97-AF65-F5344CB8AC3E}">
        <p14:creationId xmlns:p14="http://schemas.microsoft.com/office/powerpoint/2010/main" val="4249687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is one way you will labor more mightily with the Lord in His work?</a:t>
            </a:r>
          </a:p>
          <a:p>
            <a:endParaRPr lang="en-US" dirty="0"/>
          </a:p>
        </p:txBody>
      </p:sp>
      <p:sp>
        <p:nvSpPr>
          <p:cNvPr id="3" name="Title 2"/>
          <p:cNvSpPr>
            <a:spLocks noGrp="1"/>
          </p:cNvSpPr>
          <p:nvPr>
            <p:ph type="title"/>
          </p:nvPr>
        </p:nvSpPr>
        <p:spPr/>
        <p:txBody>
          <a:bodyPr/>
          <a:lstStyle/>
          <a:p>
            <a:r>
              <a:rPr lang="en-US" dirty="0"/>
              <a:t>Laboring Mightily</a:t>
            </a:r>
          </a:p>
        </p:txBody>
      </p:sp>
    </p:spTree>
    <p:extLst>
      <p:ext uri="{BB962C8B-B14F-4D97-AF65-F5344CB8AC3E}">
        <p14:creationId xmlns:p14="http://schemas.microsoft.com/office/powerpoint/2010/main" val="836104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is one way you will labor more mightily with the Lord in His work?</a:t>
            </a:r>
          </a:p>
          <a:p>
            <a:r>
              <a:rPr lang="en-US" dirty="0"/>
              <a:t>In Jacob 5:76–77, we learn that after the Second Coming of Jesus Christ, righteousness will prevail for a “long time” (during the Millennium). When evil again enters the world, God will separate the righteous from the wicked and cleanse the earth by fire. </a:t>
            </a:r>
          </a:p>
        </p:txBody>
      </p:sp>
      <p:sp>
        <p:nvSpPr>
          <p:cNvPr id="3" name="Title 2"/>
          <p:cNvSpPr>
            <a:spLocks noGrp="1"/>
          </p:cNvSpPr>
          <p:nvPr>
            <p:ph type="title"/>
          </p:nvPr>
        </p:nvSpPr>
        <p:spPr/>
        <p:txBody>
          <a:bodyPr/>
          <a:lstStyle/>
          <a:p>
            <a:r>
              <a:rPr lang="en-US" dirty="0"/>
              <a:t>Laboring Mightily</a:t>
            </a:r>
          </a:p>
        </p:txBody>
      </p:sp>
    </p:spTree>
    <p:extLst>
      <p:ext uri="{BB962C8B-B14F-4D97-AF65-F5344CB8AC3E}">
        <p14:creationId xmlns:p14="http://schemas.microsoft.com/office/powerpoint/2010/main" val="2513423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6:4–10. What truths or principles did Jacob want his people to understand from these verses?</a:t>
            </a:r>
          </a:p>
        </p:txBody>
      </p:sp>
      <p:sp>
        <p:nvSpPr>
          <p:cNvPr id="3" name="Title 2"/>
          <p:cNvSpPr>
            <a:spLocks noGrp="1"/>
          </p:cNvSpPr>
          <p:nvPr>
            <p:ph type="title"/>
          </p:nvPr>
        </p:nvSpPr>
        <p:spPr/>
        <p:txBody>
          <a:bodyPr/>
          <a:lstStyle/>
          <a:p>
            <a:r>
              <a:rPr lang="en-US" dirty="0"/>
              <a:t>Truths from </a:t>
            </a:r>
            <a:r>
              <a:rPr lang="en-US" dirty="0" err="1"/>
              <a:t>Zenos’s</a:t>
            </a:r>
            <a:r>
              <a:rPr lang="en-US" dirty="0"/>
              <a:t> Allegory</a:t>
            </a:r>
          </a:p>
        </p:txBody>
      </p:sp>
    </p:spTree>
    <p:extLst>
      <p:ext uri="{BB962C8B-B14F-4D97-AF65-F5344CB8AC3E}">
        <p14:creationId xmlns:p14="http://schemas.microsoft.com/office/powerpoint/2010/main" val="3643584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God remembers us even when we are sinful and offers us the opportunity to repent. </a:t>
            </a:r>
            <a:r>
              <a:rPr lang="en-US" dirty="0"/>
              <a:t>(See Jacob 6:4.)</a:t>
            </a:r>
          </a:p>
          <a:p>
            <a:endParaRPr lang="en-US" dirty="0"/>
          </a:p>
        </p:txBody>
      </p:sp>
      <p:sp>
        <p:nvSpPr>
          <p:cNvPr id="3" name="Title 2"/>
          <p:cNvSpPr>
            <a:spLocks noGrp="1"/>
          </p:cNvSpPr>
          <p:nvPr>
            <p:ph type="title"/>
          </p:nvPr>
        </p:nvSpPr>
        <p:spPr/>
        <p:txBody>
          <a:bodyPr/>
          <a:lstStyle/>
          <a:p>
            <a:r>
              <a:rPr lang="en-US" dirty="0"/>
              <a:t>Truths from </a:t>
            </a:r>
            <a:r>
              <a:rPr lang="en-US" dirty="0" err="1"/>
              <a:t>Zenos’s</a:t>
            </a:r>
            <a:r>
              <a:rPr lang="en-US" dirty="0"/>
              <a:t> Allegory</a:t>
            </a:r>
          </a:p>
        </p:txBody>
      </p:sp>
    </p:spTree>
    <p:extLst>
      <p:ext uri="{BB962C8B-B14F-4D97-AF65-F5344CB8AC3E}">
        <p14:creationId xmlns:p14="http://schemas.microsoft.com/office/powerpoint/2010/main" val="19043003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God remembers us even when we are sinful and offers us the opportunity to repent. </a:t>
            </a:r>
            <a:r>
              <a:rPr lang="en-US" dirty="0"/>
              <a:t>(See Jacob 6:4.)</a:t>
            </a:r>
          </a:p>
          <a:p>
            <a:r>
              <a:rPr lang="en-US" b="1" dirty="0"/>
              <a:t>We will receive God’s mercy if we repent and come unto Him with full purpose of heart. </a:t>
            </a:r>
            <a:r>
              <a:rPr lang="en-US" dirty="0"/>
              <a:t>(See Jacob 6:4–5.)</a:t>
            </a:r>
          </a:p>
          <a:p>
            <a:endParaRPr lang="en-US" dirty="0"/>
          </a:p>
        </p:txBody>
      </p:sp>
      <p:sp>
        <p:nvSpPr>
          <p:cNvPr id="3" name="Title 2"/>
          <p:cNvSpPr>
            <a:spLocks noGrp="1"/>
          </p:cNvSpPr>
          <p:nvPr>
            <p:ph type="title"/>
          </p:nvPr>
        </p:nvSpPr>
        <p:spPr/>
        <p:txBody>
          <a:bodyPr/>
          <a:lstStyle/>
          <a:p>
            <a:r>
              <a:rPr lang="en-US" dirty="0"/>
              <a:t>Truths from </a:t>
            </a:r>
            <a:r>
              <a:rPr lang="en-US" dirty="0" err="1"/>
              <a:t>Zenos’s</a:t>
            </a:r>
            <a:r>
              <a:rPr lang="en-US" dirty="0"/>
              <a:t> Allegory</a:t>
            </a:r>
          </a:p>
        </p:txBody>
      </p:sp>
    </p:spTree>
    <p:extLst>
      <p:ext uri="{BB962C8B-B14F-4D97-AF65-F5344CB8AC3E}">
        <p14:creationId xmlns:p14="http://schemas.microsoft.com/office/powerpoint/2010/main" val="4012528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God remembers us even when we are sinful and offers us the opportunity to repent. </a:t>
            </a:r>
            <a:r>
              <a:rPr lang="en-US" dirty="0"/>
              <a:t>(See Jacob 6:4.)</a:t>
            </a:r>
          </a:p>
          <a:p>
            <a:r>
              <a:rPr lang="en-US" b="1" dirty="0"/>
              <a:t>We will receive God’s mercy if we repent and come unto Him with full purpose of heart. </a:t>
            </a:r>
            <a:r>
              <a:rPr lang="en-US" dirty="0"/>
              <a:t>(See Jacob 6:4–5.)</a:t>
            </a:r>
          </a:p>
          <a:p>
            <a:r>
              <a:rPr lang="en-US" b="1" dirty="0"/>
              <a:t>Those who persist in evil and do not repent will someday stand with shame before God.</a:t>
            </a:r>
            <a:r>
              <a:rPr lang="en-US" dirty="0"/>
              <a:t> (See Jacob 6:7–9.)</a:t>
            </a:r>
          </a:p>
        </p:txBody>
      </p:sp>
      <p:sp>
        <p:nvSpPr>
          <p:cNvPr id="3" name="Title 2"/>
          <p:cNvSpPr>
            <a:spLocks noGrp="1"/>
          </p:cNvSpPr>
          <p:nvPr>
            <p:ph type="title"/>
          </p:nvPr>
        </p:nvSpPr>
        <p:spPr/>
        <p:txBody>
          <a:bodyPr/>
          <a:lstStyle/>
          <a:p>
            <a:r>
              <a:rPr lang="en-US" dirty="0"/>
              <a:t>Truths from </a:t>
            </a:r>
            <a:r>
              <a:rPr lang="en-US" dirty="0" err="1"/>
              <a:t>Zenos’s</a:t>
            </a:r>
            <a:r>
              <a:rPr lang="en-US" dirty="0"/>
              <a:t> Allegory</a:t>
            </a:r>
          </a:p>
        </p:txBody>
      </p:sp>
    </p:spTree>
    <p:extLst>
      <p:ext uri="{BB962C8B-B14F-4D97-AF65-F5344CB8AC3E}">
        <p14:creationId xmlns:p14="http://schemas.microsoft.com/office/powerpoint/2010/main" val="659211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does the allegory in Jacob 5 help us understand these truths?</a:t>
            </a:r>
          </a:p>
          <a:p>
            <a:endParaRPr lang="en-US" dirty="0"/>
          </a:p>
        </p:txBody>
      </p:sp>
      <p:sp>
        <p:nvSpPr>
          <p:cNvPr id="3" name="Title 2"/>
          <p:cNvSpPr>
            <a:spLocks noGrp="1"/>
          </p:cNvSpPr>
          <p:nvPr>
            <p:ph type="title"/>
          </p:nvPr>
        </p:nvSpPr>
        <p:spPr/>
        <p:txBody>
          <a:bodyPr/>
          <a:lstStyle/>
          <a:p>
            <a:r>
              <a:rPr lang="en-US" dirty="0"/>
              <a:t>Understanding Truths</a:t>
            </a:r>
          </a:p>
        </p:txBody>
      </p:sp>
    </p:spTree>
    <p:extLst>
      <p:ext uri="{BB962C8B-B14F-4D97-AF65-F5344CB8AC3E}">
        <p14:creationId xmlns:p14="http://schemas.microsoft.com/office/powerpoint/2010/main" val="16578974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does the allegory in Jacob 5 help us understand these truths?</a:t>
            </a:r>
          </a:p>
          <a:p>
            <a:r>
              <a:rPr lang="en-US" dirty="0"/>
              <a:t>Why do you think it is important for us to understand these truths today?</a:t>
            </a:r>
          </a:p>
          <a:p>
            <a:endParaRPr lang="en-US" dirty="0"/>
          </a:p>
          <a:p>
            <a:endParaRPr lang="en-US" dirty="0"/>
          </a:p>
        </p:txBody>
      </p:sp>
      <p:sp>
        <p:nvSpPr>
          <p:cNvPr id="3" name="Title 2"/>
          <p:cNvSpPr>
            <a:spLocks noGrp="1"/>
          </p:cNvSpPr>
          <p:nvPr>
            <p:ph type="title"/>
          </p:nvPr>
        </p:nvSpPr>
        <p:spPr/>
        <p:txBody>
          <a:bodyPr/>
          <a:lstStyle/>
          <a:p>
            <a:r>
              <a:rPr lang="en-US" dirty="0"/>
              <a:t>Understanding Truths</a:t>
            </a:r>
          </a:p>
        </p:txBody>
      </p:sp>
    </p:spTree>
    <p:extLst>
      <p:ext uri="{BB962C8B-B14F-4D97-AF65-F5344CB8AC3E}">
        <p14:creationId xmlns:p14="http://schemas.microsoft.com/office/powerpoint/2010/main" val="489927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does the allegory in Jacob 5 help us understand </a:t>
            </a:r>
            <a:r>
              <a:rPr lang="en-US"/>
              <a:t>these truths?</a:t>
            </a:r>
            <a:endParaRPr lang="en-US" dirty="0"/>
          </a:p>
          <a:p>
            <a:r>
              <a:rPr lang="en-US" dirty="0"/>
              <a:t>Why do you think it is important for us to understand these truths today?</a:t>
            </a:r>
          </a:p>
          <a:p>
            <a:r>
              <a:rPr lang="en-US" dirty="0"/>
              <a:t>In what ways does God show mercy to us as we repent and come unto Him? </a:t>
            </a:r>
          </a:p>
        </p:txBody>
      </p:sp>
      <p:sp>
        <p:nvSpPr>
          <p:cNvPr id="3" name="Title 2"/>
          <p:cNvSpPr>
            <a:spLocks noGrp="1"/>
          </p:cNvSpPr>
          <p:nvPr>
            <p:ph type="title"/>
          </p:nvPr>
        </p:nvSpPr>
        <p:spPr/>
        <p:txBody>
          <a:bodyPr/>
          <a:lstStyle/>
          <a:p>
            <a:r>
              <a:rPr lang="en-US" dirty="0"/>
              <a:t>Understanding Truths</a:t>
            </a:r>
          </a:p>
        </p:txBody>
      </p:sp>
    </p:spTree>
    <p:extLst>
      <p:ext uri="{BB962C8B-B14F-4D97-AF65-F5344CB8AC3E}">
        <p14:creationId xmlns:p14="http://schemas.microsoft.com/office/powerpoint/2010/main" val="982219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6:11–12, looking for additional counsel Jacob gave. </a:t>
            </a:r>
          </a:p>
          <a:p>
            <a:endParaRPr lang="en-US" dirty="0"/>
          </a:p>
        </p:txBody>
      </p:sp>
      <p:sp>
        <p:nvSpPr>
          <p:cNvPr id="3" name="Title 2"/>
          <p:cNvSpPr>
            <a:spLocks noGrp="1"/>
          </p:cNvSpPr>
          <p:nvPr>
            <p:ph type="title"/>
          </p:nvPr>
        </p:nvSpPr>
        <p:spPr/>
        <p:txBody>
          <a:bodyPr/>
          <a:lstStyle/>
          <a:p>
            <a:r>
              <a:rPr lang="en-US" dirty="0"/>
              <a:t>Additional Counsel</a:t>
            </a:r>
          </a:p>
        </p:txBody>
      </p:sp>
    </p:spTree>
    <p:extLst>
      <p:ext uri="{BB962C8B-B14F-4D97-AF65-F5344CB8AC3E}">
        <p14:creationId xmlns:p14="http://schemas.microsoft.com/office/powerpoint/2010/main" val="2845042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Previous Lesson</a:t>
            </a:r>
          </a:p>
        </p:txBody>
      </p:sp>
      <p:sp>
        <p:nvSpPr>
          <p:cNvPr id="3" name="Content Placeholder 2"/>
          <p:cNvSpPr>
            <a:spLocks noGrp="1"/>
          </p:cNvSpPr>
          <p:nvPr>
            <p:ph sz="quarter" idx="4"/>
          </p:nvPr>
        </p:nvSpPr>
        <p:spPr/>
        <p:txBody>
          <a:bodyPr/>
          <a:lstStyle/>
          <a:p>
            <a:r>
              <a:rPr lang="en-US" i="0" dirty="0"/>
              <a:t>The master of the vineyard represents …</a:t>
            </a:r>
          </a:p>
          <a:p>
            <a:r>
              <a:rPr lang="en-US" i="0" dirty="0"/>
              <a:t>The efforts of the master of the vineyard to save his trees represent …</a:t>
            </a:r>
          </a:p>
          <a:p>
            <a:endParaRPr lang="en-US" dirty="0"/>
          </a:p>
        </p:txBody>
      </p:sp>
      <p:pic>
        <p:nvPicPr>
          <p:cNvPr id="6" name="Picture Placeholder 5"/>
          <p:cNvPicPr>
            <a:picLocks noGrp="1" noChangeAspect="1"/>
          </p:cNvPicPr>
          <p:nvPr>
            <p:ph type="pic" sz="quarter" idx="10"/>
          </p:nvPr>
        </p:nvPicPr>
        <p:blipFill>
          <a:blip r:embed="rId2"/>
          <a:srcRect l="24936" r="24936"/>
          <a:stretch>
            <a:fillRect/>
          </a:stretch>
        </p:blipFill>
        <p:spPr/>
      </p:pic>
    </p:spTree>
    <p:extLst>
      <p:ext uri="{BB962C8B-B14F-4D97-AF65-F5344CB8AC3E}">
        <p14:creationId xmlns:p14="http://schemas.microsoft.com/office/powerpoint/2010/main" val="598919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Jacob 6:11–12, looking for additional counsel Jacob gave. </a:t>
            </a:r>
          </a:p>
          <a:p>
            <a:r>
              <a:rPr lang="en-US" dirty="0"/>
              <a:t>Based on the truths you learned in Jacob 6, why would it be wise to follow Jacob’s counsel to repent? </a:t>
            </a:r>
          </a:p>
        </p:txBody>
      </p:sp>
      <p:sp>
        <p:nvSpPr>
          <p:cNvPr id="3" name="Title 2"/>
          <p:cNvSpPr>
            <a:spLocks noGrp="1"/>
          </p:cNvSpPr>
          <p:nvPr>
            <p:ph type="title"/>
          </p:nvPr>
        </p:nvSpPr>
        <p:spPr/>
        <p:txBody>
          <a:bodyPr/>
          <a:lstStyle/>
          <a:p>
            <a:r>
              <a:rPr lang="en-US" dirty="0"/>
              <a:t>Additional Counsel</a:t>
            </a:r>
          </a:p>
        </p:txBody>
      </p:sp>
    </p:spTree>
    <p:extLst>
      <p:ext uri="{BB962C8B-B14F-4D97-AF65-F5344CB8AC3E}">
        <p14:creationId xmlns:p14="http://schemas.microsoft.com/office/powerpoint/2010/main" val="782487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 act in faith when we choose to trust God and turn to Him first through sincere prayer, a study of His teachings, and obedience to His commandments.</a:t>
            </a:r>
          </a:p>
        </p:txBody>
      </p:sp>
      <p:sp>
        <p:nvSpPr>
          <p:cNvPr id="3" name="Title 2"/>
          <p:cNvSpPr>
            <a:spLocks noGrp="1"/>
          </p:cNvSpPr>
          <p:nvPr>
            <p:ph type="title"/>
          </p:nvPr>
        </p:nvSpPr>
        <p:spPr/>
        <p:txBody>
          <a:bodyPr/>
          <a:lstStyle/>
          <a:p>
            <a:r>
              <a:rPr lang="en-US" dirty="0"/>
              <a:t>Act in Faith</a:t>
            </a:r>
            <a:br>
              <a:rPr lang="en-US" dirty="0"/>
            </a:br>
            <a:endParaRPr lang="en-US" dirty="0"/>
          </a:p>
        </p:txBody>
      </p:sp>
    </p:spTree>
    <p:extLst>
      <p:ext uri="{BB962C8B-B14F-4D97-AF65-F5344CB8AC3E}">
        <p14:creationId xmlns:p14="http://schemas.microsoft.com/office/powerpoint/2010/main" val="445331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As we seek to develop our understanding and to resolve concerns, it is important that we rely on the testimony that we already have of Jesus Christ, the Restoration of His gospel, and the teachings of His ordained prophets. </a:t>
            </a:r>
          </a:p>
        </p:txBody>
      </p:sp>
      <p:sp>
        <p:nvSpPr>
          <p:cNvPr id="3" name="Title 2"/>
          <p:cNvSpPr>
            <a:spLocks noGrp="1"/>
          </p:cNvSpPr>
          <p:nvPr>
            <p:ph type="title"/>
          </p:nvPr>
        </p:nvSpPr>
        <p:spPr/>
        <p:txBody>
          <a:bodyPr/>
          <a:lstStyle/>
          <a:p>
            <a:r>
              <a:rPr lang="en-US" dirty="0"/>
              <a:t>Act in Faith</a:t>
            </a:r>
            <a:br>
              <a:rPr lang="en-US" dirty="0"/>
            </a:br>
            <a:endParaRPr lang="en-US" dirty="0"/>
          </a:p>
        </p:txBody>
      </p:sp>
    </p:spTree>
    <p:extLst>
      <p:ext uri="{BB962C8B-B14F-4D97-AF65-F5344CB8AC3E}">
        <p14:creationId xmlns:p14="http://schemas.microsoft.com/office/powerpoint/2010/main" val="7024812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Elder Jeffrey R. Holland taught: “When those moments come and issues surface, the resolution of which is not immediately forthcoming, </a:t>
            </a:r>
            <a:r>
              <a:rPr lang="en-US" i="1" dirty="0"/>
              <a:t>hold fast to what you already know and stand strong until additional knowledge comes</a:t>
            </a:r>
            <a:r>
              <a:rPr lang="en-US" dirty="0"/>
              <a:t>” (“Lord, I Believe,”</a:t>
            </a:r>
            <a:r>
              <a:rPr lang="en-US" i="1" dirty="0"/>
              <a:t> Ensign</a:t>
            </a:r>
            <a:r>
              <a:rPr lang="en-US" dirty="0"/>
              <a:t> or </a:t>
            </a:r>
            <a:r>
              <a:rPr lang="en-US" i="1" dirty="0"/>
              <a:t>Liahona,</a:t>
            </a:r>
            <a:r>
              <a:rPr lang="en-US" dirty="0"/>
              <a:t> May 2013, 94). The Lord Himself has invited us to “look unto [Him] in every thought; doubt not, fear not” (D&amp;C 6:36).</a:t>
            </a:r>
          </a:p>
        </p:txBody>
      </p:sp>
      <p:sp>
        <p:nvSpPr>
          <p:cNvPr id="3" name="Title 2"/>
          <p:cNvSpPr>
            <a:spLocks noGrp="1"/>
          </p:cNvSpPr>
          <p:nvPr>
            <p:ph type="title"/>
          </p:nvPr>
        </p:nvSpPr>
        <p:spPr/>
        <p:txBody>
          <a:bodyPr/>
          <a:lstStyle/>
          <a:p>
            <a:r>
              <a:rPr lang="en-US" dirty="0"/>
              <a:t>Act in Faith</a:t>
            </a:r>
            <a:br>
              <a:rPr lang="en-US" dirty="0"/>
            </a:br>
            <a:endParaRPr lang="en-US" dirty="0"/>
          </a:p>
        </p:txBody>
      </p:sp>
    </p:spTree>
    <p:extLst>
      <p:ext uri="{BB962C8B-B14F-4D97-AF65-F5344CB8AC3E}">
        <p14:creationId xmlns:p14="http://schemas.microsoft.com/office/powerpoint/2010/main" val="1884509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During times when we may not immediately find answers to our questions, it is helpful to remember that although Heavenly Father has revealed all that is necessary for our salvation, He has not yet revealed all truth. </a:t>
            </a:r>
          </a:p>
        </p:txBody>
      </p:sp>
      <p:sp>
        <p:nvSpPr>
          <p:cNvPr id="3" name="Title 2"/>
          <p:cNvSpPr>
            <a:spLocks noGrp="1"/>
          </p:cNvSpPr>
          <p:nvPr>
            <p:ph type="title"/>
          </p:nvPr>
        </p:nvSpPr>
        <p:spPr/>
        <p:txBody>
          <a:bodyPr/>
          <a:lstStyle/>
          <a:p>
            <a:r>
              <a:rPr lang="en-US" dirty="0"/>
              <a:t>Act in Faith</a:t>
            </a:r>
            <a:br>
              <a:rPr lang="en-US" dirty="0"/>
            </a:br>
            <a:endParaRPr lang="en-US" dirty="0"/>
          </a:p>
        </p:txBody>
      </p:sp>
    </p:spTree>
    <p:extLst>
      <p:ext uri="{BB962C8B-B14F-4D97-AF65-F5344CB8AC3E}">
        <p14:creationId xmlns:p14="http://schemas.microsoft.com/office/powerpoint/2010/main" val="1345080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As we continue to seek for answers, we must live by faith—trusting that we will eventually receive the answers we seek (see Proverbs 3:5–6; Ether 12:6). As we are faithful to the truth and light we have already received, we will receive more. Answers to our questions and prayers often come “line upon line, precept upon precept” (2 Nephi 28:30).</a:t>
            </a:r>
          </a:p>
        </p:txBody>
      </p:sp>
      <p:sp>
        <p:nvSpPr>
          <p:cNvPr id="3" name="Title 2"/>
          <p:cNvSpPr>
            <a:spLocks noGrp="1"/>
          </p:cNvSpPr>
          <p:nvPr>
            <p:ph type="title"/>
          </p:nvPr>
        </p:nvSpPr>
        <p:spPr/>
        <p:txBody>
          <a:bodyPr/>
          <a:lstStyle/>
          <a:p>
            <a:r>
              <a:rPr lang="en-US" dirty="0"/>
              <a:t>Act in Faith</a:t>
            </a:r>
            <a:br>
              <a:rPr lang="en-US" dirty="0"/>
            </a:br>
            <a:endParaRPr lang="en-US" dirty="0"/>
          </a:p>
        </p:txBody>
      </p:sp>
    </p:spTree>
    <p:extLst>
      <p:ext uri="{BB962C8B-B14F-4D97-AF65-F5344CB8AC3E}">
        <p14:creationId xmlns:p14="http://schemas.microsoft.com/office/powerpoint/2010/main" val="211426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50844"/>
            <a:ext cx="8229600" cy="4159125"/>
          </a:xfrm>
        </p:spPr>
        <p:txBody>
          <a:bodyPr/>
          <a:lstStyle/>
          <a:p>
            <a:r>
              <a:rPr lang="en-US" dirty="0"/>
              <a:t>To examine doctrinal concepts, questions, and social issues with an eternal perspective, we consider them in the context of the plan of salvation and the teachings of the Savior. </a:t>
            </a:r>
          </a:p>
        </p:txBody>
      </p:sp>
      <p:sp>
        <p:nvSpPr>
          <p:cNvPr id="3" name="Title 2"/>
          <p:cNvSpPr>
            <a:spLocks noGrp="1"/>
          </p:cNvSpPr>
          <p:nvPr>
            <p:ph type="title"/>
          </p:nvPr>
        </p:nvSpPr>
        <p:spPr/>
        <p:txBody>
          <a:bodyPr/>
          <a:lstStyle/>
          <a:p>
            <a:pPr fontAlgn="base"/>
            <a:r>
              <a:rPr lang="en-US" dirty="0"/>
              <a:t>Examine Concepts and Questions with an Eternal Perspective</a:t>
            </a:r>
          </a:p>
        </p:txBody>
      </p:sp>
    </p:spTree>
    <p:extLst>
      <p:ext uri="{BB962C8B-B14F-4D97-AF65-F5344CB8AC3E}">
        <p14:creationId xmlns:p14="http://schemas.microsoft.com/office/powerpoint/2010/main" val="963734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50844"/>
            <a:ext cx="8229600" cy="4159125"/>
          </a:xfrm>
        </p:spPr>
        <p:txBody>
          <a:bodyPr/>
          <a:lstStyle/>
          <a:p>
            <a:r>
              <a:rPr lang="en-US" dirty="0"/>
              <a:t>We seek the help of the Holy Ghost in order to see things as the Lord sees them. This allows us to reframe the question (to see the question differently) and view ideas based on the Lord’s standard of truth rather than accepting the world’s premise or assumptions (see 1 Corinthians 2:5, 9–11). </a:t>
            </a:r>
          </a:p>
        </p:txBody>
      </p:sp>
      <p:sp>
        <p:nvSpPr>
          <p:cNvPr id="3" name="Title 2"/>
          <p:cNvSpPr>
            <a:spLocks noGrp="1"/>
          </p:cNvSpPr>
          <p:nvPr>
            <p:ph type="title"/>
          </p:nvPr>
        </p:nvSpPr>
        <p:spPr/>
        <p:txBody>
          <a:bodyPr/>
          <a:lstStyle/>
          <a:p>
            <a:pPr fontAlgn="base"/>
            <a:r>
              <a:rPr lang="en-US" dirty="0"/>
              <a:t>Examine Concepts and Questions with an Eternal Perspective</a:t>
            </a:r>
          </a:p>
        </p:txBody>
      </p:sp>
    </p:spTree>
    <p:extLst>
      <p:ext uri="{BB962C8B-B14F-4D97-AF65-F5344CB8AC3E}">
        <p14:creationId xmlns:p14="http://schemas.microsoft.com/office/powerpoint/2010/main" val="1243859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50844"/>
            <a:ext cx="8229600" cy="4159125"/>
          </a:xfrm>
        </p:spPr>
        <p:txBody>
          <a:bodyPr/>
          <a:lstStyle/>
          <a:p>
            <a:r>
              <a:rPr lang="en-US" dirty="0"/>
              <a:t>We can do this by asking questions such as “What do I already know about Heavenly Father, His plan, and how He deals with His children?” and “What gospel teachings relate to or clarify this concept or issue?”</a:t>
            </a:r>
          </a:p>
        </p:txBody>
      </p:sp>
      <p:sp>
        <p:nvSpPr>
          <p:cNvPr id="3" name="Title 2"/>
          <p:cNvSpPr>
            <a:spLocks noGrp="1"/>
          </p:cNvSpPr>
          <p:nvPr>
            <p:ph type="title"/>
          </p:nvPr>
        </p:nvSpPr>
        <p:spPr/>
        <p:txBody>
          <a:bodyPr/>
          <a:lstStyle/>
          <a:p>
            <a:pPr fontAlgn="base"/>
            <a:r>
              <a:rPr lang="en-US" dirty="0"/>
              <a:t>Examine Concepts and Questions with an Eternal Perspective</a:t>
            </a:r>
          </a:p>
        </p:txBody>
      </p:sp>
    </p:spTree>
    <p:extLst>
      <p:ext uri="{BB962C8B-B14F-4D97-AF65-F5344CB8AC3E}">
        <p14:creationId xmlns:p14="http://schemas.microsoft.com/office/powerpoint/2010/main" val="1207320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50844"/>
            <a:ext cx="8229600" cy="4159125"/>
          </a:xfrm>
        </p:spPr>
        <p:txBody>
          <a:bodyPr/>
          <a:lstStyle/>
          <a:p>
            <a:r>
              <a:rPr lang="en-US" dirty="0"/>
              <a:t>Even questions that relate to historical events may need to be examined with an eternal perspective. As we stay anchored to our trust in our Heavenly Father and His plan of salvation, we are able to see issues more clearly. It may also help to examine historical questions in the proper historical context by considering the culture and norms of the time period rather than imposing current perspectives and attitudes.</a:t>
            </a:r>
          </a:p>
        </p:txBody>
      </p:sp>
      <p:sp>
        <p:nvSpPr>
          <p:cNvPr id="3" name="Title 2"/>
          <p:cNvSpPr>
            <a:spLocks noGrp="1"/>
          </p:cNvSpPr>
          <p:nvPr>
            <p:ph type="title"/>
          </p:nvPr>
        </p:nvSpPr>
        <p:spPr/>
        <p:txBody>
          <a:bodyPr/>
          <a:lstStyle/>
          <a:p>
            <a:pPr fontAlgn="base"/>
            <a:r>
              <a:rPr lang="en-US" dirty="0"/>
              <a:t>Examine Concepts and Questions with an Eternal Perspective</a:t>
            </a:r>
          </a:p>
        </p:txBody>
      </p:sp>
    </p:spTree>
    <p:extLst>
      <p:ext uri="{BB962C8B-B14F-4D97-AF65-F5344CB8AC3E}">
        <p14:creationId xmlns:p14="http://schemas.microsoft.com/office/powerpoint/2010/main" val="77331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Review of Previous Lesson</a:t>
            </a:r>
          </a:p>
        </p:txBody>
      </p:sp>
      <p:sp>
        <p:nvSpPr>
          <p:cNvPr id="2" name="Content Placeholder 1"/>
          <p:cNvSpPr>
            <a:spLocks noGrp="1"/>
          </p:cNvSpPr>
          <p:nvPr>
            <p:ph sz="quarter" idx="4"/>
          </p:nvPr>
        </p:nvSpPr>
        <p:spPr/>
        <p:txBody>
          <a:bodyPr/>
          <a:lstStyle/>
          <a:p>
            <a:r>
              <a:rPr lang="en-US" i="0" dirty="0"/>
              <a:t>The master of the vineyard represents …</a:t>
            </a:r>
          </a:p>
          <a:p>
            <a:r>
              <a:rPr lang="en-US" i="0" dirty="0"/>
              <a:t>The efforts of the master of the vineyard to save his trees represent …</a:t>
            </a:r>
          </a:p>
          <a:p>
            <a:r>
              <a:rPr lang="en-US" i="0" dirty="0"/>
              <a:t>One thing I learned about Jesus Christ from the words or actions of the master of the vineyard is …</a:t>
            </a:r>
          </a:p>
        </p:txBody>
      </p:sp>
      <p:pic>
        <p:nvPicPr>
          <p:cNvPr id="6" name="Picture Placeholder 5"/>
          <p:cNvPicPr>
            <a:picLocks noGrp="1" noChangeAspect="1"/>
          </p:cNvPicPr>
          <p:nvPr>
            <p:ph type="pic" sz="quarter" idx="10"/>
          </p:nvPr>
        </p:nvPicPr>
        <p:blipFill>
          <a:blip r:embed="rId2"/>
          <a:srcRect l="24936" r="24936"/>
          <a:stretch>
            <a:fillRect/>
          </a:stretch>
        </p:blipFill>
        <p:spPr/>
      </p:pic>
    </p:spTree>
    <p:extLst>
      <p:ext uri="{BB962C8B-B14F-4D97-AF65-F5344CB8AC3E}">
        <p14:creationId xmlns:p14="http://schemas.microsoft.com/office/powerpoint/2010/main" val="28550106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50844"/>
            <a:ext cx="8229600" cy="4159125"/>
          </a:xfrm>
        </p:spPr>
        <p:txBody>
          <a:bodyPr/>
          <a:lstStyle/>
          <a:p>
            <a:r>
              <a:rPr lang="en-US" dirty="0"/>
              <a:t>It is important to remember that historical details do not carry the saving power of ordinances, covenants, and doctrine. To be distracted by less significant details at the expense of missing the unfolding miracle of the Restoration is like spending time analyzing a gift box and ignoring the wonder of the gift itself.</a:t>
            </a:r>
          </a:p>
        </p:txBody>
      </p:sp>
      <p:sp>
        <p:nvSpPr>
          <p:cNvPr id="3" name="Title 2"/>
          <p:cNvSpPr>
            <a:spLocks noGrp="1"/>
          </p:cNvSpPr>
          <p:nvPr>
            <p:ph type="title"/>
          </p:nvPr>
        </p:nvSpPr>
        <p:spPr/>
        <p:txBody>
          <a:bodyPr/>
          <a:lstStyle/>
          <a:p>
            <a:pPr fontAlgn="base"/>
            <a:r>
              <a:rPr lang="en-US" dirty="0"/>
              <a:t>Examine Concepts and Questions with an Eternal Perspective</a:t>
            </a:r>
          </a:p>
        </p:txBody>
      </p:sp>
    </p:spTree>
    <p:extLst>
      <p:ext uri="{BB962C8B-B14F-4D97-AF65-F5344CB8AC3E}">
        <p14:creationId xmlns:p14="http://schemas.microsoft.com/office/powerpoint/2010/main" val="4845107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7990" y="2597614"/>
            <a:ext cx="8229600" cy="3446347"/>
          </a:xfrm>
        </p:spPr>
        <p:txBody>
          <a:bodyPr/>
          <a:lstStyle/>
          <a:p>
            <a:r>
              <a:rPr lang="en-US" dirty="0"/>
              <a:t>As part of the Lord’s appointed process for obtaining spiritual knowledge, He has established sources through which He reveals truth and guidance to His children. These sources include the Light of Christ, the Holy Ghost, the scriptures, parents, and Church leaders. </a:t>
            </a:r>
          </a:p>
        </p:txBody>
      </p:sp>
      <p:sp>
        <p:nvSpPr>
          <p:cNvPr id="3" name="Title 2"/>
          <p:cNvSpPr>
            <a:spLocks noGrp="1"/>
          </p:cNvSpPr>
          <p:nvPr>
            <p:ph type="title"/>
          </p:nvPr>
        </p:nvSpPr>
        <p:spPr/>
        <p:txBody>
          <a:bodyPr/>
          <a:lstStyle/>
          <a:p>
            <a:pPr fontAlgn="base"/>
            <a:r>
              <a:rPr lang="en-US" dirty="0"/>
              <a:t>Seek Further Understanding through Divinely Appointed Sources</a:t>
            </a:r>
          </a:p>
        </p:txBody>
      </p:sp>
    </p:spTree>
    <p:extLst>
      <p:ext uri="{BB962C8B-B14F-4D97-AF65-F5344CB8AC3E}">
        <p14:creationId xmlns:p14="http://schemas.microsoft.com/office/powerpoint/2010/main" val="11371274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7990" y="2597614"/>
            <a:ext cx="8229600" cy="3446347"/>
          </a:xfrm>
        </p:spPr>
        <p:txBody>
          <a:bodyPr/>
          <a:lstStyle/>
          <a:p>
            <a:r>
              <a:rPr lang="en-US" dirty="0"/>
              <a:t>The First Presidency and the Quorum of the Twelve Apostles—the Lord’s prophets upon the earth today—are a vital source of truth. The Lord has chosen and ordained these individuals to speak for Him.</a:t>
            </a:r>
          </a:p>
        </p:txBody>
      </p:sp>
      <p:sp>
        <p:nvSpPr>
          <p:cNvPr id="3" name="Title 2"/>
          <p:cNvSpPr>
            <a:spLocks noGrp="1"/>
          </p:cNvSpPr>
          <p:nvPr>
            <p:ph type="title"/>
          </p:nvPr>
        </p:nvSpPr>
        <p:spPr/>
        <p:txBody>
          <a:bodyPr/>
          <a:lstStyle/>
          <a:p>
            <a:pPr fontAlgn="base"/>
            <a:r>
              <a:rPr lang="en-US" dirty="0"/>
              <a:t>Seek Further Understanding through Divinely Appointed Sources</a:t>
            </a:r>
          </a:p>
        </p:txBody>
      </p:sp>
    </p:spTree>
    <p:extLst>
      <p:ext uri="{BB962C8B-B14F-4D97-AF65-F5344CB8AC3E}">
        <p14:creationId xmlns:p14="http://schemas.microsoft.com/office/powerpoint/2010/main" val="446739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7990" y="2597614"/>
            <a:ext cx="8229600" cy="3446347"/>
          </a:xfrm>
        </p:spPr>
        <p:txBody>
          <a:bodyPr/>
          <a:lstStyle/>
          <a:p>
            <a:r>
              <a:rPr lang="en-US" dirty="0"/>
              <a:t>We can also learn truth through other trustworthy sources. However, sincere seekers of truth should be wary of unreliable sources of information. We live in a time when many “call evil good, and good evil” (Isaiah 5:20). Satan is the father of lies and seeks to distort truth and persuade us to turn away from the Lord and His appointed servants. </a:t>
            </a:r>
          </a:p>
        </p:txBody>
      </p:sp>
      <p:sp>
        <p:nvSpPr>
          <p:cNvPr id="3" name="Title 2"/>
          <p:cNvSpPr>
            <a:spLocks noGrp="1"/>
          </p:cNvSpPr>
          <p:nvPr>
            <p:ph type="title"/>
          </p:nvPr>
        </p:nvSpPr>
        <p:spPr/>
        <p:txBody>
          <a:bodyPr/>
          <a:lstStyle/>
          <a:p>
            <a:pPr fontAlgn="base"/>
            <a:r>
              <a:rPr lang="en-US" dirty="0"/>
              <a:t>Seek Further Understanding through Divinely Appointed Sources</a:t>
            </a:r>
          </a:p>
        </p:txBody>
      </p:sp>
    </p:spTree>
    <p:extLst>
      <p:ext uri="{BB962C8B-B14F-4D97-AF65-F5344CB8AC3E}">
        <p14:creationId xmlns:p14="http://schemas.microsoft.com/office/powerpoint/2010/main" val="1119114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7990" y="2597614"/>
            <a:ext cx="8229600" cy="3446347"/>
          </a:xfrm>
        </p:spPr>
        <p:txBody>
          <a:bodyPr/>
          <a:lstStyle/>
          <a:p>
            <a:r>
              <a:rPr lang="en-US" dirty="0"/>
              <a:t>As we turn to the Lord’s divinely appointed sources for answers and direction, we can be blessed to discern between truth and error. Learning to recognize and avoid unreliable sources can protect us from misinformation and from those who seek to destroy faith.</a:t>
            </a:r>
          </a:p>
        </p:txBody>
      </p:sp>
      <p:sp>
        <p:nvSpPr>
          <p:cNvPr id="3" name="Title 2"/>
          <p:cNvSpPr>
            <a:spLocks noGrp="1"/>
          </p:cNvSpPr>
          <p:nvPr>
            <p:ph type="title"/>
          </p:nvPr>
        </p:nvSpPr>
        <p:spPr/>
        <p:txBody>
          <a:bodyPr/>
          <a:lstStyle/>
          <a:p>
            <a:pPr fontAlgn="base"/>
            <a:r>
              <a:rPr lang="en-US" dirty="0"/>
              <a:t>Seek Further Understanding through Divinely Appointed Sources</a:t>
            </a:r>
          </a:p>
        </p:txBody>
      </p:sp>
    </p:spTree>
    <p:extLst>
      <p:ext uri="{BB962C8B-B14F-4D97-AF65-F5344CB8AC3E}">
        <p14:creationId xmlns:p14="http://schemas.microsoft.com/office/powerpoint/2010/main" val="12983606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On the next few pages, you will read a text-message conversation between two sisters. As you read this conversation, consider how you would answer these questions: </a:t>
            </a:r>
          </a:p>
          <a:p>
            <a:r>
              <a:rPr lang="en-US" dirty="0"/>
              <a:t>How did the girl’s sister help her to act in faith?  </a:t>
            </a:r>
          </a:p>
          <a:p>
            <a:r>
              <a:rPr lang="en-US" dirty="0"/>
              <a:t>How did the girl’s sister help her examine the situation with an eternal perspective?  </a:t>
            </a:r>
          </a:p>
          <a:p>
            <a:r>
              <a:rPr lang="en-US" dirty="0"/>
              <a:t>How did the girl’s sister help her seek understanding through divinely appointed sources? </a:t>
            </a:r>
          </a:p>
        </p:txBody>
      </p:sp>
      <p:sp>
        <p:nvSpPr>
          <p:cNvPr id="3" name="Title 2"/>
          <p:cNvSpPr>
            <a:spLocks noGrp="1"/>
          </p:cNvSpPr>
          <p:nvPr>
            <p:ph type="title"/>
          </p:nvPr>
        </p:nvSpPr>
        <p:spPr/>
        <p:txBody>
          <a:bodyPr/>
          <a:lstStyle/>
          <a:p>
            <a:r>
              <a:rPr lang="en-US" dirty="0"/>
              <a:t>Doctrinal Mastery: A Conversation</a:t>
            </a:r>
          </a:p>
        </p:txBody>
      </p:sp>
    </p:spTree>
    <p:extLst>
      <p:ext uri="{BB962C8B-B14F-4D97-AF65-F5344CB8AC3E}">
        <p14:creationId xmlns:p14="http://schemas.microsoft.com/office/powerpoint/2010/main" val="2376473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Here is the conversation: </a:t>
            </a:r>
          </a:p>
          <a:p>
            <a:r>
              <a:rPr lang="en-US" i="1" dirty="0"/>
              <a:t>You looked sad earlier. Are you OK? </a:t>
            </a:r>
          </a:p>
          <a:p>
            <a:r>
              <a:rPr lang="en-US" i="1" dirty="0"/>
              <a:t>Not really. </a:t>
            </a:r>
          </a:p>
          <a:p>
            <a:r>
              <a:rPr lang="en-US" i="1" dirty="0"/>
              <a:t>Why? </a:t>
            </a:r>
          </a:p>
          <a:p>
            <a:r>
              <a:rPr lang="en-US" i="1" dirty="0"/>
              <a:t>I was eating lunch with my friends and some girls walked by. One of my friends pointed at them and was really mean because they look and dress different. My other friends joined in. Maybe it’s not that bad. They were just joking.  </a:t>
            </a:r>
          </a:p>
        </p:txBody>
      </p:sp>
      <p:sp>
        <p:nvSpPr>
          <p:cNvPr id="3" name="Title 2"/>
          <p:cNvSpPr>
            <a:spLocks noGrp="1"/>
          </p:cNvSpPr>
          <p:nvPr>
            <p:ph type="title"/>
          </p:nvPr>
        </p:nvSpPr>
        <p:spPr/>
        <p:txBody>
          <a:bodyPr/>
          <a:lstStyle/>
          <a:p>
            <a:r>
              <a:rPr lang="en-US" dirty="0"/>
              <a:t>A Conversation, cont.</a:t>
            </a:r>
          </a:p>
        </p:txBody>
      </p:sp>
    </p:spTree>
    <p:extLst>
      <p:ext uri="{BB962C8B-B14F-4D97-AF65-F5344CB8AC3E}">
        <p14:creationId xmlns:p14="http://schemas.microsoft.com/office/powerpoint/2010/main" val="3209357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i="1" dirty="0"/>
              <a:t>Well, did it bug you?  </a:t>
            </a:r>
          </a:p>
          <a:p>
            <a:r>
              <a:rPr lang="en-US" i="1" dirty="0"/>
              <a:t>Yes!! It made me feel awful.  </a:t>
            </a:r>
          </a:p>
          <a:p>
            <a:r>
              <a:rPr lang="en-US" i="1" dirty="0"/>
              <a:t>Do you know these girls at all?  </a:t>
            </a:r>
          </a:p>
          <a:p>
            <a:r>
              <a:rPr lang="en-US" i="1" dirty="0"/>
              <a:t>Not really ... they just seem different I guess.  </a:t>
            </a:r>
          </a:p>
          <a:p>
            <a:r>
              <a:rPr lang="en-US" i="1" dirty="0"/>
              <a:t>We talked about something like this in seminary today. Sometimes it’s easy to think we’re better than others just because they look or act differently.  </a:t>
            </a:r>
          </a:p>
          <a:p>
            <a:r>
              <a:rPr lang="en-US" i="1" dirty="0"/>
              <a:t>That’s what happened at lunch!! </a:t>
            </a:r>
          </a:p>
        </p:txBody>
      </p:sp>
      <p:sp>
        <p:nvSpPr>
          <p:cNvPr id="3" name="Title 2"/>
          <p:cNvSpPr>
            <a:spLocks noGrp="1"/>
          </p:cNvSpPr>
          <p:nvPr>
            <p:ph type="title"/>
          </p:nvPr>
        </p:nvSpPr>
        <p:spPr/>
        <p:txBody>
          <a:bodyPr/>
          <a:lstStyle/>
          <a:p>
            <a:r>
              <a:rPr lang="en-US" dirty="0"/>
              <a:t>A Conversation, cont.</a:t>
            </a:r>
          </a:p>
        </p:txBody>
      </p:sp>
    </p:spTree>
    <p:extLst>
      <p:ext uri="{BB962C8B-B14F-4D97-AF65-F5344CB8AC3E}">
        <p14:creationId xmlns:p14="http://schemas.microsoft.com/office/powerpoint/2010/main" val="27403322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i="1" dirty="0"/>
              <a:t>We read the scripture 2 Nephi 26:33. It says that all are alike unto God. He loves everyone and we are all important to Him. So I think we should try to see people how He sees them. </a:t>
            </a:r>
            <a:r>
              <a:rPr lang="en-US" dirty="0"/>
              <a:t> </a:t>
            </a:r>
          </a:p>
          <a:p>
            <a:pPr fontAlgn="base"/>
            <a:r>
              <a:rPr lang="en-US" i="1" dirty="0"/>
              <a:t>True. I think remembering that can change how I sometimes look at others and treat them.</a:t>
            </a:r>
            <a:r>
              <a:rPr lang="en-US" dirty="0"/>
              <a:t> </a:t>
            </a:r>
          </a:p>
          <a:p>
            <a:pPr fontAlgn="base"/>
            <a:endParaRPr lang="en-US" dirty="0"/>
          </a:p>
          <a:p>
            <a:endParaRPr lang="en-US" dirty="0"/>
          </a:p>
        </p:txBody>
      </p:sp>
      <p:sp>
        <p:nvSpPr>
          <p:cNvPr id="3" name="Title 2"/>
          <p:cNvSpPr>
            <a:spLocks noGrp="1"/>
          </p:cNvSpPr>
          <p:nvPr>
            <p:ph type="title"/>
          </p:nvPr>
        </p:nvSpPr>
        <p:spPr/>
        <p:txBody>
          <a:bodyPr/>
          <a:lstStyle/>
          <a:p>
            <a:r>
              <a:rPr lang="en-US" dirty="0"/>
              <a:t>A Conversation, cont.</a:t>
            </a:r>
          </a:p>
        </p:txBody>
      </p:sp>
    </p:spTree>
    <p:extLst>
      <p:ext uri="{BB962C8B-B14F-4D97-AF65-F5344CB8AC3E}">
        <p14:creationId xmlns:p14="http://schemas.microsoft.com/office/powerpoint/2010/main" val="2299762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i="1" dirty="0"/>
              <a:t>My teacher also shared this quote that I loved by President Uchtdorf: “God does not look on the outward appearance. ... Though we are incomplete, God loves us completely. Though we are imperfect, He loves us perfectly.” </a:t>
            </a:r>
            <a:r>
              <a:rPr lang="en-US" dirty="0"/>
              <a:t> </a:t>
            </a:r>
          </a:p>
          <a:p>
            <a:pPr fontAlgn="base"/>
            <a:r>
              <a:rPr lang="en-US" i="1" dirty="0"/>
              <a:t>That is such a good quote! The thing is that not all of my friends believe what we do and I’m not sure what to do whenever this happens. </a:t>
            </a:r>
            <a:r>
              <a:rPr lang="en-US" dirty="0"/>
              <a:t> </a:t>
            </a:r>
          </a:p>
          <a:p>
            <a:endParaRPr lang="en-US" dirty="0"/>
          </a:p>
        </p:txBody>
      </p:sp>
      <p:sp>
        <p:nvSpPr>
          <p:cNvPr id="3" name="Title 2"/>
          <p:cNvSpPr>
            <a:spLocks noGrp="1"/>
          </p:cNvSpPr>
          <p:nvPr>
            <p:ph type="title"/>
          </p:nvPr>
        </p:nvSpPr>
        <p:spPr/>
        <p:txBody>
          <a:bodyPr/>
          <a:lstStyle/>
          <a:p>
            <a:r>
              <a:rPr lang="en-US" dirty="0"/>
              <a:t>A Conversation, cont.</a:t>
            </a:r>
          </a:p>
        </p:txBody>
      </p:sp>
    </p:spTree>
    <p:extLst>
      <p:ext uri="{BB962C8B-B14F-4D97-AF65-F5344CB8AC3E}">
        <p14:creationId xmlns:p14="http://schemas.microsoft.com/office/powerpoint/2010/main" val="1421339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As recorded in Jacob 5:29–42, all the trees in the vineyard were bringing forth wild fruit (evil works), which likely represents the time of the Great Apostasy. The master of the vineyard then decided to spare the vineyard “a little longer” (Jacob 5:51).  </a:t>
            </a:r>
          </a:p>
        </p:txBody>
      </p:sp>
      <p:sp>
        <p:nvSpPr>
          <p:cNvPr id="3" name="Title 2"/>
          <p:cNvSpPr>
            <a:spLocks noGrp="1"/>
          </p:cNvSpPr>
          <p:nvPr>
            <p:ph type="title"/>
          </p:nvPr>
        </p:nvSpPr>
        <p:spPr/>
        <p:txBody>
          <a:bodyPr/>
          <a:lstStyle/>
          <a:p>
            <a:r>
              <a:rPr lang="en-US" dirty="0"/>
              <a:t>Jacob 5:29–42</a:t>
            </a:r>
          </a:p>
        </p:txBody>
      </p:sp>
    </p:spTree>
    <p:extLst>
      <p:ext uri="{BB962C8B-B14F-4D97-AF65-F5344CB8AC3E}">
        <p14:creationId xmlns:p14="http://schemas.microsoft.com/office/powerpoint/2010/main" val="41161757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i="1" dirty="0"/>
              <a:t>Yeah. Whenever this happens to me I just think about the Savior and what He would do in these situations.</a:t>
            </a:r>
            <a:r>
              <a:rPr lang="en-US" dirty="0"/>
              <a:t> </a:t>
            </a:r>
          </a:p>
          <a:p>
            <a:pPr fontAlgn="base"/>
            <a:r>
              <a:rPr lang="en-US" i="1" dirty="0"/>
              <a:t>He probably would’ve said something to my friends and maybe taught them about the good Samaritan or something like that. I probably should have said something, but it’s so hard! I’m scared to see how my friends would respond. </a:t>
            </a:r>
            <a:r>
              <a:rPr lang="en-US" dirty="0"/>
              <a:t> </a:t>
            </a:r>
          </a:p>
          <a:p>
            <a:endParaRPr lang="en-US" dirty="0"/>
          </a:p>
        </p:txBody>
      </p:sp>
      <p:sp>
        <p:nvSpPr>
          <p:cNvPr id="3" name="Title 2"/>
          <p:cNvSpPr>
            <a:spLocks noGrp="1"/>
          </p:cNvSpPr>
          <p:nvPr>
            <p:ph type="title"/>
          </p:nvPr>
        </p:nvSpPr>
        <p:spPr/>
        <p:txBody>
          <a:bodyPr/>
          <a:lstStyle/>
          <a:p>
            <a:r>
              <a:rPr lang="en-US" dirty="0"/>
              <a:t>A Conversation, cont.</a:t>
            </a:r>
          </a:p>
        </p:txBody>
      </p:sp>
    </p:spTree>
    <p:extLst>
      <p:ext uri="{BB962C8B-B14F-4D97-AF65-F5344CB8AC3E}">
        <p14:creationId xmlns:p14="http://schemas.microsoft.com/office/powerpoint/2010/main" val="36676921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i="1" dirty="0"/>
              <a:t>It’s not easy to speak up. What do you think could help you? </a:t>
            </a:r>
            <a:r>
              <a:rPr lang="en-US" dirty="0"/>
              <a:t> </a:t>
            </a:r>
          </a:p>
          <a:p>
            <a:pPr fontAlgn="base"/>
            <a:r>
              <a:rPr lang="en-US" i="1" dirty="0"/>
              <a:t>I think if I just remember the Savior’s example because He had so much courage and was so kind even to people that others rejected. Maybe I can also pray. Prayer always helps. </a:t>
            </a:r>
            <a:r>
              <a:rPr lang="en-US" dirty="0"/>
              <a:t> </a:t>
            </a:r>
          </a:p>
          <a:p>
            <a:pPr fontAlgn="base"/>
            <a:r>
              <a:rPr lang="en-US" i="1" dirty="0"/>
              <a:t>Great ideas! </a:t>
            </a:r>
            <a:r>
              <a:rPr lang="en-US" dirty="0"/>
              <a:t> </a:t>
            </a:r>
          </a:p>
          <a:p>
            <a:pPr fontAlgn="base"/>
            <a:r>
              <a:rPr lang="en-US" i="1" dirty="0"/>
              <a:t>Thanks for your help! </a:t>
            </a:r>
            <a:r>
              <a:rPr lang="en-US" dirty="0"/>
              <a:t> </a:t>
            </a:r>
          </a:p>
          <a:p>
            <a:pPr fontAlgn="base"/>
            <a:r>
              <a:rPr lang="en-US" i="1" dirty="0"/>
              <a:t>That’s what sisters are for!</a:t>
            </a:r>
            <a:r>
              <a:rPr lang="en-US" dirty="0"/>
              <a:t>  </a:t>
            </a:r>
          </a:p>
          <a:p>
            <a:endParaRPr lang="en-US" dirty="0"/>
          </a:p>
        </p:txBody>
      </p:sp>
      <p:sp>
        <p:nvSpPr>
          <p:cNvPr id="3" name="Title 2"/>
          <p:cNvSpPr>
            <a:spLocks noGrp="1"/>
          </p:cNvSpPr>
          <p:nvPr>
            <p:ph type="title"/>
          </p:nvPr>
        </p:nvSpPr>
        <p:spPr/>
        <p:txBody>
          <a:bodyPr/>
          <a:lstStyle/>
          <a:p>
            <a:r>
              <a:rPr lang="en-US" dirty="0"/>
              <a:t>A Conversation, cont.</a:t>
            </a:r>
          </a:p>
        </p:txBody>
      </p:sp>
    </p:spTree>
    <p:extLst>
      <p:ext uri="{BB962C8B-B14F-4D97-AF65-F5344CB8AC3E}">
        <p14:creationId xmlns:p14="http://schemas.microsoft.com/office/powerpoint/2010/main" val="41454805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Answer one of the questions below. Describe how the sister used one of the principles of acquiring spiritual knowledge to help her sister. </a:t>
            </a:r>
          </a:p>
          <a:p>
            <a:r>
              <a:rPr lang="en-US" dirty="0"/>
              <a:t>How did the girl’s sister help her to act in faith?  </a:t>
            </a:r>
          </a:p>
          <a:p>
            <a:r>
              <a:rPr lang="en-US" dirty="0"/>
              <a:t>How did the girl’s sister help her examine the situation with an eternal perspective?  </a:t>
            </a:r>
          </a:p>
          <a:p>
            <a:r>
              <a:rPr lang="en-US" dirty="0"/>
              <a:t>How did the girl’s sister help her seek understanding through divinely appointed sources? </a:t>
            </a:r>
          </a:p>
        </p:txBody>
      </p:sp>
      <p:sp>
        <p:nvSpPr>
          <p:cNvPr id="3" name="Title 2"/>
          <p:cNvSpPr>
            <a:spLocks noGrp="1"/>
          </p:cNvSpPr>
          <p:nvPr>
            <p:ph type="title"/>
          </p:nvPr>
        </p:nvSpPr>
        <p:spPr/>
        <p:txBody>
          <a:bodyPr/>
          <a:lstStyle/>
          <a:p>
            <a:r>
              <a:rPr lang="en-US" dirty="0"/>
              <a:t>Using the Principles</a:t>
            </a:r>
          </a:p>
        </p:txBody>
      </p:sp>
    </p:spTree>
    <p:extLst>
      <p:ext uri="{BB962C8B-B14F-4D97-AF65-F5344CB8AC3E}">
        <p14:creationId xmlns:p14="http://schemas.microsoft.com/office/powerpoint/2010/main" val="3347461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22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Jacob 5:52–60, the master of the vineyard grafted branches from the scattered natural trees back into their original tree. The original tree represents the house of Israel. Then he grafted branches from the original tree into the other natural trees. He knew that as the roots would take strength, the branches throughout the vineyard would change, “that the good [might] overcome the evil” (Jacob 5:59). He also cast the most bitter branches into the fire. </a:t>
            </a:r>
          </a:p>
        </p:txBody>
      </p:sp>
      <p:sp>
        <p:nvSpPr>
          <p:cNvPr id="3" name="Title 2"/>
          <p:cNvSpPr>
            <a:spLocks noGrp="1"/>
          </p:cNvSpPr>
          <p:nvPr>
            <p:ph type="title"/>
          </p:nvPr>
        </p:nvSpPr>
        <p:spPr/>
        <p:txBody>
          <a:bodyPr/>
          <a:lstStyle/>
          <a:p>
            <a:r>
              <a:rPr lang="en-US" dirty="0"/>
              <a:t>Jacob 5:52–60</a:t>
            </a:r>
          </a:p>
        </p:txBody>
      </p:sp>
    </p:spTree>
    <p:extLst>
      <p:ext uri="{BB962C8B-B14F-4D97-AF65-F5344CB8AC3E}">
        <p14:creationId xmlns:p14="http://schemas.microsoft.com/office/powerpoint/2010/main" val="3734387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servant mentioned throughout the first part of the allegory of the tame and wild olive trees represents the Lord’s prophets.  </a:t>
            </a:r>
          </a:p>
          <a:p>
            <a:endParaRPr lang="en-US" dirty="0"/>
          </a:p>
        </p:txBody>
      </p:sp>
      <p:sp>
        <p:nvSpPr>
          <p:cNvPr id="3" name="Title 2"/>
          <p:cNvSpPr>
            <a:spLocks noGrp="1"/>
          </p:cNvSpPr>
          <p:nvPr>
            <p:ph type="title"/>
          </p:nvPr>
        </p:nvSpPr>
        <p:spPr/>
        <p:txBody>
          <a:bodyPr/>
          <a:lstStyle/>
          <a:p>
            <a:r>
              <a:rPr lang="en-US" dirty="0"/>
              <a:t>The Lord’s Prophets</a:t>
            </a:r>
          </a:p>
        </p:txBody>
      </p:sp>
    </p:spTree>
    <p:extLst>
      <p:ext uri="{BB962C8B-B14F-4D97-AF65-F5344CB8AC3E}">
        <p14:creationId xmlns:p14="http://schemas.microsoft.com/office/powerpoint/2010/main" val="2246680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servant mentioned throughout the first part of the allegory of the tame and wild olive trees represents the Lord’s prophets.  </a:t>
            </a:r>
          </a:p>
          <a:p>
            <a:r>
              <a:rPr lang="en-US" dirty="0"/>
              <a:t>Read Jacob 5:61–62, looking for what the master of the vineyard instructed his servant to do and why he asked him to do it.     </a:t>
            </a:r>
          </a:p>
        </p:txBody>
      </p:sp>
      <p:sp>
        <p:nvSpPr>
          <p:cNvPr id="3" name="Title 2"/>
          <p:cNvSpPr>
            <a:spLocks noGrp="1"/>
          </p:cNvSpPr>
          <p:nvPr>
            <p:ph type="title"/>
          </p:nvPr>
        </p:nvSpPr>
        <p:spPr/>
        <p:txBody>
          <a:bodyPr/>
          <a:lstStyle/>
          <a:p>
            <a:r>
              <a:rPr lang="en-US" dirty="0"/>
              <a:t>The Lord’s Prophets</a:t>
            </a:r>
          </a:p>
        </p:txBody>
      </p:sp>
    </p:spTree>
    <p:extLst>
      <p:ext uri="{BB962C8B-B14F-4D97-AF65-F5344CB8AC3E}">
        <p14:creationId xmlns:p14="http://schemas.microsoft.com/office/powerpoint/2010/main" val="3663873280"/>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D324F-7F41-4481-9226-DF772FD5D074}">
  <ds:schemaRefs>
    <ds:schemaRef ds:uri="http://schemas.microsoft.com/sharepoint/v3/contenttype/forms"/>
  </ds:schemaRefs>
</ds:datastoreItem>
</file>

<file path=customXml/itemProps2.xml><?xml version="1.0" encoding="utf-8"?>
<ds:datastoreItem xmlns:ds="http://schemas.openxmlformats.org/officeDocument/2006/customXml" ds:itemID="{8D9B38A3-81AD-42AF-96FF-972233EE1065}">
  <ds:schemaRefs>
    <ds:schemaRef ds:uri="http://purl.org/dc/terms/"/>
    <ds:schemaRef ds:uri="http://schemas.microsoft.com/office/2006/metadata/properties"/>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a51ac170-4e69-43ea-bbd4-5a9e3eb386dc"/>
    <ds:schemaRef ds:uri="b764eb9d-49e1-4eb4-965b-0d99005b74c0"/>
  </ds:schemaRefs>
</ds:datastoreItem>
</file>

<file path=customXml/itemProps3.xml><?xml version="1.0" encoding="utf-8"?>
<ds:datastoreItem xmlns:ds="http://schemas.openxmlformats.org/officeDocument/2006/customXml" ds:itemID="{F0656845-0FBC-4495-939C-240C748181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11899</TotalTime>
  <Words>2643</Words>
  <Application>Microsoft Office PowerPoint</Application>
  <PresentationFormat>On-screen Show (4:3)</PresentationFormat>
  <Paragraphs>179</Paragraphs>
  <Slides>63</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63</vt:i4>
      </vt:variant>
    </vt:vector>
  </HeadingPairs>
  <TitlesOfParts>
    <vt:vector size="72" baseType="lpstr">
      <vt:lpstr>Arial</vt:lpstr>
      <vt:lpstr>Calibri</vt:lpstr>
      <vt:lpstr>Helam Slab ldsLat Light</vt:lpstr>
      <vt:lpstr>Open Sans</vt:lpstr>
      <vt:lpstr>Old Testament</vt:lpstr>
      <vt:lpstr>1_Old Testament</vt:lpstr>
      <vt:lpstr>2_Old Testament</vt:lpstr>
      <vt:lpstr>3_Old Testament</vt:lpstr>
      <vt:lpstr>4_Old Testament</vt:lpstr>
      <vt:lpstr>Jacob 5:52–77; 6:1–13 </vt:lpstr>
      <vt:lpstr>Devotional</vt:lpstr>
      <vt:lpstr>Review of Previous Lesson</vt:lpstr>
      <vt:lpstr>Review of Previous Lesson</vt:lpstr>
      <vt:lpstr>Review of Previous Lesson</vt:lpstr>
      <vt:lpstr>Jacob 5:29–42</vt:lpstr>
      <vt:lpstr>Jacob 5:52–60</vt:lpstr>
      <vt:lpstr>The Lord’s Prophets</vt:lpstr>
      <vt:lpstr>The Lord’s Prophets</vt:lpstr>
      <vt:lpstr>The Lord’s Prophets</vt:lpstr>
      <vt:lpstr>Participants in the Lord’s Work</vt:lpstr>
      <vt:lpstr>Participants in the Lord’s Work</vt:lpstr>
      <vt:lpstr>Laboring with the Lord</vt:lpstr>
      <vt:lpstr>Laboring with the Lord</vt:lpstr>
      <vt:lpstr>Laboring with the Lord</vt:lpstr>
      <vt:lpstr>The Last Laborers</vt:lpstr>
      <vt:lpstr>Elder Dean L. Larsen</vt:lpstr>
      <vt:lpstr>Elder Dean L. Larsen, cont.</vt:lpstr>
      <vt:lpstr>The Last Laborers</vt:lpstr>
      <vt:lpstr>The Last Laborers</vt:lpstr>
      <vt:lpstr>The Last Laborers</vt:lpstr>
      <vt:lpstr>Blessed with Joy</vt:lpstr>
      <vt:lpstr>Blessed with Joy</vt:lpstr>
      <vt:lpstr>Blessed with Joy</vt:lpstr>
      <vt:lpstr>The Trees and the Fruits</vt:lpstr>
      <vt:lpstr>The Trees and the Fruits</vt:lpstr>
      <vt:lpstr>The Lord of the Vineyard</vt:lpstr>
      <vt:lpstr>The Lord of the Vineyard</vt:lpstr>
      <vt:lpstr>The Lord of the Vineyard</vt:lpstr>
      <vt:lpstr>Laboring Mightily</vt:lpstr>
      <vt:lpstr>Laboring Mightily</vt:lpstr>
      <vt:lpstr>Truths from Zenos’s Allegory</vt:lpstr>
      <vt:lpstr>Truths from Zenos’s Allegory</vt:lpstr>
      <vt:lpstr>Truths from Zenos’s Allegory</vt:lpstr>
      <vt:lpstr>Truths from Zenos’s Allegory</vt:lpstr>
      <vt:lpstr>Understanding Truths</vt:lpstr>
      <vt:lpstr>Understanding Truths</vt:lpstr>
      <vt:lpstr>Understanding Truths</vt:lpstr>
      <vt:lpstr>Additional Counsel</vt:lpstr>
      <vt:lpstr>Additional Counsel</vt:lpstr>
      <vt:lpstr>Act in Faith </vt:lpstr>
      <vt:lpstr>Act in Faith </vt:lpstr>
      <vt:lpstr>Act in Faith </vt:lpstr>
      <vt:lpstr>Act in Faith </vt:lpstr>
      <vt:lpstr>Act in Faith </vt:lpstr>
      <vt:lpstr>Examine Concepts and Questions with an Eternal Perspective</vt:lpstr>
      <vt:lpstr>Examine Concepts and Questions with an Eternal Perspective</vt:lpstr>
      <vt:lpstr>Examine Concepts and Questions with an Eternal Perspective</vt:lpstr>
      <vt:lpstr>Examine Concepts and Questions with an Eternal Perspective</vt:lpstr>
      <vt:lpstr>Examine Concepts and Questions with an Eternal Perspective</vt:lpstr>
      <vt:lpstr>Seek Further Understanding through Divinely Appointed Sources</vt:lpstr>
      <vt:lpstr>Seek Further Understanding through Divinely Appointed Sources</vt:lpstr>
      <vt:lpstr>Seek Further Understanding through Divinely Appointed Sources</vt:lpstr>
      <vt:lpstr>Seek Further Understanding through Divinely Appointed Sources</vt:lpstr>
      <vt:lpstr>Doctrinal Mastery: A Conversation</vt:lpstr>
      <vt:lpstr>A Conversation, cont.</vt:lpstr>
      <vt:lpstr>A Conversation, cont.</vt:lpstr>
      <vt:lpstr>A Conversation, cont.</vt:lpstr>
      <vt:lpstr>A Conversation, cont.</vt:lpstr>
      <vt:lpstr>A Conversation, cont.</vt:lpstr>
      <vt:lpstr>A Conversation, cont.</vt:lpstr>
      <vt:lpstr>Using the Principles</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288</cp:revision>
  <dcterms:created xsi:type="dcterms:W3CDTF">2013-07-15T20:26:14Z</dcterms:created>
  <dcterms:modified xsi:type="dcterms:W3CDTF">2017-07-19T16:22:01Z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