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7" r:id="rId5"/>
    <p:sldMasterId id="2147483691" r:id="rId6"/>
    <p:sldMasterId id="2147483695" r:id="rId7"/>
    <p:sldMasterId id="2147483699" r:id="rId8"/>
  </p:sldMasterIdLst>
  <p:notesMasterIdLst>
    <p:notesMasterId r:id="rId47"/>
  </p:notesMasterIdLst>
  <p:handoutMasterIdLst>
    <p:handoutMasterId r:id="rId48"/>
  </p:handoutMasterIdLst>
  <p:sldIdLst>
    <p:sldId id="302" r:id="rId9"/>
    <p:sldId id="351" r:id="rId10"/>
    <p:sldId id="354" r:id="rId11"/>
    <p:sldId id="352" r:id="rId12"/>
    <p:sldId id="357" r:id="rId13"/>
    <p:sldId id="353" r:id="rId14"/>
    <p:sldId id="356" r:id="rId15"/>
    <p:sldId id="358" r:id="rId16"/>
    <p:sldId id="393" r:id="rId17"/>
    <p:sldId id="394" r:id="rId18"/>
    <p:sldId id="361" r:id="rId19"/>
    <p:sldId id="359" r:id="rId20"/>
    <p:sldId id="362" r:id="rId21"/>
    <p:sldId id="365" r:id="rId22"/>
    <p:sldId id="370" r:id="rId23"/>
    <p:sldId id="374" r:id="rId24"/>
    <p:sldId id="373" r:id="rId25"/>
    <p:sldId id="375" r:id="rId26"/>
    <p:sldId id="371" r:id="rId27"/>
    <p:sldId id="372" r:id="rId28"/>
    <p:sldId id="376" r:id="rId29"/>
    <p:sldId id="377" r:id="rId30"/>
    <p:sldId id="379" r:id="rId31"/>
    <p:sldId id="378" r:id="rId32"/>
    <p:sldId id="380" r:id="rId33"/>
    <p:sldId id="382" r:id="rId34"/>
    <p:sldId id="381" r:id="rId35"/>
    <p:sldId id="383" r:id="rId36"/>
    <p:sldId id="385" r:id="rId37"/>
    <p:sldId id="386" r:id="rId38"/>
    <p:sldId id="384" r:id="rId39"/>
    <p:sldId id="387" r:id="rId40"/>
    <p:sldId id="390" r:id="rId41"/>
    <p:sldId id="391" r:id="rId42"/>
    <p:sldId id="388" r:id="rId43"/>
    <p:sldId id="392" r:id="rId44"/>
    <p:sldId id="389" r:id="rId45"/>
    <p:sldId id="310"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rina Canno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39A1F"/>
    <a:srgbClr val="EB5558"/>
    <a:srgbClr val="7D6CAE"/>
    <a:srgbClr val="36A1DB"/>
    <a:srgbClr val="55B893"/>
    <a:srgbClr val="404040"/>
    <a:srgbClr val="8484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96" autoAdjust="0"/>
    <p:restoredTop sz="94377" autoAdjust="0"/>
  </p:normalViewPr>
  <p:slideViewPr>
    <p:cSldViewPr snapToGrid="0" snapToObjects="1">
      <p:cViewPr varScale="1">
        <p:scale>
          <a:sx n="61" d="100"/>
          <a:sy n="61" d="100"/>
        </p:scale>
        <p:origin x="931"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324431-D598-F643-AC91-6120B903A05D}" type="datetimeFigureOut">
              <a:rPr lang="en-US" smtClean="0"/>
              <a:pPr/>
              <a:t>7/5/2017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8EE581-1F13-B34C-BAB0-A30A3077AFB7}" type="slidenum">
              <a:rPr lang="en-US" smtClean="0"/>
              <a:pPr/>
              <a:t>‹#›</a:t>
            </a:fld>
            <a:endParaRPr lang="en-US"/>
          </a:p>
        </p:txBody>
      </p:sp>
    </p:spTree>
    <p:extLst>
      <p:ext uri="{BB962C8B-B14F-4D97-AF65-F5344CB8AC3E}">
        <p14:creationId xmlns:p14="http://schemas.microsoft.com/office/powerpoint/2010/main" val="4169556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B870B3-4441-4E42-91D0-78DA947C5AE5}" type="datetimeFigureOut">
              <a:rPr lang="en-US" smtClean="0"/>
              <a:t>7/5/2017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D2B95E-77BC-4874-9C5A-6955F7F4809C}" type="slidenum">
              <a:rPr lang="en-US" smtClean="0"/>
              <a:t>‹#›</a:t>
            </a:fld>
            <a:endParaRPr lang="en-US"/>
          </a:p>
        </p:txBody>
      </p:sp>
    </p:spTree>
    <p:extLst>
      <p:ext uri="{BB962C8B-B14F-4D97-AF65-F5344CB8AC3E}">
        <p14:creationId xmlns:p14="http://schemas.microsoft.com/office/powerpoint/2010/main" val="4123080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CBDECF-57FF-4C4A-9419-428C1457B1C4}" type="slidenum">
              <a:rPr lang="en-US" smtClean="0"/>
              <a:t>2</a:t>
            </a:fld>
            <a:endParaRPr lang="en-US"/>
          </a:p>
        </p:txBody>
      </p:sp>
    </p:spTree>
    <p:extLst>
      <p:ext uri="{BB962C8B-B14F-4D97-AF65-F5344CB8AC3E}">
        <p14:creationId xmlns:p14="http://schemas.microsoft.com/office/powerpoint/2010/main" val="25379323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sp>
        <p:nvSpPr>
          <p:cNvPr id="5" name="Rectangle 4"/>
          <p:cNvSpPr/>
          <p:nvPr userDrawn="1"/>
        </p:nvSpPr>
        <p:spPr>
          <a:xfrm>
            <a:off x="0" y="2282870"/>
            <a:ext cx="9144000" cy="28315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chemeClr val="bg1"/>
                </a:solidFill>
                <a:latin typeface="+mj-lt"/>
              </a:defRPr>
            </a:lvl1pPr>
          </a:lstStyle>
          <a:p>
            <a:r>
              <a:rPr lang="en-US" dirty="0"/>
              <a:t>Book of Mormon</a:t>
            </a:r>
          </a:p>
        </p:txBody>
      </p:sp>
      <p:sp>
        <p:nvSpPr>
          <p:cNvPr id="16"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pic>
        <p:nvPicPr>
          <p:cNvPr id="2" name="Picture 1"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1859366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hasCustomPrompt="1"/>
          </p:nvPr>
        </p:nvSpPr>
        <p:spPr>
          <a:xfrm>
            <a:off x="457200" y="555227"/>
            <a:ext cx="8229600" cy="858753"/>
          </a:xfrm>
          <a:prstGeom prst="rect">
            <a:avLst/>
          </a:prstGeom>
        </p:spPr>
        <p:txBody>
          <a:bodyPr/>
          <a:lstStyle>
            <a:lvl1pPr algn="l">
              <a:defRPr sz="4400">
                <a:solidFill>
                  <a:srgbClr val="36A1DB"/>
                </a:solidFill>
                <a:latin typeface="+mj-lt"/>
              </a:defRPr>
            </a:lvl1pPr>
          </a:lstStyle>
          <a:p>
            <a:r>
              <a:rPr lang="en-US" dirty="0"/>
              <a:t>Click to edit Master title </a:t>
            </a:r>
            <a:r>
              <a:rPr lang="en-US" dirty="0" err="1"/>
              <a:t>stylet</a:t>
            </a:r>
            <a:endParaRPr lang="en-US" dirty="0"/>
          </a:p>
        </p:txBody>
      </p:sp>
    </p:spTree>
    <p:extLst>
      <p:ext uri="{BB962C8B-B14F-4D97-AF65-F5344CB8AC3E}">
        <p14:creationId xmlns:p14="http://schemas.microsoft.com/office/powerpoint/2010/main" val="367438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Tree>
    <p:extLst>
      <p:ext uri="{BB962C8B-B14F-4D97-AF65-F5344CB8AC3E}">
        <p14:creationId xmlns:p14="http://schemas.microsoft.com/office/powerpoint/2010/main" val="867819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133513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046926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1371914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36A1DB"/>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90900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36A1DB"/>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153494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62288" cy="6858000"/>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789432"/>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6842"/>
            <a:ext cx="8229600" cy="4894257"/>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3454532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7D6CAE"/>
                </a:solidFill>
                <a:latin typeface="+mj-lt"/>
              </a:defRPr>
            </a:lvl1pPr>
          </a:lstStyle>
          <a:p>
            <a:r>
              <a:rPr lang="en-US" dirty="0"/>
              <a:t>Click to edit master Text Style</a:t>
            </a:r>
          </a:p>
        </p:txBody>
      </p:sp>
      <p:sp>
        <p:nvSpPr>
          <p:cNvPr id="9"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6288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7D6CAE"/>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7D6CAE"/>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29786627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EB5558"/>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7186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EB5558"/>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EB5558"/>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3" name="TextBox 2"/>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4" name="Picture 3"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Book of Mormon</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Lesson 00</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F39A1F"/>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0736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1755891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F39A1F"/>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F39A1F"/>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9598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1830965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3604939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55B893"/>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7149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55B893"/>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4737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817522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6" name="TextBox 5"/>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2" name="Picture 1"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428942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7.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1.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5.pn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19.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5.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3060173"/>
      </p:ext>
    </p:extLst>
  </p:cSld>
  <p:clrMap bg1="lt1" tx1="dk1" bg2="lt2" tx2="dk2" accent1="accent1" accent2="accent2" accent3="accent3" accent4="accent4" accent5="accent5" accent6="accent6" hlink="hlink" folHlink="folHlink"/>
  <p:sldLayoutIdLst>
    <p:sldLayoutId id="2147483661" r:id="rId1"/>
    <p:sldLayoutId id="2147483686" r:id="rId2"/>
    <p:sldLayoutId id="2147483703" r:id="rId3"/>
    <p:sldLayoutId id="2147483709" r:id="rId4"/>
    <p:sldLayoutId id="2147483710" r:id="rId5"/>
    <p:sldLayoutId id="2147483711" r:id="rId6"/>
    <p:sldLayoutId id="2147483707" r:id="rId7"/>
    <p:sldLayoutId id="2147483708" r:id="rId8"/>
    <p:sldLayoutId id="2147483673"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 y="0"/>
            <a:ext cx="91567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717" r:id="rId3"/>
    <p:sldLayoutId id="2147483712" r:id="rId4"/>
    <p:sldLayoutId id="2147483713" r:id="rId5"/>
    <p:sldLayoutId id="2147483714" r:id="rId6"/>
    <p:sldLayoutId id="2147483715" r:id="rId7"/>
    <p:sldLayoutId id="2147483716" r:id="rId8"/>
    <p:sldLayoutId id="2147483690"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704" r:id="rId3"/>
    <p:sldLayoutId id="2147483718" r:id="rId4"/>
    <p:sldLayoutId id="2147483719" r:id="rId5"/>
    <p:sldLayoutId id="2147483720" r:id="rId6"/>
    <p:sldLayoutId id="2147483721" r:id="rId7"/>
    <p:sldLayoutId id="2147483722" r:id="rId8"/>
    <p:sldLayoutId id="2147483694"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12700"/>
            <a:ext cx="9139776" cy="6854832"/>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706" r:id="rId3"/>
    <p:sldLayoutId id="2147483723" r:id="rId4"/>
    <p:sldLayoutId id="2147483724" r:id="rId5"/>
    <p:sldLayoutId id="2147483725" r:id="rId6"/>
    <p:sldLayoutId id="2147483726" r:id="rId7"/>
    <p:sldLayoutId id="2147483727" r:id="rId8"/>
    <p:sldLayoutId id="2147483698"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5" r:id="rId3"/>
    <p:sldLayoutId id="2147483728" r:id="rId4"/>
    <p:sldLayoutId id="2147483729" r:id="rId5"/>
    <p:sldLayoutId id="2147483730" r:id="rId6"/>
    <p:sldLayoutId id="2147483731" r:id="rId7"/>
    <p:sldLayoutId id="2147483732" r:id="rId8"/>
    <p:sldLayoutId id="2147483702" r:id="rId9"/>
    <p:sldLayoutId id="2147483733" r:id="rId10"/>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Nephi 31</a:t>
            </a:r>
            <a:br>
              <a:rPr lang="en-US" dirty="0"/>
            </a:br>
            <a:endParaRPr lang="en-US" dirty="0"/>
          </a:p>
        </p:txBody>
      </p:sp>
      <p:sp>
        <p:nvSpPr>
          <p:cNvPr id="3" name="Text Placeholder 2"/>
          <p:cNvSpPr>
            <a:spLocks noGrp="1"/>
          </p:cNvSpPr>
          <p:nvPr>
            <p:ph type="body" sz="quarter" idx="11"/>
          </p:nvPr>
        </p:nvSpPr>
        <p:spPr/>
        <p:txBody>
          <a:bodyPr/>
          <a:lstStyle/>
          <a:p>
            <a:r>
              <a:rPr lang="en-US" dirty="0"/>
              <a:t>Lesson 40</a:t>
            </a:r>
          </a:p>
        </p:txBody>
      </p:sp>
    </p:spTree>
    <p:extLst>
      <p:ext uri="{BB962C8B-B14F-4D97-AF65-F5344CB8AC3E}">
        <p14:creationId xmlns:p14="http://schemas.microsoft.com/office/powerpoint/2010/main" val="136087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Jesus Christ, though sinless, was baptized to _________________________ </a:t>
            </a:r>
            <a:r>
              <a:rPr lang="en-US" dirty="0"/>
              <a:t>(see 2 Nephi 31:5–7).</a:t>
            </a:r>
          </a:p>
          <a:p>
            <a:r>
              <a:rPr lang="en-US" b="1" dirty="0"/>
              <a:t>Jesus Christ set the perfect ___________________ of _____________________________ for us to follow </a:t>
            </a:r>
            <a:r>
              <a:rPr lang="en-US" dirty="0"/>
              <a:t>(see 2 Nephi 31:7, 9–10, 12).</a:t>
            </a:r>
          </a:p>
          <a:p>
            <a:r>
              <a:rPr lang="en-US" b="1" dirty="0"/>
              <a:t>If we sincerely _____________ and follow the Savior by being _________________, then we will receive ______________________ </a:t>
            </a:r>
            <a:r>
              <a:rPr lang="en-US" dirty="0"/>
              <a:t>(see 2 Nephi 31:11–13).</a:t>
            </a:r>
          </a:p>
        </p:txBody>
      </p:sp>
      <p:sp>
        <p:nvSpPr>
          <p:cNvPr id="3" name="Title 2"/>
          <p:cNvSpPr>
            <a:spLocks noGrp="1"/>
          </p:cNvSpPr>
          <p:nvPr>
            <p:ph type="title"/>
          </p:nvPr>
        </p:nvSpPr>
        <p:spPr/>
        <p:txBody>
          <a:bodyPr/>
          <a:lstStyle/>
          <a:p>
            <a:r>
              <a:rPr lang="en-US" dirty="0"/>
              <a:t>Fill in the Blanks</a:t>
            </a:r>
          </a:p>
        </p:txBody>
      </p:sp>
    </p:spTree>
    <p:extLst>
      <p:ext uri="{BB962C8B-B14F-4D97-AF65-F5344CB8AC3E}">
        <p14:creationId xmlns:p14="http://schemas.microsoft.com/office/powerpoint/2010/main" val="582187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dirty="0"/>
              <a:t>How does the Savior’s example illustrate the importance of baptism?</a:t>
            </a:r>
          </a:p>
          <a:p>
            <a:endParaRPr lang="en-US" dirty="0"/>
          </a:p>
        </p:txBody>
      </p:sp>
      <p:sp>
        <p:nvSpPr>
          <p:cNvPr id="3" name="Title 2"/>
          <p:cNvSpPr>
            <a:spLocks noGrp="1"/>
          </p:cNvSpPr>
          <p:nvPr>
            <p:ph type="title"/>
          </p:nvPr>
        </p:nvSpPr>
        <p:spPr/>
        <p:txBody>
          <a:bodyPr/>
          <a:lstStyle/>
          <a:p>
            <a:r>
              <a:rPr lang="en-US" dirty="0"/>
              <a:t>The Savior’s Example</a:t>
            </a:r>
          </a:p>
        </p:txBody>
      </p:sp>
    </p:spTree>
    <p:extLst>
      <p:ext uri="{BB962C8B-B14F-4D97-AF65-F5344CB8AC3E}">
        <p14:creationId xmlns:p14="http://schemas.microsoft.com/office/powerpoint/2010/main" val="359177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dirty="0"/>
              <a:t>How does the Savior’s example illustrate the importance of baptism?</a:t>
            </a:r>
          </a:p>
          <a:p>
            <a:pPr fontAlgn="base"/>
            <a:r>
              <a:rPr lang="en-US" dirty="0"/>
              <a:t>Like the Savior, what do we show Heavenly Father by choosing to be baptized?</a:t>
            </a:r>
          </a:p>
          <a:p>
            <a:endParaRPr lang="en-US" dirty="0"/>
          </a:p>
          <a:p>
            <a:endParaRPr lang="en-US" dirty="0"/>
          </a:p>
        </p:txBody>
      </p:sp>
      <p:sp>
        <p:nvSpPr>
          <p:cNvPr id="3" name="Title 2"/>
          <p:cNvSpPr>
            <a:spLocks noGrp="1"/>
          </p:cNvSpPr>
          <p:nvPr>
            <p:ph type="title"/>
          </p:nvPr>
        </p:nvSpPr>
        <p:spPr/>
        <p:txBody>
          <a:bodyPr/>
          <a:lstStyle/>
          <a:p>
            <a:r>
              <a:rPr lang="en-US" dirty="0"/>
              <a:t>The Savior’s Example</a:t>
            </a:r>
          </a:p>
        </p:txBody>
      </p:sp>
    </p:spTree>
    <p:extLst>
      <p:ext uri="{BB962C8B-B14F-4D97-AF65-F5344CB8AC3E}">
        <p14:creationId xmlns:p14="http://schemas.microsoft.com/office/powerpoint/2010/main" val="3512752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Jesus Christ, though sinless, was baptized to fulfill all righteousness </a:t>
            </a:r>
            <a:r>
              <a:rPr lang="en-US" dirty="0"/>
              <a:t>(see 2 Nephi 31:5–7). </a:t>
            </a:r>
            <a:r>
              <a:rPr lang="en-US" b="1" dirty="0"/>
              <a:t>Jesus Christ set the perfect example of obedience for us to follow </a:t>
            </a:r>
            <a:r>
              <a:rPr lang="en-US" dirty="0"/>
              <a:t>(see 2 Nephi 31:7, 9–10, 12). </a:t>
            </a:r>
            <a:r>
              <a:rPr lang="en-US" b="1" dirty="0"/>
              <a:t>If we sincerely repent and follow the Savior by being baptized, then we will receive the gift of the Holy Ghost </a:t>
            </a:r>
            <a:r>
              <a:rPr lang="en-US" dirty="0"/>
              <a:t>(see 2 Nephi 31:11–13). </a:t>
            </a:r>
          </a:p>
        </p:txBody>
      </p:sp>
      <p:sp>
        <p:nvSpPr>
          <p:cNvPr id="3" name="Title 2"/>
          <p:cNvSpPr>
            <a:spLocks noGrp="1"/>
          </p:cNvSpPr>
          <p:nvPr>
            <p:ph type="title"/>
          </p:nvPr>
        </p:nvSpPr>
        <p:spPr/>
        <p:txBody>
          <a:bodyPr/>
          <a:lstStyle/>
          <a:p>
            <a:r>
              <a:rPr lang="en-US" dirty="0"/>
              <a:t>Important Truths</a:t>
            </a:r>
          </a:p>
        </p:txBody>
      </p:sp>
    </p:spTree>
    <p:extLst>
      <p:ext uri="{BB962C8B-B14F-4D97-AF65-F5344CB8AC3E}">
        <p14:creationId xmlns:p14="http://schemas.microsoft.com/office/powerpoint/2010/main" val="1430449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dirty="0"/>
              <a:t>Read 2 Nephi 31:17–18, looking for what Nephi taught about the gate and about the path the gate opens onto. </a:t>
            </a:r>
          </a:p>
        </p:txBody>
      </p:sp>
      <p:sp>
        <p:nvSpPr>
          <p:cNvPr id="3" name="Title 2"/>
          <p:cNvSpPr>
            <a:spLocks noGrp="1"/>
          </p:cNvSpPr>
          <p:nvPr>
            <p:ph type="title"/>
          </p:nvPr>
        </p:nvSpPr>
        <p:spPr/>
        <p:txBody>
          <a:bodyPr/>
          <a:lstStyle/>
          <a:p>
            <a:r>
              <a:rPr lang="en-US" dirty="0"/>
              <a:t>The Gate and Path</a:t>
            </a:r>
          </a:p>
        </p:txBody>
      </p:sp>
      <p:pic>
        <p:nvPicPr>
          <p:cNvPr id="8" name="Picture 7"/>
          <p:cNvPicPr>
            <a:picLocks noChangeAspect="1"/>
          </p:cNvPicPr>
          <p:nvPr/>
        </p:nvPicPr>
        <p:blipFill>
          <a:blip r:embed="rId2"/>
          <a:stretch>
            <a:fillRect/>
          </a:stretch>
        </p:blipFill>
        <p:spPr>
          <a:xfrm>
            <a:off x="1834896" y="1792224"/>
            <a:ext cx="5474208" cy="1819656"/>
          </a:xfrm>
          <a:prstGeom prst="rect">
            <a:avLst/>
          </a:prstGeom>
        </p:spPr>
      </p:pic>
    </p:spTree>
    <p:extLst>
      <p:ext uri="{BB962C8B-B14F-4D97-AF65-F5344CB8AC3E}">
        <p14:creationId xmlns:p14="http://schemas.microsoft.com/office/powerpoint/2010/main" val="1501207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Based on 2 Nephi 31:17–18, the gate represents repentance and baptism. The path leads to eternal life, which is exaltation in the celestial kingdom. Nephi taught that after baptism, we receive the gift of the Holy Ghost (see 2 Nephi 31:13–14).  </a:t>
            </a:r>
          </a:p>
          <a:p>
            <a:endParaRPr lang="en-US" dirty="0"/>
          </a:p>
        </p:txBody>
      </p:sp>
      <p:sp>
        <p:nvSpPr>
          <p:cNvPr id="3" name="Title 2"/>
          <p:cNvSpPr>
            <a:spLocks noGrp="1"/>
          </p:cNvSpPr>
          <p:nvPr>
            <p:ph type="title"/>
          </p:nvPr>
        </p:nvSpPr>
        <p:spPr/>
        <p:txBody>
          <a:bodyPr/>
          <a:lstStyle/>
          <a:p>
            <a:r>
              <a:rPr lang="en-US" dirty="0"/>
              <a:t>Repentance and Baptism</a:t>
            </a:r>
          </a:p>
        </p:txBody>
      </p:sp>
    </p:spTree>
    <p:extLst>
      <p:ext uri="{BB962C8B-B14F-4D97-AF65-F5344CB8AC3E}">
        <p14:creationId xmlns:p14="http://schemas.microsoft.com/office/powerpoint/2010/main" val="1719854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According to 2 Nephi 31:17–18, what does the Holy Ghost do for us? </a:t>
            </a:r>
          </a:p>
          <a:p>
            <a:endParaRPr lang="en-US" dirty="0"/>
          </a:p>
        </p:txBody>
      </p:sp>
      <p:sp>
        <p:nvSpPr>
          <p:cNvPr id="3" name="Title 2"/>
          <p:cNvSpPr>
            <a:spLocks noGrp="1"/>
          </p:cNvSpPr>
          <p:nvPr>
            <p:ph type="title"/>
          </p:nvPr>
        </p:nvSpPr>
        <p:spPr/>
        <p:txBody>
          <a:bodyPr/>
          <a:lstStyle/>
          <a:p>
            <a:r>
              <a:rPr lang="en-US" dirty="0"/>
              <a:t>The Holy Ghost</a:t>
            </a:r>
          </a:p>
        </p:txBody>
      </p:sp>
    </p:spTree>
    <p:extLst>
      <p:ext uri="{BB962C8B-B14F-4D97-AF65-F5344CB8AC3E}">
        <p14:creationId xmlns:p14="http://schemas.microsoft.com/office/powerpoint/2010/main" val="2533024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According to 2 Nephi 31:17–18, what does the Holy Ghost do for us? </a:t>
            </a:r>
          </a:p>
          <a:p>
            <a:r>
              <a:rPr lang="en-US" b="1" dirty="0"/>
              <a:t>The Holy Ghost witnesses of the Father and the Son and brings a remission of sins. </a:t>
            </a:r>
            <a:r>
              <a:rPr lang="en-US" dirty="0"/>
              <a:t>  </a:t>
            </a:r>
          </a:p>
          <a:p>
            <a:endParaRPr lang="en-US" dirty="0"/>
          </a:p>
        </p:txBody>
      </p:sp>
      <p:sp>
        <p:nvSpPr>
          <p:cNvPr id="3" name="Title 2"/>
          <p:cNvSpPr>
            <a:spLocks noGrp="1"/>
          </p:cNvSpPr>
          <p:nvPr>
            <p:ph type="title"/>
          </p:nvPr>
        </p:nvSpPr>
        <p:spPr/>
        <p:txBody>
          <a:bodyPr/>
          <a:lstStyle/>
          <a:p>
            <a:r>
              <a:rPr lang="en-US" dirty="0"/>
              <a:t>The Holy Ghost</a:t>
            </a:r>
          </a:p>
        </p:txBody>
      </p:sp>
    </p:spTree>
    <p:extLst>
      <p:ext uri="{BB962C8B-B14F-4D97-AF65-F5344CB8AC3E}">
        <p14:creationId xmlns:p14="http://schemas.microsoft.com/office/powerpoint/2010/main" val="2714711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Holy Ghost helps us know that the Father and the Son live. In addition, the Holy Ghost helps us come to know Them—Their will and character—and helps us to become like Them.</a:t>
            </a:r>
          </a:p>
        </p:txBody>
      </p:sp>
      <p:sp>
        <p:nvSpPr>
          <p:cNvPr id="3" name="Title 2"/>
          <p:cNvSpPr>
            <a:spLocks noGrp="1"/>
          </p:cNvSpPr>
          <p:nvPr>
            <p:ph type="title"/>
          </p:nvPr>
        </p:nvSpPr>
        <p:spPr/>
        <p:txBody>
          <a:bodyPr/>
          <a:lstStyle/>
          <a:p>
            <a:r>
              <a:rPr lang="en-US" dirty="0"/>
              <a:t>The Holy Ghost Testifies</a:t>
            </a:r>
          </a:p>
        </p:txBody>
      </p:sp>
    </p:spTree>
    <p:extLst>
      <p:ext uri="{BB962C8B-B14F-4D97-AF65-F5344CB8AC3E}">
        <p14:creationId xmlns:p14="http://schemas.microsoft.com/office/powerpoint/2010/main" val="1705409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dirty="0"/>
              <a:t>The Holy Ghost helps us know that the Father and the Son live. In addition, the Holy Ghost helps us come to know Them—Their will and character—and helps us to become like Them.  </a:t>
            </a:r>
          </a:p>
          <a:p>
            <a:pPr fontAlgn="base"/>
            <a:r>
              <a:rPr lang="en-US" dirty="0"/>
              <a:t>What does it mean that the Holy Ghost brings a remission of sins? </a:t>
            </a:r>
          </a:p>
          <a:p>
            <a:pPr fontAlgn="base"/>
            <a:endParaRPr lang="en-US" dirty="0"/>
          </a:p>
          <a:p>
            <a:endParaRPr lang="en-US" dirty="0"/>
          </a:p>
        </p:txBody>
      </p:sp>
      <p:sp>
        <p:nvSpPr>
          <p:cNvPr id="3" name="Title 2"/>
          <p:cNvSpPr>
            <a:spLocks noGrp="1"/>
          </p:cNvSpPr>
          <p:nvPr>
            <p:ph type="title"/>
          </p:nvPr>
        </p:nvSpPr>
        <p:spPr/>
        <p:txBody>
          <a:bodyPr/>
          <a:lstStyle/>
          <a:p>
            <a:r>
              <a:rPr lang="en-US" dirty="0"/>
              <a:t>The Holy Ghost Testifies</a:t>
            </a:r>
          </a:p>
        </p:txBody>
      </p:sp>
    </p:spTree>
    <p:extLst>
      <p:ext uri="{BB962C8B-B14F-4D97-AF65-F5344CB8AC3E}">
        <p14:creationId xmlns:p14="http://schemas.microsoft.com/office/powerpoint/2010/main" val="593062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Devotional</a:t>
            </a:r>
          </a:p>
        </p:txBody>
      </p:sp>
      <p:sp>
        <p:nvSpPr>
          <p:cNvPr id="3" name="Content Placeholder 2"/>
          <p:cNvSpPr>
            <a:spLocks noGrp="1"/>
          </p:cNvSpPr>
          <p:nvPr>
            <p:ph sz="quarter" idx="4"/>
          </p:nvPr>
        </p:nvSpPr>
        <p:spPr/>
        <p:txBody>
          <a:bodyPr anchor="t"/>
          <a:lstStyle/>
          <a:p>
            <a:r>
              <a:rPr lang="en-US">
                <a:cs typeface="Arial"/>
              </a:rPr>
              <a:t>Hymn:</a:t>
            </a:r>
          </a:p>
          <a:p>
            <a:pPr>
              <a:lnSpc>
                <a:spcPct val="129999"/>
              </a:lnSpc>
            </a:pPr>
            <a:r>
              <a:rPr lang="en-US">
                <a:cs typeface="Arial"/>
              </a:rPr>
              <a:t>Prayer:</a:t>
            </a:r>
          </a:p>
          <a:p>
            <a:pPr>
              <a:lnSpc>
                <a:spcPct val="129999"/>
              </a:lnSpc>
            </a:pPr>
            <a:r>
              <a:rPr lang="en-US"/>
              <a:t>Thought:</a:t>
            </a:r>
          </a:p>
          <a:p>
            <a:pPr>
              <a:lnSpc>
                <a:spcPct val="129999"/>
              </a:lnSpc>
            </a:pPr>
            <a:endParaRPr lang="en-US"/>
          </a:p>
        </p:txBody>
      </p:sp>
      <p:pic>
        <p:nvPicPr>
          <p:cNvPr id="5" name="Picture Placeholder 4"/>
          <p:cNvPicPr>
            <a:picLocks noGrp="1" noChangeAspect="1"/>
          </p:cNvPicPr>
          <p:nvPr>
            <p:ph type="pic" sz="quarter" idx="10"/>
          </p:nvPr>
        </p:nvPicPr>
        <p:blipFill>
          <a:blip r:embed="rId3"/>
          <a:srcRect t="5621" b="5621"/>
          <a:stretch>
            <a:fillRect/>
          </a:stretch>
        </p:blipFill>
        <p:spPr/>
      </p:pic>
    </p:spTree>
    <p:extLst>
      <p:ext uri="{BB962C8B-B14F-4D97-AF65-F5344CB8AC3E}">
        <p14:creationId xmlns:p14="http://schemas.microsoft.com/office/powerpoint/2010/main" val="1334763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Elder Bruce R. McConkie</a:t>
            </a:r>
          </a:p>
        </p:txBody>
      </p:sp>
      <p:sp>
        <p:nvSpPr>
          <p:cNvPr id="5" name="Content Placeholder 4"/>
          <p:cNvSpPr>
            <a:spLocks noGrp="1"/>
          </p:cNvSpPr>
          <p:nvPr>
            <p:ph sz="quarter" idx="4"/>
          </p:nvPr>
        </p:nvSpPr>
        <p:spPr/>
        <p:txBody>
          <a:bodyPr/>
          <a:lstStyle/>
          <a:p>
            <a:pPr marL="0" indent="0">
              <a:buNone/>
            </a:pPr>
            <a:r>
              <a:rPr lang="en-US" dirty="0"/>
              <a:t>“Sins are remitted not in the waters of baptism, as we say in speaking figuratively, but when we receive the Holy Ghost. … We become clean when we actually receive the fellowship and companionship of the Holy Ghost. It is then that sin and dross and evil are burned out of our souls as though by fire. The baptism of the Holy Ghost is the baptism of fire” (Bruce R. McConkie, </a:t>
            </a:r>
            <a:r>
              <a:rPr lang="en-US" i="0" dirty="0"/>
              <a:t>A New Witness for the Articles of Faith</a:t>
            </a:r>
            <a:r>
              <a:rPr lang="en-US" dirty="0"/>
              <a:t> [1985], 290).</a:t>
            </a:r>
          </a:p>
        </p:txBody>
      </p:sp>
      <p:pic>
        <p:nvPicPr>
          <p:cNvPr id="8" name="Picture Placeholder 7"/>
          <p:cNvPicPr>
            <a:picLocks noGrp="1" noChangeAspect="1"/>
          </p:cNvPicPr>
          <p:nvPr>
            <p:ph type="pic" sz="quarter" idx="10"/>
          </p:nvPr>
        </p:nvPicPr>
        <p:blipFill>
          <a:blip r:embed="rId2"/>
          <a:srcRect t="80" b="80"/>
          <a:stretch>
            <a:fillRect/>
          </a:stretch>
        </p:blipFill>
        <p:spPr/>
      </p:pic>
    </p:spTree>
    <p:extLst>
      <p:ext uri="{BB962C8B-B14F-4D97-AF65-F5344CB8AC3E}">
        <p14:creationId xmlns:p14="http://schemas.microsoft.com/office/powerpoint/2010/main" val="346690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Based on this statement from Elder McConkie, how would you explain the meaning of the phrase “then cometh a remission of your sins by fire and by the Holy Ghost” in 2 Nephi 31:17?</a:t>
            </a:r>
          </a:p>
        </p:txBody>
      </p:sp>
      <p:sp>
        <p:nvSpPr>
          <p:cNvPr id="3" name="Title 2"/>
          <p:cNvSpPr>
            <a:spLocks noGrp="1"/>
          </p:cNvSpPr>
          <p:nvPr>
            <p:ph type="title"/>
          </p:nvPr>
        </p:nvSpPr>
        <p:spPr/>
        <p:txBody>
          <a:bodyPr/>
          <a:lstStyle/>
          <a:p>
            <a:r>
              <a:rPr lang="en-US" dirty="0"/>
              <a:t>The Remission of Sins</a:t>
            </a:r>
          </a:p>
        </p:txBody>
      </p:sp>
    </p:spTree>
    <p:extLst>
      <p:ext uri="{BB962C8B-B14F-4D97-AF65-F5344CB8AC3E}">
        <p14:creationId xmlns:p14="http://schemas.microsoft.com/office/powerpoint/2010/main" val="3029832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President Henry B. Eyring</a:t>
            </a:r>
          </a:p>
        </p:txBody>
      </p:sp>
      <p:sp>
        <p:nvSpPr>
          <p:cNvPr id="3" name="Content Placeholder 2"/>
          <p:cNvSpPr>
            <a:spLocks noGrp="1"/>
          </p:cNvSpPr>
          <p:nvPr>
            <p:ph sz="quarter" idx="4"/>
          </p:nvPr>
        </p:nvSpPr>
        <p:spPr/>
        <p:txBody>
          <a:bodyPr/>
          <a:lstStyle/>
          <a:p>
            <a:pPr marL="0" indent="0">
              <a:buNone/>
            </a:pPr>
            <a:r>
              <a:rPr lang="en-US" dirty="0"/>
              <a:t>“When [the Holy Ghost] is your companion, you can have confidence that the Atonement is working in your life. …</a:t>
            </a:r>
          </a:p>
          <a:p>
            <a:pPr marL="0" indent="0">
              <a:buNone/>
            </a:pPr>
            <a:r>
              <a:rPr lang="en-US" dirty="0"/>
              <a:t>“Not only is your feeling the influence of the Holy Ghost a sign that the Atonement, the cure for sin, is working in your life, but you will also know that a preventative against sin is working” (Henry B. Eyring, “Come unto Christ” [Brigham Young University devotional, Oct. 29, 1989], speeches.byu.edu).</a:t>
            </a:r>
          </a:p>
        </p:txBody>
      </p:sp>
      <p:pic>
        <p:nvPicPr>
          <p:cNvPr id="6" name="Picture Placeholder 5"/>
          <p:cNvPicPr>
            <a:picLocks noGrp="1" noChangeAspect="1"/>
          </p:cNvPicPr>
          <p:nvPr>
            <p:ph type="pic" sz="quarter" idx="10"/>
          </p:nvPr>
        </p:nvPicPr>
        <p:blipFill>
          <a:blip r:embed="rId2"/>
          <a:srcRect t="81" b="81"/>
          <a:stretch>
            <a:fillRect/>
          </a:stretch>
        </p:blipFill>
        <p:spPr/>
      </p:pic>
    </p:spTree>
    <p:extLst>
      <p:ext uri="{BB962C8B-B14F-4D97-AF65-F5344CB8AC3E}">
        <p14:creationId xmlns:p14="http://schemas.microsoft.com/office/powerpoint/2010/main" val="1627162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are some ways we can recognize whether the Holy Ghost is our companion?</a:t>
            </a:r>
          </a:p>
          <a:p>
            <a:endParaRPr lang="en-US" dirty="0"/>
          </a:p>
        </p:txBody>
      </p:sp>
      <p:sp>
        <p:nvSpPr>
          <p:cNvPr id="3" name="Title 2"/>
          <p:cNvSpPr>
            <a:spLocks noGrp="1"/>
          </p:cNvSpPr>
          <p:nvPr>
            <p:ph type="title"/>
          </p:nvPr>
        </p:nvSpPr>
        <p:spPr/>
        <p:txBody>
          <a:bodyPr/>
          <a:lstStyle/>
          <a:p>
            <a:r>
              <a:rPr lang="en-US" dirty="0"/>
              <a:t>The Holy Ghost’s Influence</a:t>
            </a:r>
          </a:p>
        </p:txBody>
      </p:sp>
    </p:spTree>
    <p:extLst>
      <p:ext uri="{BB962C8B-B14F-4D97-AF65-F5344CB8AC3E}">
        <p14:creationId xmlns:p14="http://schemas.microsoft.com/office/powerpoint/2010/main" val="30499844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dirty="0"/>
              <a:t>What are some ways we can recognize whether the Holy Ghost is our companion?</a:t>
            </a:r>
          </a:p>
          <a:p>
            <a:pPr fontAlgn="base"/>
            <a:r>
              <a:rPr lang="en-US" dirty="0"/>
              <a:t>According to the statement by President Eyring, what can you know is happening when you feel the influence of the Holy Ghost in your life? Why is that helpful for you to know?</a:t>
            </a:r>
          </a:p>
          <a:p>
            <a:endParaRPr lang="en-US" dirty="0"/>
          </a:p>
        </p:txBody>
      </p:sp>
      <p:sp>
        <p:nvSpPr>
          <p:cNvPr id="3" name="Title 2"/>
          <p:cNvSpPr>
            <a:spLocks noGrp="1"/>
          </p:cNvSpPr>
          <p:nvPr>
            <p:ph type="title"/>
          </p:nvPr>
        </p:nvSpPr>
        <p:spPr/>
        <p:txBody>
          <a:bodyPr/>
          <a:lstStyle/>
          <a:p>
            <a:r>
              <a:rPr lang="en-US" dirty="0"/>
              <a:t>The Holy Ghost’s Influence</a:t>
            </a:r>
          </a:p>
        </p:txBody>
      </p:sp>
    </p:spTree>
    <p:extLst>
      <p:ext uri="{BB962C8B-B14F-4D97-AF65-F5344CB8AC3E}">
        <p14:creationId xmlns:p14="http://schemas.microsoft.com/office/powerpoint/2010/main" val="1450987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As you examine your life, consider how often you experience the influence of the Holy Ghost and what might be keeping you from enjoying it as often as you would like. Consider any changes you need to make so that you can enjoy the Spirit’s purifying influence.  </a:t>
            </a:r>
          </a:p>
          <a:p>
            <a:endParaRPr lang="en-US" dirty="0"/>
          </a:p>
        </p:txBody>
      </p:sp>
      <p:sp>
        <p:nvSpPr>
          <p:cNvPr id="3" name="Title 2"/>
          <p:cNvSpPr>
            <a:spLocks noGrp="1"/>
          </p:cNvSpPr>
          <p:nvPr>
            <p:ph type="title"/>
          </p:nvPr>
        </p:nvSpPr>
        <p:spPr/>
        <p:txBody>
          <a:bodyPr/>
          <a:lstStyle/>
          <a:p>
            <a:r>
              <a:rPr lang="en-US" dirty="0"/>
              <a:t>The Power of Purification</a:t>
            </a:r>
          </a:p>
        </p:txBody>
      </p:sp>
    </p:spTree>
    <p:extLst>
      <p:ext uri="{BB962C8B-B14F-4D97-AF65-F5344CB8AC3E}">
        <p14:creationId xmlns:p14="http://schemas.microsoft.com/office/powerpoint/2010/main" val="3156665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2 Nephi 31:18, the word </a:t>
            </a:r>
            <a:r>
              <a:rPr lang="en-US" i="1" dirty="0"/>
              <a:t>strait</a:t>
            </a:r>
            <a:r>
              <a:rPr lang="en-US" dirty="0"/>
              <a:t> means narrow, strict, exacting, and allowing for no deviation. Nephi used this word to describe the path we must take after baptism in order to receive eternal life. </a:t>
            </a:r>
          </a:p>
          <a:p>
            <a:endParaRPr lang="en-US" dirty="0"/>
          </a:p>
        </p:txBody>
      </p:sp>
      <p:sp>
        <p:nvSpPr>
          <p:cNvPr id="3" name="Title 2"/>
          <p:cNvSpPr>
            <a:spLocks noGrp="1"/>
          </p:cNvSpPr>
          <p:nvPr>
            <p:ph type="title"/>
          </p:nvPr>
        </p:nvSpPr>
        <p:spPr/>
        <p:txBody>
          <a:bodyPr/>
          <a:lstStyle/>
          <a:p>
            <a:r>
              <a:rPr lang="en-US" dirty="0"/>
              <a:t>The Strait and Narrow</a:t>
            </a:r>
          </a:p>
        </p:txBody>
      </p:sp>
    </p:spTree>
    <p:extLst>
      <p:ext uri="{BB962C8B-B14F-4D97-AF65-F5344CB8AC3E}">
        <p14:creationId xmlns:p14="http://schemas.microsoft.com/office/powerpoint/2010/main" val="3819565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2 Nephi 31:18, the word </a:t>
            </a:r>
            <a:r>
              <a:rPr lang="en-US" i="1" dirty="0"/>
              <a:t>strait</a:t>
            </a:r>
            <a:r>
              <a:rPr lang="en-US" dirty="0"/>
              <a:t> means narrow, strict, exacting, and allowing for no deviation. Nephi used this word to describe the path we must take after baptism in order to receive eternal life. </a:t>
            </a:r>
          </a:p>
          <a:p>
            <a:r>
              <a:rPr lang="en-US" dirty="0"/>
              <a:t>Read 2 Nephi 31:15–16, 19–21, looking for words and phrases that explain what we must do to receive eternal life.</a:t>
            </a:r>
          </a:p>
        </p:txBody>
      </p:sp>
      <p:sp>
        <p:nvSpPr>
          <p:cNvPr id="3" name="Title 2"/>
          <p:cNvSpPr>
            <a:spLocks noGrp="1"/>
          </p:cNvSpPr>
          <p:nvPr>
            <p:ph type="title"/>
          </p:nvPr>
        </p:nvSpPr>
        <p:spPr/>
        <p:txBody>
          <a:bodyPr/>
          <a:lstStyle/>
          <a:p>
            <a:r>
              <a:rPr lang="en-US" dirty="0"/>
              <a:t>The Strait and Narrow</a:t>
            </a:r>
          </a:p>
        </p:txBody>
      </p:sp>
    </p:spTree>
    <p:extLst>
      <p:ext uri="{BB962C8B-B14F-4D97-AF65-F5344CB8AC3E}">
        <p14:creationId xmlns:p14="http://schemas.microsoft.com/office/powerpoint/2010/main" val="28887023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b="1" dirty="0"/>
              <a:t>If we live according to the doctrine of Christ, we will receive eternal life</a:t>
            </a:r>
            <a:r>
              <a:rPr lang="en-US" dirty="0"/>
              <a:t>.  </a:t>
            </a:r>
          </a:p>
        </p:txBody>
      </p:sp>
      <p:sp>
        <p:nvSpPr>
          <p:cNvPr id="3" name="Title 2"/>
          <p:cNvSpPr>
            <a:spLocks noGrp="1"/>
          </p:cNvSpPr>
          <p:nvPr>
            <p:ph type="title"/>
          </p:nvPr>
        </p:nvSpPr>
        <p:spPr/>
        <p:txBody>
          <a:bodyPr/>
          <a:lstStyle/>
          <a:p>
            <a:r>
              <a:rPr lang="en-US" dirty="0"/>
              <a:t>The Doctrine of Christ</a:t>
            </a:r>
          </a:p>
        </p:txBody>
      </p:sp>
      <p:pic>
        <p:nvPicPr>
          <p:cNvPr id="6" name="Picture 5"/>
          <p:cNvPicPr>
            <a:picLocks noChangeAspect="1"/>
          </p:cNvPicPr>
          <p:nvPr/>
        </p:nvPicPr>
        <p:blipFill>
          <a:blip r:embed="rId2"/>
          <a:stretch>
            <a:fillRect/>
          </a:stretch>
        </p:blipFill>
        <p:spPr>
          <a:xfrm>
            <a:off x="1371600" y="1549400"/>
            <a:ext cx="6400800" cy="2743200"/>
          </a:xfrm>
          <a:prstGeom prst="rect">
            <a:avLst/>
          </a:prstGeom>
        </p:spPr>
      </p:pic>
    </p:spTree>
    <p:extLst>
      <p:ext uri="{BB962C8B-B14F-4D97-AF65-F5344CB8AC3E}">
        <p14:creationId xmlns:p14="http://schemas.microsoft.com/office/powerpoint/2010/main" val="1293383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Why do you think enduring to the end is an important element of the doctrine of Christ?</a:t>
            </a:r>
          </a:p>
          <a:p>
            <a:endParaRPr lang="en-US" dirty="0"/>
          </a:p>
        </p:txBody>
      </p:sp>
      <p:sp>
        <p:nvSpPr>
          <p:cNvPr id="3" name="Title 2"/>
          <p:cNvSpPr>
            <a:spLocks noGrp="1"/>
          </p:cNvSpPr>
          <p:nvPr>
            <p:ph type="title"/>
          </p:nvPr>
        </p:nvSpPr>
        <p:spPr/>
        <p:txBody>
          <a:bodyPr/>
          <a:lstStyle/>
          <a:p>
            <a:r>
              <a:rPr lang="en-US" dirty="0"/>
              <a:t>Enduring to the End</a:t>
            </a:r>
          </a:p>
        </p:txBody>
      </p:sp>
    </p:spTree>
    <p:extLst>
      <p:ext uri="{BB962C8B-B14F-4D97-AF65-F5344CB8AC3E}">
        <p14:creationId xmlns:p14="http://schemas.microsoft.com/office/powerpoint/2010/main" val="611302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Baptism</a:t>
            </a:r>
          </a:p>
        </p:txBody>
      </p:sp>
      <p:sp>
        <p:nvSpPr>
          <p:cNvPr id="3" name="Content Placeholder 2"/>
          <p:cNvSpPr>
            <a:spLocks noGrp="1"/>
          </p:cNvSpPr>
          <p:nvPr>
            <p:ph sz="quarter" idx="4"/>
          </p:nvPr>
        </p:nvSpPr>
        <p:spPr/>
        <p:txBody>
          <a:bodyPr/>
          <a:lstStyle/>
          <a:p>
            <a:r>
              <a:rPr lang="en-US" i="0" dirty="0"/>
              <a:t>What do you remember about your baptism? How did you feel when you were baptized?</a:t>
            </a:r>
          </a:p>
          <a:p>
            <a:endParaRPr lang="en-US" dirty="0"/>
          </a:p>
        </p:txBody>
      </p:sp>
      <p:pic>
        <p:nvPicPr>
          <p:cNvPr id="5" name="Picture Placeholder 5"/>
          <p:cNvPicPr>
            <a:picLocks noGrp="1" noChangeAspect="1"/>
          </p:cNvPicPr>
          <p:nvPr>
            <p:ph type="pic" sz="quarter" idx="10"/>
          </p:nvPr>
        </p:nvPicPr>
        <p:blipFill>
          <a:blip r:embed="rId2"/>
          <a:srcRect t="74" b="74"/>
          <a:stretch>
            <a:fillRect/>
          </a:stretch>
        </p:blipFill>
        <p:spPr/>
      </p:pic>
    </p:spTree>
    <p:extLst>
      <p:ext uri="{BB962C8B-B14F-4D97-AF65-F5344CB8AC3E}">
        <p14:creationId xmlns:p14="http://schemas.microsoft.com/office/powerpoint/2010/main" val="13384067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dirty="0"/>
              <a:t>Why do you think enduring to the end is an important element of the doctrine of Christ?</a:t>
            </a:r>
          </a:p>
          <a:p>
            <a:pPr fontAlgn="base"/>
            <a:r>
              <a:rPr lang="en-US" dirty="0"/>
              <a:t>How is Jesus Christ an example of enduring to the end? Who else is an example for you of enduring to the end?</a:t>
            </a:r>
          </a:p>
          <a:p>
            <a:endParaRPr lang="en-US" dirty="0"/>
          </a:p>
        </p:txBody>
      </p:sp>
      <p:sp>
        <p:nvSpPr>
          <p:cNvPr id="3" name="Title 2"/>
          <p:cNvSpPr>
            <a:spLocks noGrp="1"/>
          </p:cNvSpPr>
          <p:nvPr>
            <p:ph type="title"/>
          </p:nvPr>
        </p:nvSpPr>
        <p:spPr/>
        <p:txBody>
          <a:bodyPr/>
          <a:lstStyle/>
          <a:p>
            <a:r>
              <a:rPr lang="en-US" dirty="0"/>
              <a:t>Enduring to the End</a:t>
            </a:r>
          </a:p>
        </p:txBody>
      </p:sp>
    </p:spTree>
    <p:extLst>
      <p:ext uri="{BB962C8B-B14F-4D97-AF65-F5344CB8AC3E}">
        <p14:creationId xmlns:p14="http://schemas.microsoft.com/office/powerpoint/2010/main" val="574803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dirty="0"/>
              <a:t>Why do you think enduring to the end is an important element of the doctrine of Christ?</a:t>
            </a:r>
          </a:p>
          <a:p>
            <a:pPr fontAlgn="base"/>
            <a:r>
              <a:rPr lang="en-US" dirty="0"/>
              <a:t>How is Jesus Christ an example of enduring to the end? Who else is an example for you of enduring to the end?</a:t>
            </a:r>
          </a:p>
          <a:p>
            <a:pPr fontAlgn="base"/>
            <a:r>
              <a:rPr lang="en-US" dirty="0"/>
              <a:t>What has helped you to press forward with a steadfastness in Christ and faithfully endure?</a:t>
            </a:r>
          </a:p>
          <a:p>
            <a:endParaRPr lang="en-US" dirty="0"/>
          </a:p>
        </p:txBody>
      </p:sp>
      <p:sp>
        <p:nvSpPr>
          <p:cNvPr id="3" name="Title 2"/>
          <p:cNvSpPr>
            <a:spLocks noGrp="1"/>
          </p:cNvSpPr>
          <p:nvPr>
            <p:ph type="title"/>
          </p:nvPr>
        </p:nvSpPr>
        <p:spPr/>
        <p:txBody>
          <a:bodyPr/>
          <a:lstStyle/>
          <a:p>
            <a:r>
              <a:rPr lang="en-US" dirty="0"/>
              <a:t>Enduring to the End</a:t>
            </a:r>
          </a:p>
        </p:txBody>
      </p:sp>
    </p:spTree>
    <p:extLst>
      <p:ext uri="{BB962C8B-B14F-4D97-AF65-F5344CB8AC3E}">
        <p14:creationId xmlns:p14="http://schemas.microsoft.com/office/powerpoint/2010/main" val="30947351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do you feel impressed to do to more fully live according to the doctrine of Christ and to thereby progress toward eternal life?</a:t>
            </a:r>
          </a:p>
        </p:txBody>
      </p:sp>
      <p:sp>
        <p:nvSpPr>
          <p:cNvPr id="3" name="Title 2"/>
          <p:cNvSpPr>
            <a:spLocks noGrp="1"/>
          </p:cNvSpPr>
          <p:nvPr>
            <p:ph type="title"/>
          </p:nvPr>
        </p:nvSpPr>
        <p:spPr/>
        <p:txBody>
          <a:bodyPr/>
          <a:lstStyle/>
          <a:p>
            <a:r>
              <a:rPr lang="en-US" dirty="0"/>
              <a:t>What Will I Do?</a:t>
            </a:r>
          </a:p>
        </p:txBody>
      </p:sp>
    </p:spTree>
    <p:extLst>
      <p:ext uri="{BB962C8B-B14F-4D97-AF65-F5344CB8AC3E}">
        <p14:creationId xmlns:p14="http://schemas.microsoft.com/office/powerpoint/2010/main" val="16534305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Jesus Christ’s life is the perfect example of how we are to live.</a:t>
            </a:r>
            <a:r>
              <a:rPr lang="en-US" dirty="0"/>
              <a:t> </a:t>
            </a:r>
          </a:p>
          <a:p>
            <a:endParaRPr lang="en-US" dirty="0"/>
          </a:p>
        </p:txBody>
      </p:sp>
      <p:sp>
        <p:nvSpPr>
          <p:cNvPr id="3" name="Title 2"/>
          <p:cNvSpPr>
            <a:spLocks noGrp="1"/>
          </p:cNvSpPr>
          <p:nvPr>
            <p:ph type="title"/>
          </p:nvPr>
        </p:nvSpPr>
        <p:spPr/>
        <p:txBody>
          <a:bodyPr/>
          <a:lstStyle/>
          <a:p>
            <a:r>
              <a:rPr lang="en-US" dirty="0"/>
              <a:t>Doctrinal Mastery: The Godhead</a:t>
            </a:r>
          </a:p>
        </p:txBody>
      </p:sp>
    </p:spTree>
    <p:extLst>
      <p:ext uri="{BB962C8B-B14F-4D97-AF65-F5344CB8AC3E}">
        <p14:creationId xmlns:p14="http://schemas.microsoft.com/office/powerpoint/2010/main" val="4259076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Jesus Christ’s life is the perfect example of how we are to live.</a:t>
            </a:r>
            <a:r>
              <a:rPr lang="en-US" dirty="0"/>
              <a:t> </a:t>
            </a:r>
          </a:p>
          <a:p>
            <a:r>
              <a:rPr lang="en-US" dirty="0"/>
              <a:t>In 3 Nephi 12:48, Jesus Christ continued teaching the Nephites after appearing to them. He explained how to come unto Him and what was required to enter the kingdom of heaven.  </a:t>
            </a:r>
          </a:p>
          <a:p>
            <a:endParaRPr lang="en-US" dirty="0"/>
          </a:p>
        </p:txBody>
      </p:sp>
      <p:sp>
        <p:nvSpPr>
          <p:cNvPr id="3" name="Title 2"/>
          <p:cNvSpPr>
            <a:spLocks noGrp="1"/>
          </p:cNvSpPr>
          <p:nvPr>
            <p:ph type="title"/>
          </p:nvPr>
        </p:nvSpPr>
        <p:spPr/>
        <p:txBody>
          <a:bodyPr/>
          <a:lstStyle/>
          <a:p>
            <a:r>
              <a:rPr lang="en-US" dirty="0"/>
              <a:t>Doctrinal Mastery: The Godhead</a:t>
            </a:r>
          </a:p>
        </p:txBody>
      </p:sp>
    </p:spTree>
    <p:extLst>
      <p:ext uri="{BB962C8B-B14F-4D97-AF65-F5344CB8AC3E}">
        <p14:creationId xmlns:p14="http://schemas.microsoft.com/office/powerpoint/2010/main" val="27334709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Jesus Christ’s life is the perfect example of how we are to live.</a:t>
            </a:r>
            <a:r>
              <a:rPr lang="en-US" dirty="0"/>
              <a:t> </a:t>
            </a:r>
          </a:p>
          <a:p>
            <a:r>
              <a:rPr lang="en-US" dirty="0"/>
              <a:t>In 3 Nephi 12:48, Jesus Christ continued teaching the Nephites after appearing to them. He explained how to come unto Him and what was required to enter the kingdom of heaven.  </a:t>
            </a:r>
          </a:p>
          <a:p>
            <a:r>
              <a:rPr lang="en-US" dirty="0"/>
              <a:t>Read 3 Nephi 12:48, looking for the Savior’s commandment to the people. </a:t>
            </a:r>
          </a:p>
        </p:txBody>
      </p:sp>
      <p:sp>
        <p:nvSpPr>
          <p:cNvPr id="3" name="Title 2"/>
          <p:cNvSpPr>
            <a:spLocks noGrp="1"/>
          </p:cNvSpPr>
          <p:nvPr>
            <p:ph type="title"/>
          </p:nvPr>
        </p:nvSpPr>
        <p:spPr/>
        <p:txBody>
          <a:bodyPr/>
          <a:lstStyle/>
          <a:p>
            <a:r>
              <a:rPr lang="en-US" dirty="0"/>
              <a:t>Doctrinal Mastery: The Godhead</a:t>
            </a:r>
          </a:p>
        </p:txBody>
      </p:sp>
    </p:spTree>
    <p:extLst>
      <p:ext uri="{BB962C8B-B14F-4D97-AF65-F5344CB8AC3E}">
        <p14:creationId xmlns:p14="http://schemas.microsoft.com/office/powerpoint/2010/main" val="1509398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To be perfect in the way that the Savior commanded in 3 Nephi 12:48 means to become like Heavenly Father and Jesus Christ. As we strive to follow the Savior, we can become perfected through Him and His atoning sacrifice. It is important to remember that perfection is a process that continues into the next life. </a:t>
            </a:r>
          </a:p>
          <a:p>
            <a:endParaRPr lang="en-US" dirty="0"/>
          </a:p>
        </p:txBody>
      </p:sp>
      <p:sp>
        <p:nvSpPr>
          <p:cNvPr id="3" name="Title 2"/>
          <p:cNvSpPr>
            <a:spLocks noGrp="1"/>
          </p:cNvSpPr>
          <p:nvPr>
            <p:ph type="title"/>
          </p:nvPr>
        </p:nvSpPr>
        <p:spPr/>
        <p:txBody>
          <a:bodyPr/>
          <a:lstStyle/>
          <a:p>
            <a:r>
              <a:rPr lang="en-US" dirty="0"/>
              <a:t>Doctrinal Mastery: The Godhead</a:t>
            </a:r>
          </a:p>
        </p:txBody>
      </p:sp>
    </p:spTree>
    <p:extLst>
      <p:ext uri="{BB962C8B-B14F-4D97-AF65-F5344CB8AC3E}">
        <p14:creationId xmlns:p14="http://schemas.microsoft.com/office/powerpoint/2010/main" val="30276609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To be perfect in the way that the Savior commanded in 3 Nephi 12:48 means to become like Heavenly Father and Jesus Christ. As we strive to follow the Savior, we can become perfected through Him and His atoning sacrifice. It is important to remember that perfection is a process that continues into the next life. </a:t>
            </a:r>
          </a:p>
          <a:p>
            <a:r>
              <a:rPr lang="en-US" dirty="0"/>
              <a:t>What are some ways that you can be obedient to this commandment now? </a:t>
            </a:r>
          </a:p>
        </p:txBody>
      </p:sp>
      <p:sp>
        <p:nvSpPr>
          <p:cNvPr id="3" name="Title 2"/>
          <p:cNvSpPr>
            <a:spLocks noGrp="1"/>
          </p:cNvSpPr>
          <p:nvPr>
            <p:ph type="title"/>
          </p:nvPr>
        </p:nvSpPr>
        <p:spPr/>
        <p:txBody>
          <a:bodyPr/>
          <a:lstStyle/>
          <a:p>
            <a:r>
              <a:rPr lang="en-US" dirty="0"/>
              <a:t>Doctrinal Mastery: The Godhead</a:t>
            </a:r>
          </a:p>
        </p:txBody>
      </p:sp>
    </p:spTree>
    <p:extLst>
      <p:ext uri="{BB962C8B-B14F-4D97-AF65-F5344CB8AC3E}">
        <p14:creationId xmlns:p14="http://schemas.microsoft.com/office/powerpoint/2010/main" val="40267634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056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Baptism</a:t>
            </a:r>
          </a:p>
        </p:txBody>
      </p:sp>
      <p:sp>
        <p:nvSpPr>
          <p:cNvPr id="3" name="Content Placeholder 2"/>
          <p:cNvSpPr>
            <a:spLocks noGrp="1"/>
          </p:cNvSpPr>
          <p:nvPr>
            <p:ph sz="quarter" idx="4"/>
          </p:nvPr>
        </p:nvSpPr>
        <p:spPr/>
        <p:txBody>
          <a:bodyPr/>
          <a:lstStyle/>
          <a:p>
            <a:r>
              <a:rPr lang="en-US" i="0" dirty="0"/>
              <a:t>What do you remember about your baptism? How did you feel when you were baptized?</a:t>
            </a:r>
          </a:p>
          <a:p>
            <a:r>
              <a:rPr lang="en-US" i="0" dirty="0"/>
              <a:t>As Nephi drew closer to the conclusion of his writings on the small plates, he desired to speak about “the doctrine of Christ.” Mark this phrase in 2 Nephi 31:2 and 2 Nephi 31:21.</a:t>
            </a:r>
          </a:p>
        </p:txBody>
      </p:sp>
      <p:pic>
        <p:nvPicPr>
          <p:cNvPr id="6" name="Picture Placeholder 5"/>
          <p:cNvPicPr>
            <a:picLocks noGrp="1" noChangeAspect="1"/>
          </p:cNvPicPr>
          <p:nvPr>
            <p:ph type="pic" sz="quarter" idx="10"/>
          </p:nvPr>
        </p:nvPicPr>
        <p:blipFill>
          <a:blip r:embed="rId2"/>
          <a:srcRect t="74" b="74"/>
          <a:stretch>
            <a:fillRect/>
          </a:stretch>
        </p:blipFill>
        <p:spPr/>
      </p:pic>
    </p:spTree>
    <p:extLst>
      <p:ext uri="{BB962C8B-B14F-4D97-AF65-F5344CB8AC3E}">
        <p14:creationId xmlns:p14="http://schemas.microsoft.com/office/powerpoint/2010/main" val="1654088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Baptism is an essential component of the Savior’s doctrine. However, some people feel that they do not need to be baptized. They believe that they can show faith in the Savior and follow Him without being baptized.</a:t>
            </a:r>
          </a:p>
          <a:p>
            <a:endParaRPr lang="en-US" dirty="0"/>
          </a:p>
        </p:txBody>
      </p:sp>
      <p:sp>
        <p:nvSpPr>
          <p:cNvPr id="3" name="Title 2"/>
          <p:cNvSpPr>
            <a:spLocks noGrp="1"/>
          </p:cNvSpPr>
          <p:nvPr>
            <p:ph type="title"/>
          </p:nvPr>
        </p:nvSpPr>
        <p:spPr/>
        <p:txBody>
          <a:bodyPr/>
          <a:lstStyle/>
          <a:p>
            <a:r>
              <a:rPr lang="en-US" dirty="0"/>
              <a:t>The Importance of Baptism</a:t>
            </a:r>
          </a:p>
        </p:txBody>
      </p:sp>
    </p:spTree>
    <p:extLst>
      <p:ext uri="{BB962C8B-B14F-4D97-AF65-F5344CB8AC3E}">
        <p14:creationId xmlns:p14="http://schemas.microsoft.com/office/powerpoint/2010/main" val="2030604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Baptism is an essential component of the Savior’s doctrine. However, some people feel that they do not need to be baptized. They believe that they can show faith in the Savior and follow Him without being baptized.</a:t>
            </a:r>
          </a:p>
          <a:p>
            <a:r>
              <a:rPr lang="en-US" dirty="0"/>
              <a:t>Read 2 Nephi 31:4–13, looking for truths Nephi taught that can help us understand the importance of baptism.</a:t>
            </a:r>
          </a:p>
          <a:p>
            <a:endParaRPr lang="en-US" dirty="0"/>
          </a:p>
        </p:txBody>
      </p:sp>
      <p:sp>
        <p:nvSpPr>
          <p:cNvPr id="3" name="Title 2"/>
          <p:cNvSpPr>
            <a:spLocks noGrp="1"/>
          </p:cNvSpPr>
          <p:nvPr>
            <p:ph type="title"/>
          </p:nvPr>
        </p:nvSpPr>
        <p:spPr/>
        <p:txBody>
          <a:bodyPr/>
          <a:lstStyle/>
          <a:p>
            <a:r>
              <a:rPr lang="en-US" dirty="0"/>
              <a:t>The Importance of Baptism</a:t>
            </a:r>
          </a:p>
        </p:txBody>
      </p:sp>
    </p:spTree>
    <p:extLst>
      <p:ext uri="{BB962C8B-B14F-4D97-AF65-F5344CB8AC3E}">
        <p14:creationId xmlns:p14="http://schemas.microsoft.com/office/powerpoint/2010/main" val="1428568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To “fulfil all righteousness” (2 Nephi 31:5–6; see also Matthew 3:15) means to fulfill God’s requirements for eternal life (see John 3:5). The phrases “with full purpose of heart,” “acting no hypocrisy and no deception before God,” and “with real intent” (2 Nephi 31:13) refer to being completely sincere in one’s efforts and commitment to follow the Son of God. “To speak with the tongue of angels” (2 Nephi 31:13) is to speak the words of Jesus Christ by the power of the Holy Ghost (see 2 Nephi 32:3). </a:t>
            </a:r>
          </a:p>
        </p:txBody>
      </p:sp>
      <p:sp>
        <p:nvSpPr>
          <p:cNvPr id="3" name="Title 2"/>
          <p:cNvSpPr>
            <a:spLocks noGrp="1"/>
          </p:cNvSpPr>
          <p:nvPr>
            <p:ph type="title"/>
          </p:nvPr>
        </p:nvSpPr>
        <p:spPr/>
        <p:txBody>
          <a:bodyPr/>
          <a:lstStyle/>
          <a:p>
            <a:r>
              <a:rPr lang="en-US" dirty="0"/>
              <a:t>Understanding Important Phrases</a:t>
            </a:r>
          </a:p>
        </p:txBody>
      </p:sp>
    </p:spTree>
    <p:extLst>
      <p:ext uri="{BB962C8B-B14F-4D97-AF65-F5344CB8AC3E}">
        <p14:creationId xmlns:p14="http://schemas.microsoft.com/office/powerpoint/2010/main" val="4082085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Jesus Christ, though sinless, was baptized to _________________________ </a:t>
            </a:r>
            <a:r>
              <a:rPr lang="en-US" dirty="0"/>
              <a:t>(see 2 Nephi 31:5–7).</a:t>
            </a:r>
          </a:p>
        </p:txBody>
      </p:sp>
      <p:sp>
        <p:nvSpPr>
          <p:cNvPr id="3" name="Title 2"/>
          <p:cNvSpPr>
            <a:spLocks noGrp="1"/>
          </p:cNvSpPr>
          <p:nvPr>
            <p:ph type="title"/>
          </p:nvPr>
        </p:nvSpPr>
        <p:spPr/>
        <p:txBody>
          <a:bodyPr/>
          <a:lstStyle/>
          <a:p>
            <a:r>
              <a:rPr lang="en-US" dirty="0"/>
              <a:t>Fill in the Blanks</a:t>
            </a:r>
          </a:p>
        </p:txBody>
      </p:sp>
    </p:spTree>
    <p:extLst>
      <p:ext uri="{BB962C8B-B14F-4D97-AF65-F5344CB8AC3E}">
        <p14:creationId xmlns:p14="http://schemas.microsoft.com/office/powerpoint/2010/main" val="3139600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Jesus Christ, though sinless, was baptized to _________________________ </a:t>
            </a:r>
            <a:r>
              <a:rPr lang="en-US" dirty="0"/>
              <a:t>(see 2 Nephi 31:5–7).</a:t>
            </a:r>
          </a:p>
          <a:p>
            <a:r>
              <a:rPr lang="en-US" b="1" dirty="0"/>
              <a:t>Jesus Christ set the perfect ___________________ of _____________________________ for us to follow </a:t>
            </a:r>
            <a:r>
              <a:rPr lang="en-US" dirty="0"/>
              <a:t>(see 2 Nephi 31:7, 9–10, 12).</a:t>
            </a:r>
          </a:p>
        </p:txBody>
      </p:sp>
      <p:sp>
        <p:nvSpPr>
          <p:cNvPr id="3" name="Title 2"/>
          <p:cNvSpPr>
            <a:spLocks noGrp="1"/>
          </p:cNvSpPr>
          <p:nvPr>
            <p:ph type="title"/>
          </p:nvPr>
        </p:nvSpPr>
        <p:spPr/>
        <p:txBody>
          <a:bodyPr/>
          <a:lstStyle/>
          <a:p>
            <a:r>
              <a:rPr lang="en-US" dirty="0"/>
              <a:t>Fill in the Blanks</a:t>
            </a:r>
          </a:p>
        </p:txBody>
      </p:sp>
    </p:spTree>
    <p:extLst>
      <p:ext uri="{BB962C8B-B14F-4D97-AF65-F5344CB8AC3E}">
        <p14:creationId xmlns:p14="http://schemas.microsoft.com/office/powerpoint/2010/main" val="1692006940"/>
      </p:ext>
    </p:extLst>
  </p:cSld>
  <p:clrMapOvr>
    <a:masterClrMapping/>
  </p:clrMapOvr>
</p:sld>
</file>

<file path=ppt/theme/theme1.xml><?xml version="1.0" encoding="utf-8"?>
<a:theme xmlns:a="http://schemas.openxmlformats.org/drawingml/2006/main" name="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162E53161F90B498140BA4BCC7CD2A2" ma:contentTypeVersion="4" ma:contentTypeDescription="Create a new document." ma:contentTypeScope="" ma:versionID="5514aae59e1df552f535bcd2770d0b98">
  <xsd:schema xmlns:xsd="http://www.w3.org/2001/XMLSchema" xmlns:xs="http://www.w3.org/2001/XMLSchema" xmlns:p="http://schemas.microsoft.com/office/2006/metadata/properties" xmlns:ns2="b764eb9d-49e1-4eb4-965b-0d99005b74c0" xmlns:ns3="a51ac170-4e69-43ea-bbd4-5a9e3eb386dc" targetNamespace="http://schemas.microsoft.com/office/2006/metadata/properties" ma:root="true" ma:fieldsID="18282172e0edafd8760d3310f0e8cfee" ns2:_="" ns3:_="">
    <xsd:import namespace="b764eb9d-49e1-4eb4-965b-0d99005b74c0"/>
    <xsd:import namespace="a51ac170-4e69-43ea-bbd4-5a9e3eb386d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64eb9d-49e1-4eb4-965b-0d99005b74c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1ac170-4e69-43ea-bbd4-5a9e3eb386d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CBDF17B-2C22-4472-99C1-D6363C26912F}">
  <ds:schemaRefs>
    <ds:schemaRef ds:uri="http://schemas.microsoft.com/sharepoint/v3/contenttype/forms"/>
  </ds:schemaRefs>
</ds:datastoreItem>
</file>

<file path=customXml/itemProps2.xml><?xml version="1.0" encoding="utf-8"?>
<ds:datastoreItem xmlns:ds="http://schemas.openxmlformats.org/officeDocument/2006/customXml" ds:itemID="{B10DFB59-C691-4B0F-B157-BD1AA5458C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64eb9d-49e1-4eb4-965b-0d99005b74c0"/>
    <ds:schemaRef ds:uri="a51ac170-4e69-43ea-bbd4-5a9e3eb386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0CEF71B-ED44-45CE-8984-0A15600E1C33}">
  <ds:schemaRefs>
    <ds:schemaRef ds:uri="http://schemas.microsoft.com/office/infopath/2007/PartnerControls"/>
    <ds:schemaRef ds:uri="http://purl.org/dc/elements/1.1/"/>
    <ds:schemaRef ds:uri="http://purl.org/dc/terms/"/>
    <ds:schemaRef ds:uri="http://www.w3.org/XML/1998/namespace"/>
    <ds:schemaRef ds:uri="http://schemas.microsoft.com/office/2006/documentManagement/types"/>
    <ds:schemaRef ds:uri="http://purl.org/dc/dcmitype/"/>
    <ds:schemaRef ds:uri="a51ac170-4e69-43ea-bbd4-5a9e3eb386dc"/>
    <ds:schemaRef ds:uri="http://schemas.openxmlformats.org/package/2006/metadata/core-properties"/>
    <ds:schemaRef ds:uri="b764eb9d-49e1-4eb4-965b-0d99005b74c0"/>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3715</TotalTime>
  <Words>1711</Words>
  <Application>Microsoft Office PowerPoint</Application>
  <PresentationFormat>On-screen Show (4:3)</PresentationFormat>
  <Paragraphs>95</Paragraphs>
  <Slides>38</Slides>
  <Notes>1</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38</vt:i4>
      </vt:variant>
    </vt:vector>
  </HeadingPairs>
  <TitlesOfParts>
    <vt:vector size="47" baseType="lpstr">
      <vt:lpstr>Arial</vt:lpstr>
      <vt:lpstr>Calibri</vt:lpstr>
      <vt:lpstr>Helam Slab ldsLat Light</vt:lpstr>
      <vt:lpstr>Open Sans</vt:lpstr>
      <vt:lpstr>Old Testament</vt:lpstr>
      <vt:lpstr>1_Old Testament</vt:lpstr>
      <vt:lpstr>2_Old Testament</vt:lpstr>
      <vt:lpstr>3_Old Testament</vt:lpstr>
      <vt:lpstr>4_Old Testament</vt:lpstr>
      <vt:lpstr>2 Nephi 31 </vt:lpstr>
      <vt:lpstr>Devotional</vt:lpstr>
      <vt:lpstr>Baptism</vt:lpstr>
      <vt:lpstr>Baptism</vt:lpstr>
      <vt:lpstr>The Importance of Baptism</vt:lpstr>
      <vt:lpstr>The Importance of Baptism</vt:lpstr>
      <vt:lpstr>Understanding Important Phrases</vt:lpstr>
      <vt:lpstr>Fill in the Blanks</vt:lpstr>
      <vt:lpstr>Fill in the Blanks</vt:lpstr>
      <vt:lpstr>Fill in the Blanks</vt:lpstr>
      <vt:lpstr>The Savior’s Example</vt:lpstr>
      <vt:lpstr>The Savior’s Example</vt:lpstr>
      <vt:lpstr>Important Truths</vt:lpstr>
      <vt:lpstr>The Gate and Path</vt:lpstr>
      <vt:lpstr>Repentance and Baptism</vt:lpstr>
      <vt:lpstr>The Holy Ghost</vt:lpstr>
      <vt:lpstr>The Holy Ghost</vt:lpstr>
      <vt:lpstr>The Holy Ghost Testifies</vt:lpstr>
      <vt:lpstr>The Holy Ghost Testifies</vt:lpstr>
      <vt:lpstr>Elder Bruce R. McConkie</vt:lpstr>
      <vt:lpstr>The Remission of Sins</vt:lpstr>
      <vt:lpstr>President Henry B. Eyring</vt:lpstr>
      <vt:lpstr>The Holy Ghost’s Influence</vt:lpstr>
      <vt:lpstr>The Holy Ghost’s Influence</vt:lpstr>
      <vt:lpstr>The Power of Purification</vt:lpstr>
      <vt:lpstr>The Strait and Narrow</vt:lpstr>
      <vt:lpstr>The Strait and Narrow</vt:lpstr>
      <vt:lpstr>The Doctrine of Christ</vt:lpstr>
      <vt:lpstr>Enduring to the End</vt:lpstr>
      <vt:lpstr>Enduring to the End</vt:lpstr>
      <vt:lpstr>Enduring to the End</vt:lpstr>
      <vt:lpstr>What Will I Do?</vt:lpstr>
      <vt:lpstr>Doctrinal Mastery: The Godhead</vt:lpstr>
      <vt:lpstr>Doctrinal Mastery: The Godhead</vt:lpstr>
      <vt:lpstr>Doctrinal Mastery: The Godhead</vt:lpstr>
      <vt:lpstr>Doctrinal Mastery: The Godhead</vt:lpstr>
      <vt:lpstr>Doctrinal Mastery: The Godhead</vt:lpstr>
      <vt:lpstr>PowerPoint Presentation</vt:lpstr>
    </vt:vector>
  </TitlesOfParts>
  <Company>LDS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Morris</dc:creator>
  <cp:lastModifiedBy>Douglas Geilman</cp:lastModifiedBy>
  <cp:revision>292</cp:revision>
  <dcterms:created xsi:type="dcterms:W3CDTF">2013-07-15T20:26:14Z</dcterms:created>
  <dcterms:modified xsi:type="dcterms:W3CDTF">2017-07-06T00:26:22Z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0x010100D162E53161F90B498140BA4BCC7CD2A2</vt:lpwstr>
  </property>
</Properties>
</file>