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7"/>
  </p:notesMasterIdLst>
  <p:handoutMasterIdLst>
    <p:handoutMasterId r:id="rId48"/>
  </p:handoutMasterIdLst>
  <p:sldIdLst>
    <p:sldId id="302" r:id="rId9"/>
    <p:sldId id="351" r:id="rId10"/>
    <p:sldId id="353" r:id="rId11"/>
    <p:sldId id="354" r:id="rId12"/>
    <p:sldId id="355" r:id="rId13"/>
    <p:sldId id="395" r:id="rId14"/>
    <p:sldId id="394" r:id="rId15"/>
    <p:sldId id="356" r:id="rId16"/>
    <p:sldId id="396" r:id="rId17"/>
    <p:sldId id="365" r:id="rId18"/>
    <p:sldId id="360" r:id="rId19"/>
    <p:sldId id="397" r:id="rId20"/>
    <p:sldId id="364" r:id="rId21"/>
    <p:sldId id="366" r:id="rId22"/>
    <p:sldId id="368" r:id="rId23"/>
    <p:sldId id="369" r:id="rId24"/>
    <p:sldId id="367" r:id="rId25"/>
    <p:sldId id="371" r:id="rId26"/>
    <p:sldId id="370" r:id="rId27"/>
    <p:sldId id="373" r:id="rId28"/>
    <p:sldId id="374" r:id="rId29"/>
    <p:sldId id="372" r:id="rId30"/>
    <p:sldId id="377" r:id="rId31"/>
    <p:sldId id="375" r:id="rId32"/>
    <p:sldId id="378" r:id="rId33"/>
    <p:sldId id="379" r:id="rId34"/>
    <p:sldId id="380" r:id="rId35"/>
    <p:sldId id="376" r:id="rId36"/>
    <p:sldId id="382" r:id="rId37"/>
    <p:sldId id="381" r:id="rId38"/>
    <p:sldId id="386" r:id="rId39"/>
    <p:sldId id="384" r:id="rId40"/>
    <p:sldId id="398" r:id="rId41"/>
    <p:sldId id="391" r:id="rId42"/>
    <p:sldId id="390" r:id="rId43"/>
    <p:sldId id="393" r:id="rId44"/>
    <p:sldId id="399" r:id="rId45"/>
    <p:sldId id="31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7/5/2017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870B3-4441-4E42-91D0-78DA947C5AE5}" type="datetimeFigureOut">
              <a:rPr lang="en-US" smtClean="0"/>
              <a:t>7/5/2017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2B95E-77BC-4874-9C5A-6955F7F4809C}" type="slidenum">
              <a:rPr lang="en-US" smtClean="0"/>
              <a:t>‹#›</a:t>
            </a:fld>
            <a:endParaRPr lang="en-US"/>
          </a:p>
        </p:txBody>
      </p:sp>
    </p:spTree>
    <p:extLst>
      <p:ext uri="{BB962C8B-B14F-4D97-AF65-F5344CB8AC3E}">
        <p14:creationId xmlns:p14="http://schemas.microsoft.com/office/powerpoint/2010/main" val="412308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BDECF-57FF-4C4A-9419-428C1457B1C4}" type="slidenum">
              <a:rPr lang="en-US" smtClean="0"/>
              <a:t>2</a:t>
            </a:fld>
            <a:endParaRPr lang="en-US"/>
          </a:p>
        </p:txBody>
      </p:sp>
    </p:spTree>
    <p:extLst>
      <p:ext uri="{BB962C8B-B14F-4D97-AF65-F5344CB8AC3E}">
        <p14:creationId xmlns:p14="http://schemas.microsoft.com/office/powerpoint/2010/main" val="2537932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Nephi 28</a:t>
            </a:r>
          </a:p>
        </p:txBody>
      </p:sp>
      <p:sp>
        <p:nvSpPr>
          <p:cNvPr id="3" name="Text Placeholder 2"/>
          <p:cNvSpPr>
            <a:spLocks noGrp="1"/>
          </p:cNvSpPr>
          <p:nvPr>
            <p:ph type="body" sz="quarter" idx="11"/>
          </p:nvPr>
        </p:nvSpPr>
        <p:spPr/>
        <p:txBody>
          <a:bodyPr/>
          <a:lstStyle/>
          <a:p>
            <a:r>
              <a:rPr lang="en-US" dirty="0"/>
              <a:t>Lesson 38</a:t>
            </a:r>
          </a:p>
        </p:txBody>
      </p:sp>
    </p:spTree>
    <p:extLst>
      <p:ext uri="{BB962C8B-B14F-4D97-AF65-F5344CB8AC3E}">
        <p14:creationId xmlns:p14="http://schemas.microsoft.com/office/powerpoint/2010/main" val="13608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situations in our day in which people might be tempted to justify sin in the ways described in 2 Nephi 28:8?</a:t>
            </a:r>
          </a:p>
        </p:txBody>
      </p:sp>
      <p:sp>
        <p:nvSpPr>
          <p:cNvPr id="3" name="Title 2"/>
          <p:cNvSpPr>
            <a:spLocks noGrp="1"/>
          </p:cNvSpPr>
          <p:nvPr>
            <p:ph type="title"/>
          </p:nvPr>
        </p:nvSpPr>
        <p:spPr/>
        <p:txBody>
          <a:bodyPr/>
          <a:lstStyle/>
          <a:p>
            <a:r>
              <a:rPr lang="en-US" dirty="0"/>
              <a:t>Justifying Sin</a:t>
            </a:r>
          </a:p>
        </p:txBody>
      </p:sp>
    </p:spTree>
    <p:extLst>
      <p:ext uri="{BB962C8B-B14F-4D97-AF65-F5344CB8AC3E}">
        <p14:creationId xmlns:p14="http://schemas.microsoft.com/office/powerpoint/2010/main" val="2321962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situations in our day in which people might be tempted to justify sin in the ways described in 2 Nephi 28:8?</a:t>
            </a:r>
          </a:p>
          <a:p>
            <a:r>
              <a:rPr lang="en-US" dirty="0"/>
              <a:t>What is the danger in thinking that it is acceptable to commit “a little sin” (verse 8)?</a:t>
            </a:r>
          </a:p>
          <a:p>
            <a:endParaRPr lang="en-US" dirty="0"/>
          </a:p>
        </p:txBody>
      </p:sp>
      <p:sp>
        <p:nvSpPr>
          <p:cNvPr id="3" name="Title 2"/>
          <p:cNvSpPr>
            <a:spLocks noGrp="1"/>
          </p:cNvSpPr>
          <p:nvPr>
            <p:ph type="title"/>
          </p:nvPr>
        </p:nvSpPr>
        <p:spPr/>
        <p:txBody>
          <a:bodyPr/>
          <a:lstStyle/>
          <a:p>
            <a:r>
              <a:rPr lang="en-US" dirty="0"/>
              <a:t>Justifying Sin</a:t>
            </a:r>
          </a:p>
        </p:txBody>
      </p:sp>
    </p:spTree>
    <p:extLst>
      <p:ext uri="{BB962C8B-B14F-4D97-AF65-F5344CB8AC3E}">
        <p14:creationId xmlns:p14="http://schemas.microsoft.com/office/powerpoint/2010/main" val="1251919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situations in our day in which people might be tempted to justify sin in the ways described in 2 Nephi 28:8?</a:t>
            </a:r>
          </a:p>
          <a:p>
            <a:r>
              <a:rPr lang="en-US" dirty="0"/>
              <a:t>What is the danger in thinking that it is acceptable to commit “a little sin” (verse 8)?</a:t>
            </a:r>
          </a:p>
          <a:p>
            <a:r>
              <a:rPr lang="en-US" dirty="0"/>
              <a:t>Read Doctrine and Covenants 1:31, looking for how the Lord corrects this misunderstanding. </a:t>
            </a:r>
            <a:r>
              <a:rPr lang="en-US"/>
              <a:t>Write </a:t>
            </a:r>
            <a:r>
              <a:rPr lang="en-US" dirty="0"/>
              <a:t>this reference next to 2 Nephi 28:8. </a:t>
            </a:r>
          </a:p>
          <a:p>
            <a:endParaRPr lang="en-US" dirty="0"/>
          </a:p>
        </p:txBody>
      </p:sp>
      <p:sp>
        <p:nvSpPr>
          <p:cNvPr id="3" name="Title 2"/>
          <p:cNvSpPr>
            <a:spLocks noGrp="1"/>
          </p:cNvSpPr>
          <p:nvPr>
            <p:ph type="title"/>
          </p:nvPr>
        </p:nvSpPr>
        <p:spPr/>
        <p:txBody>
          <a:bodyPr/>
          <a:lstStyle/>
          <a:p>
            <a:r>
              <a:rPr lang="en-US" dirty="0"/>
              <a:t>Justifying Sin</a:t>
            </a:r>
          </a:p>
        </p:txBody>
      </p:sp>
    </p:spTree>
    <p:extLst>
      <p:ext uri="{BB962C8B-B14F-4D97-AF65-F5344CB8AC3E}">
        <p14:creationId xmlns:p14="http://schemas.microsoft.com/office/powerpoint/2010/main" val="1033147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28:12–19, Nephi said churches in the last days would become corrupted because of pride, false teachers, and false doctrine. In addition, Nephi warned that those who “pervert the right way of the Lord” (verse 15) will be thrust down to hell, but those who repent will not be destroyed (see verse 17).</a:t>
            </a:r>
          </a:p>
        </p:txBody>
      </p:sp>
      <p:sp>
        <p:nvSpPr>
          <p:cNvPr id="3" name="Title 2"/>
          <p:cNvSpPr>
            <a:spLocks noGrp="1"/>
          </p:cNvSpPr>
          <p:nvPr>
            <p:ph type="title"/>
          </p:nvPr>
        </p:nvSpPr>
        <p:spPr/>
        <p:txBody>
          <a:bodyPr/>
          <a:lstStyle/>
          <a:p>
            <a:r>
              <a:rPr lang="en-US" dirty="0"/>
              <a:t>Churches in the Last Days</a:t>
            </a:r>
          </a:p>
        </p:txBody>
      </p:sp>
    </p:spTree>
    <p:extLst>
      <p:ext uri="{BB962C8B-B14F-4D97-AF65-F5344CB8AC3E}">
        <p14:creationId xmlns:p14="http://schemas.microsoft.com/office/powerpoint/2010/main" val="124605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While on an assignment in Africa, President Boyd K. Packer (1924–2015) of the Quorum of the Twelve Apostles went to see animals at a game reserve. Watch this video and listen for what surprised him on this visit. </a:t>
            </a:r>
          </a:p>
          <a:p>
            <a:pPr marL="0" indent="0">
              <a:buNone/>
            </a:pPr>
            <a:r>
              <a:rPr lang="en-US" dirty="0"/>
              <a:t>https://www.lds.org/media-library/video/2010-06-13-spiritual-crocodiles?lang=eng</a:t>
            </a:r>
          </a:p>
        </p:txBody>
      </p:sp>
      <p:sp>
        <p:nvSpPr>
          <p:cNvPr id="3" name="Title 2"/>
          <p:cNvSpPr>
            <a:spLocks noGrp="1"/>
          </p:cNvSpPr>
          <p:nvPr>
            <p:ph type="title"/>
          </p:nvPr>
        </p:nvSpPr>
        <p:spPr/>
        <p:txBody>
          <a:bodyPr/>
          <a:lstStyle/>
          <a:p>
            <a:r>
              <a:rPr lang="en-US" dirty="0"/>
              <a:t>Spiritual Crocodiles</a:t>
            </a:r>
          </a:p>
        </p:txBody>
      </p:sp>
    </p:spTree>
    <p:extLst>
      <p:ext uri="{BB962C8B-B14F-4D97-AF65-F5344CB8AC3E}">
        <p14:creationId xmlns:p14="http://schemas.microsoft.com/office/powerpoint/2010/main" val="3726104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can this account from President Packer help us better understand the spiritual dangers that surround us?</a:t>
            </a:r>
          </a:p>
          <a:p>
            <a:endParaRPr lang="en-US" dirty="0"/>
          </a:p>
        </p:txBody>
      </p:sp>
      <p:sp>
        <p:nvSpPr>
          <p:cNvPr id="3" name="Title 2"/>
          <p:cNvSpPr>
            <a:spLocks noGrp="1"/>
          </p:cNvSpPr>
          <p:nvPr>
            <p:ph type="title"/>
          </p:nvPr>
        </p:nvSpPr>
        <p:spPr/>
        <p:txBody>
          <a:bodyPr/>
          <a:lstStyle/>
          <a:p>
            <a:r>
              <a:rPr lang="en-US" dirty="0"/>
              <a:t>Spiritual Dangers</a:t>
            </a:r>
          </a:p>
        </p:txBody>
      </p:sp>
    </p:spTree>
    <p:extLst>
      <p:ext uri="{BB962C8B-B14F-4D97-AF65-F5344CB8AC3E}">
        <p14:creationId xmlns:p14="http://schemas.microsoft.com/office/powerpoint/2010/main" val="220075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can this account from President Packer help us better understand the spiritual dangers that surround us?</a:t>
            </a:r>
          </a:p>
          <a:p>
            <a:r>
              <a:rPr lang="en-US" dirty="0"/>
              <a:t>Read 2 Nephi 28:19–23, looking for what tactics Satan would use against us in the latter days. </a:t>
            </a:r>
          </a:p>
          <a:p>
            <a:endParaRPr lang="en-US" dirty="0"/>
          </a:p>
        </p:txBody>
      </p:sp>
      <p:sp>
        <p:nvSpPr>
          <p:cNvPr id="3" name="Title 2"/>
          <p:cNvSpPr>
            <a:spLocks noGrp="1"/>
          </p:cNvSpPr>
          <p:nvPr>
            <p:ph type="title"/>
          </p:nvPr>
        </p:nvSpPr>
        <p:spPr/>
        <p:txBody>
          <a:bodyPr/>
          <a:lstStyle/>
          <a:p>
            <a:r>
              <a:rPr lang="en-US" dirty="0"/>
              <a:t>Spiritual Dangers</a:t>
            </a:r>
          </a:p>
        </p:txBody>
      </p:sp>
    </p:spTree>
    <p:extLst>
      <p:ext uri="{BB962C8B-B14F-4D97-AF65-F5344CB8AC3E}">
        <p14:creationId xmlns:p14="http://schemas.microsoft.com/office/powerpoint/2010/main" val="2263534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can this account from President Packer help us better understand the spiritual dangers that surround us?</a:t>
            </a:r>
          </a:p>
          <a:p>
            <a:r>
              <a:rPr lang="en-US" dirty="0"/>
              <a:t>Read 2 Nephi 28:19–23, looking for what tactics Satan would use against us in the latter days. </a:t>
            </a:r>
          </a:p>
          <a:p>
            <a:r>
              <a:rPr lang="en-US" dirty="0"/>
              <a:t>How would you complete this sentence? </a:t>
            </a:r>
            <a:r>
              <a:rPr lang="en-US" b="1" dirty="0"/>
              <a:t>Satan seeks to grasp us by his power by _______________. </a:t>
            </a:r>
          </a:p>
        </p:txBody>
      </p:sp>
      <p:sp>
        <p:nvSpPr>
          <p:cNvPr id="3" name="Title 2"/>
          <p:cNvSpPr>
            <a:spLocks noGrp="1"/>
          </p:cNvSpPr>
          <p:nvPr>
            <p:ph type="title"/>
          </p:nvPr>
        </p:nvSpPr>
        <p:spPr/>
        <p:txBody>
          <a:bodyPr/>
          <a:lstStyle/>
          <a:p>
            <a:r>
              <a:rPr lang="en-US" dirty="0"/>
              <a:t>Spiritual Dangers</a:t>
            </a:r>
          </a:p>
        </p:txBody>
      </p:sp>
    </p:spTree>
    <p:extLst>
      <p:ext uri="{BB962C8B-B14F-4D97-AF65-F5344CB8AC3E}">
        <p14:creationId xmlns:p14="http://schemas.microsoft.com/office/powerpoint/2010/main" val="1721986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Satan seeks to grasp us by his power by stirring us up to anger, pacifying us, lulling us away into carnal security, and flattering us. </a:t>
            </a:r>
            <a:r>
              <a:rPr lang="en-US" dirty="0"/>
              <a:t> </a:t>
            </a:r>
          </a:p>
          <a:p>
            <a:endParaRPr lang="en-US" dirty="0"/>
          </a:p>
        </p:txBody>
      </p:sp>
      <p:sp>
        <p:nvSpPr>
          <p:cNvPr id="3" name="Title 2"/>
          <p:cNvSpPr>
            <a:spLocks noGrp="1"/>
          </p:cNvSpPr>
          <p:nvPr>
            <p:ph type="title"/>
          </p:nvPr>
        </p:nvSpPr>
        <p:spPr/>
        <p:txBody>
          <a:bodyPr/>
          <a:lstStyle/>
          <a:p>
            <a:r>
              <a:rPr lang="en-US" dirty="0"/>
              <a:t>Being Carnal</a:t>
            </a:r>
          </a:p>
        </p:txBody>
      </p:sp>
    </p:spTree>
    <p:extLst>
      <p:ext uri="{BB962C8B-B14F-4D97-AF65-F5344CB8AC3E}">
        <p14:creationId xmlns:p14="http://schemas.microsoft.com/office/powerpoint/2010/main" val="1573223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Satan seeks to grasp us by his power by stirring us up to anger, pacifying us, lulling us away into carnal security, and flattering us. </a:t>
            </a:r>
            <a:r>
              <a:rPr lang="en-US" dirty="0"/>
              <a:t> </a:t>
            </a:r>
          </a:p>
          <a:p>
            <a:r>
              <a:rPr lang="en-US" dirty="0"/>
              <a:t>The word </a:t>
            </a:r>
            <a:r>
              <a:rPr lang="en-US" i="1" dirty="0"/>
              <a:t>carnal</a:t>
            </a:r>
            <a:r>
              <a:rPr lang="en-US" dirty="0"/>
              <a:t> refers to “something that is not spiritual” or that is “worldly” (Guide to the Scriptures, “Carnal,” scriptures.lds.org). To be lulled into carnal security means to trust in worldly things rather than trusting in the Lord.</a:t>
            </a:r>
          </a:p>
        </p:txBody>
      </p:sp>
      <p:sp>
        <p:nvSpPr>
          <p:cNvPr id="3" name="Title 2"/>
          <p:cNvSpPr>
            <a:spLocks noGrp="1"/>
          </p:cNvSpPr>
          <p:nvPr>
            <p:ph type="title"/>
          </p:nvPr>
        </p:nvSpPr>
        <p:spPr/>
        <p:txBody>
          <a:bodyPr/>
          <a:lstStyle/>
          <a:p>
            <a:r>
              <a:rPr lang="en-US" dirty="0"/>
              <a:t>Being Carnal</a:t>
            </a:r>
          </a:p>
        </p:txBody>
      </p:sp>
    </p:spTree>
    <p:extLst>
      <p:ext uri="{BB962C8B-B14F-4D97-AF65-F5344CB8AC3E}">
        <p14:creationId xmlns:p14="http://schemas.microsoft.com/office/powerpoint/2010/main" val="3071178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Devotional</a:t>
            </a:r>
          </a:p>
        </p:txBody>
      </p:sp>
      <p:sp>
        <p:nvSpPr>
          <p:cNvPr id="3" name="Content Placeholder 2"/>
          <p:cNvSpPr>
            <a:spLocks noGrp="1"/>
          </p:cNvSpPr>
          <p:nvPr>
            <p:ph sz="quarter" idx="4"/>
          </p:nvPr>
        </p:nvSpPr>
        <p:spPr/>
        <p:txBody>
          <a:bodyPr anchor="t"/>
          <a:lstStyle/>
          <a:p>
            <a:r>
              <a:rPr lang="en-US">
                <a:cs typeface="Arial"/>
              </a:rPr>
              <a:t>Hymn:</a:t>
            </a:r>
          </a:p>
          <a:p>
            <a:pPr>
              <a:lnSpc>
                <a:spcPct val="129999"/>
              </a:lnSpc>
            </a:pPr>
            <a:r>
              <a:rPr lang="en-US">
                <a:cs typeface="Arial"/>
              </a:rPr>
              <a:t>Prayer:</a:t>
            </a:r>
          </a:p>
          <a:p>
            <a:pPr>
              <a:lnSpc>
                <a:spcPct val="129999"/>
              </a:lnSpc>
            </a:pPr>
            <a:r>
              <a:rPr lang="en-US"/>
              <a:t>Thought:</a:t>
            </a:r>
          </a:p>
          <a:p>
            <a:pPr>
              <a:lnSpc>
                <a:spcPct val="129999"/>
              </a:lnSpc>
            </a:pPr>
            <a:endParaRPr lang="en-US"/>
          </a:p>
        </p:txBody>
      </p:sp>
      <p:pic>
        <p:nvPicPr>
          <p:cNvPr id="5" name="Picture Placeholder 4"/>
          <p:cNvPicPr>
            <a:picLocks noGrp="1" noChangeAspect="1"/>
          </p:cNvPicPr>
          <p:nvPr>
            <p:ph type="pic" sz="quarter" idx="10"/>
          </p:nvPr>
        </p:nvPicPr>
        <p:blipFill>
          <a:blip r:embed="rId3"/>
          <a:srcRect t="5621" b="5621"/>
          <a:stretch>
            <a:fillRect/>
          </a:stretch>
        </p:blipFill>
        <p:spPr/>
      </p:pic>
    </p:spTree>
    <p:extLst>
      <p:ext uri="{BB962C8B-B14F-4D97-AF65-F5344CB8AC3E}">
        <p14:creationId xmlns:p14="http://schemas.microsoft.com/office/powerpoint/2010/main" val="133476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what ways are the tactics of Satan similar to those of the crocodiles in President Packer’s story?</a:t>
            </a:r>
          </a:p>
          <a:p>
            <a:endParaRPr lang="en-US" dirty="0"/>
          </a:p>
        </p:txBody>
      </p:sp>
      <p:sp>
        <p:nvSpPr>
          <p:cNvPr id="3" name="Title 2"/>
          <p:cNvSpPr>
            <a:spLocks noGrp="1"/>
          </p:cNvSpPr>
          <p:nvPr>
            <p:ph type="title"/>
          </p:nvPr>
        </p:nvSpPr>
        <p:spPr/>
        <p:txBody>
          <a:bodyPr/>
          <a:lstStyle/>
          <a:p>
            <a:r>
              <a:rPr lang="en-US" dirty="0"/>
              <a:t>Tactics of Satan</a:t>
            </a:r>
          </a:p>
        </p:txBody>
      </p:sp>
    </p:spTree>
    <p:extLst>
      <p:ext uri="{BB962C8B-B14F-4D97-AF65-F5344CB8AC3E}">
        <p14:creationId xmlns:p14="http://schemas.microsoft.com/office/powerpoint/2010/main" val="2123680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examples of Satan trying to “stir [people] up to anger against that which is good” (2 Nephi 28:20)? How does anger confuse people about what is good and what is evil?</a:t>
            </a:r>
          </a:p>
          <a:p>
            <a:endParaRPr lang="en-US" dirty="0"/>
          </a:p>
        </p:txBody>
      </p:sp>
      <p:sp>
        <p:nvSpPr>
          <p:cNvPr id="3" name="Title 2"/>
          <p:cNvSpPr>
            <a:spLocks noGrp="1"/>
          </p:cNvSpPr>
          <p:nvPr>
            <p:ph type="title"/>
          </p:nvPr>
        </p:nvSpPr>
        <p:spPr/>
        <p:txBody>
          <a:bodyPr/>
          <a:lstStyle/>
          <a:p>
            <a:r>
              <a:rPr lang="en-US" dirty="0"/>
              <a:t>Guarding against Satan’s Efforts</a:t>
            </a:r>
          </a:p>
        </p:txBody>
      </p:sp>
    </p:spTree>
    <p:extLst>
      <p:ext uri="{BB962C8B-B14F-4D97-AF65-F5344CB8AC3E}">
        <p14:creationId xmlns:p14="http://schemas.microsoft.com/office/powerpoint/2010/main" val="864421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examples of Satan trying to “stir [people] up to anger against that which is good” (2 Nephi 28:20)? How does anger confuse people about what is good and what is evil?</a:t>
            </a:r>
          </a:p>
          <a:p>
            <a:r>
              <a:rPr lang="en-US" dirty="0"/>
              <a:t>What are some things we can do to guard against anger?</a:t>
            </a:r>
          </a:p>
        </p:txBody>
      </p:sp>
      <p:sp>
        <p:nvSpPr>
          <p:cNvPr id="3" name="Title 2"/>
          <p:cNvSpPr>
            <a:spLocks noGrp="1"/>
          </p:cNvSpPr>
          <p:nvPr>
            <p:ph type="title"/>
          </p:nvPr>
        </p:nvSpPr>
        <p:spPr/>
        <p:txBody>
          <a:bodyPr/>
          <a:lstStyle/>
          <a:p>
            <a:r>
              <a:rPr lang="en-US" dirty="0"/>
              <a:t>Guarding against Satan’s Efforts</a:t>
            </a:r>
          </a:p>
        </p:txBody>
      </p:sp>
    </p:spTree>
    <p:extLst>
      <p:ext uri="{BB962C8B-B14F-4D97-AF65-F5344CB8AC3E}">
        <p14:creationId xmlns:p14="http://schemas.microsoft.com/office/powerpoint/2010/main" val="2841257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it is dangerous for people to think that “all is well in Zion” (2 Nephi 28:21) and that no improvement is needed? Why do you think Satan is able to lead such people “carefully down to hell” (2 Nephi 28:21)?</a:t>
            </a:r>
          </a:p>
          <a:p>
            <a:endParaRPr lang="en-US" dirty="0"/>
          </a:p>
        </p:txBody>
      </p:sp>
      <p:sp>
        <p:nvSpPr>
          <p:cNvPr id="3" name="Title 2"/>
          <p:cNvSpPr>
            <a:spLocks noGrp="1"/>
          </p:cNvSpPr>
          <p:nvPr>
            <p:ph type="title"/>
          </p:nvPr>
        </p:nvSpPr>
        <p:spPr/>
        <p:txBody>
          <a:bodyPr/>
          <a:lstStyle/>
          <a:p>
            <a:r>
              <a:rPr lang="en-US" dirty="0"/>
              <a:t>Guarding against Satan’s Efforts</a:t>
            </a:r>
          </a:p>
        </p:txBody>
      </p:sp>
    </p:spTree>
    <p:extLst>
      <p:ext uri="{BB962C8B-B14F-4D97-AF65-F5344CB8AC3E}">
        <p14:creationId xmlns:p14="http://schemas.microsoft.com/office/powerpoint/2010/main" val="2726867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it is dangerous for people to think that “all is well in Zion” (2 Nephi 28:21) and that no improvement is needed? Why do you think Satan is able to lead such people “carefully down to hell” (2 Nephi 28:21)?</a:t>
            </a:r>
          </a:p>
          <a:p>
            <a:r>
              <a:rPr lang="en-US" dirty="0"/>
              <a:t>How can we guard against the feeling that we do not need to improve?</a:t>
            </a:r>
          </a:p>
        </p:txBody>
      </p:sp>
      <p:sp>
        <p:nvSpPr>
          <p:cNvPr id="3" name="Title 2"/>
          <p:cNvSpPr>
            <a:spLocks noGrp="1"/>
          </p:cNvSpPr>
          <p:nvPr>
            <p:ph type="title"/>
          </p:nvPr>
        </p:nvSpPr>
        <p:spPr/>
        <p:txBody>
          <a:bodyPr/>
          <a:lstStyle/>
          <a:p>
            <a:r>
              <a:rPr lang="en-US" dirty="0"/>
              <a:t>Guarding against Satan’s Efforts</a:t>
            </a:r>
          </a:p>
        </p:txBody>
      </p:sp>
    </p:spTree>
    <p:extLst>
      <p:ext uri="{BB962C8B-B14F-4D97-AF65-F5344CB8AC3E}">
        <p14:creationId xmlns:p14="http://schemas.microsoft.com/office/powerpoint/2010/main" val="1763008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other ways Satan attempts to lull individuals into carnal security, or a false sense of safety and well-being?</a:t>
            </a:r>
          </a:p>
          <a:p>
            <a:endParaRPr lang="en-US" dirty="0"/>
          </a:p>
        </p:txBody>
      </p:sp>
      <p:sp>
        <p:nvSpPr>
          <p:cNvPr id="3" name="Title 2"/>
          <p:cNvSpPr>
            <a:spLocks noGrp="1"/>
          </p:cNvSpPr>
          <p:nvPr>
            <p:ph type="title"/>
          </p:nvPr>
        </p:nvSpPr>
        <p:spPr/>
        <p:txBody>
          <a:bodyPr/>
          <a:lstStyle/>
          <a:p>
            <a:r>
              <a:rPr lang="en-US" dirty="0"/>
              <a:t>Guarding against Satan’s Efforts</a:t>
            </a:r>
          </a:p>
        </p:txBody>
      </p:sp>
    </p:spTree>
    <p:extLst>
      <p:ext uri="{BB962C8B-B14F-4D97-AF65-F5344CB8AC3E}">
        <p14:creationId xmlns:p14="http://schemas.microsoft.com/office/powerpoint/2010/main" val="2985609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other ways Satan attempts to lull individuals into carnal security, or a false sense of safety and well-being?</a:t>
            </a:r>
          </a:p>
          <a:p>
            <a:r>
              <a:rPr lang="en-US" dirty="0"/>
              <a:t>What does it mean to flatter someone? Why do you think flattery can lead some people away from the Lord?</a:t>
            </a:r>
          </a:p>
          <a:p>
            <a:endParaRPr lang="en-US" dirty="0"/>
          </a:p>
        </p:txBody>
      </p:sp>
      <p:sp>
        <p:nvSpPr>
          <p:cNvPr id="3" name="Title 2"/>
          <p:cNvSpPr>
            <a:spLocks noGrp="1"/>
          </p:cNvSpPr>
          <p:nvPr>
            <p:ph type="title"/>
          </p:nvPr>
        </p:nvSpPr>
        <p:spPr/>
        <p:txBody>
          <a:bodyPr/>
          <a:lstStyle/>
          <a:p>
            <a:r>
              <a:rPr lang="en-US" dirty="0"/>
              <a:t>Guarding against Satan’s Efforts</a:t>
            </a:r>
          </a:p>
        </p:txBody>
      </p:sp>
    </p:spTree>
    <p:extLst>
      <p:ext uri="{BB962C8B-B14F-4D97-AF65-F5344CB8AC3E}">
        <p14:creationId xmlns:p14="http://schemas.microsoft.com/office/powerpoint/2010/main" val="3607796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other ways Satan attempts to lull individuals into carnal security, or a false sense of safety and well-being?</a:t>
            </a:r>
          </a:p>
          <a:p>
            <a:r>
              <a:rPr lang="en-US" dirty="0"/>
              <a:t>What does it mean to flatter someone? Why do you think flattery can lead some people away from the Lord?</a:t>
            </a:r>
          </a:p>
          <a:p>
            <a:r>
              <a:rPr lang="en-US" dirty="0"/>
              <a:t>Why would Satan try to convince people that he does not exist?</a:t>
            </a:r>
          </a:p>
          <a:p>
            <a:endParaRPr lang="en-US" dirty="0"/>
          </a:p>
        </p:txBody>
      </p:sp>
      <p:sp>
        <p:nvSpPr>
          <p:cNvPr id="3" name="Title 2"/>
          <p:cNvSpPr>
            <a:spLocks noGrp="1"/>
          </p:cNvSpPr>
          <p:nvPr>
            <p:ph type="title"/>
          </p:nvPr>
        </p:nvSpPr>
        <p:spPr/>
        <p:txBody>
          <a:bodyPr/>
          <a:lstStyle/>
          <a:p>
            <a:r>
              <a:rPr lang="en-US" dirty="0"/>
              <a:t>Guarding against Satan’s Efforts</a:t>
            </a:r>
          </a:p>
        </p:txBody>
      </p:sp>
    </p:spTree>
    <p:extLst>
      <p:ext uri="{BB962C8B-B14F-4D97-AF65-F5344CB8AC3E}">
        <p14:creationId xmlns:p14="http://schemas.microsoft.com/office/powerpoint/2010/main" val="3886968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other ways Satan attempts to lull individuals into carnal security, or a false sense of safety and well-being?</a:t>
            </a:r>
          </a:p>
          <a:p>
            <a:r>
              <a:rPr lang="en-US" dirty="0"/>
              <a:t>What does it mean to flatter someone? Why do you think flattery can lead some people away from the Lord?</a:t>
            </a:r>
          </a:p>
          <a:p>
            <a:r>
              <a:rPr lang="en-US" dirty="0"/>
              <a:t>Why would Satan try to convince people that he does not exist?</a:t>
            </a:r>
          </a:p>
          <a:p>
            <a:r>
              <a:rPr lang="en-US" dirty="0"/>
              <a:t>How can we guard against flattery?</a:t>
            </a:r>
          </a:p>
          <a:p>
            <a:endParaRPr lang="en-US" dirty="0"/>
          </a:p>
        </p:txBody>
      </p:sp>
      <p:sp>
        <p:nvSpPr>
          <p:cNvPr id="3" name="Title 2"/>
          <p:cNvSpPr>
            <a:spLocks noGrp="1"/>
          </p:cNvSpPr>
          <p:nvPr>
            <p:ph type="title"/>
          </p:nvPr>
        </p:nvSpPr>
        <p:spPr/>
        <p:txBody>
          <a:bodyPr/>
          <a:lstStyle/>
          <a:p>
            <a:r>
              <a:rPr lang="en-US" dirty="0"/>
              <a:t>Guarding against Satan’s Efforts</a:t>
            </a:r>
          </a:p>
        </p:txBody>
      </p:sp>
    </p:spTree>
    <p:extLst>
      <p:ext uri="{BB962C8B-B14F-4D97-AF65-F5344CB8AC3E}">
        <p14:creationId xmlns:p14="http://schemas.microsoft.com/office/powerpoint/2010/main" val="3507550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28:24–29, Nephi warned that those who give in to these devilish tactics will experience sorrow and suffering. He also prophesied that some people will say they “need no more of the word of God, for [they] have enough” (2 Nephi 28:29).</a:t>
            </a:r>
          </a:p>
          <a:p>
            <a:endParaRPr lang="en-US" dirty="0"/>
          </a:p>
        </p:txBody>
      </p:sp>
      <p:sp>
        <p:nvSpPr>
          <p:cNvPr id="3" name="Title 2"/>
          <p:cNvSpPr>
            <a:spLocks noGrp="1"/>
          </p:cNvSpPr>
          <p:nvPr>
            <p:ph type="title"/>
          </p:nvPr>
        </p:nvSpPr>
        <p:spPr/>
        <p:txBody>
          <a:bodyPr/>
          <a:lstStyle/>
          <a:p>
            <a:r>
              <a:rPr lang="en-US" dirty="0"/>
              <a:t>How God Reveals Truth</a:t>
            </a:r>
          </a:p>
        </p:txBody>
      </p:sp>
    </p:spTree>
    <p:extLst>
      <p:ext uri="{BB962C8B-B14F-4D97-AF65-F5344CB8AC3E}">
        <p14:creationId xmlns:p14="http://schemas.microsoft.com/office/powerpoint/2010/main" val="667289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situations in which you would want to learn the goals and strategies of an opponent? </a:t>
            </a:r>
          </a:p>
          <a:p>
            <a:endParaRPr lang="en-US" dirty="0"/>
          </a:p>
        </p:txBody>
      </p:sp>
      <p:sp>
        <p:nvSpPr>
          <p:cNvPr id="3" name="Title 2"/>
          <p:cNvSpPr>
            <a:spLocks noGrp="1"/>
          </p:cNvSpPr>
          <p:nvPr>
            <p:ph type="title"/>
          </p:nvPr>
        </p:nvSpPr>
        <p:spPr/>
        <p:txBody>
          <a:bodyPr/>
          <a:lstStyle/>
          <a:p>
            <a:r>
              <a:rPr lang="en-US" dirty="0"/>
              <a:t>Learning about Opponents</a:t>
            </a:r>
          </a:p>
        </p:txBody>
      </p:sp>
    </p:spTree>
    <p:extLst>
      <p:ext uri="{BB962C8B-B14F-4D97-AF65-F5344CB8AC3E}">
        <p14:creationId xmlns:p14="http://schemas.microsoft.com/office/powerpoint/2010/main" val="693851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28:24–29, Nephi warned that those who give in to these devilish tactics will experience sorrow and suffering. He also prophesied that some people will say they “need no more of the word of God, for [they] have enough” (2 Nephi 28:29).</a:t>
            </a:r>
          </a:p>
          <a:p>
            <a:r>
              <a:rPr lang="en-US" dirty="0"/>
              <a:t>Read 2 Nephi 28:30, looking for principles regarding how God reveals truth and the importance of our openness and responsiveness to His words. This verse is a doctrinal mastery passage.</a:t>
            </a:r>
          </a:p>
        </p:txBody>
      </p:sp>
      <p:sp>
        <p:nvSpPr>
          <p:cNvPr id="3" name="Title 2"/>
          <p:cNvSpPr>
            <a:spLocks noGrp="1"/>
          </p:cNvSpPr>
          <p:nvPr>
            <p:ph type="title"/>
          </p:nvPr>
        </p:nvSpPr>
        <p:spPr/>
        <p:txBody>
          <a:bodyPr/>
          <a:lstStyle/>
          <a:p>
            <a:r>
              <a:rPr lang="en-US" dirty="0"/>
              <a:t>How God Reveals Truth</a:t>
            </a:r>
          </a:p>
        </p:txBody>
      </p:sp>
    </p:spTree>
    <p:extLst>
      <p:ext uri="{BB962C8B-B14F-4D97-AF65-F5344CB8AC3E}">
        <p14:creationId xmlns:p14="http://schemas.microsoft.com/office/powerpoint/2010/main" val="1939467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God reveals truth line upon line, precept upon precept. </a:t>
            </a:r>
          </a:p>
          <a:p>
            <a:r>
              <a:rPr lang="en-US" b="1" dirty="0"/>
              <a:t>If we hearken to God’s precepts and counsel, we will learn wisdom. </a:t>
            </a:r>
          </a:p>
          <a:p>
            <a:r>
              <a:rPr lang="en-US" b="1" dirty="0"/>
              <a:t>If we receive God’s words, He will give us more. </a:t>
            </a:r>
          </a:p>
          <a:p>
            <a:r>
              <a:rPr lang="en-US" b="1" dirty="0"/>
              <a:t>If we believe that we do not need more of God’s words, we will lose those we already have.</a:t>
            </a:r>
          </a:p>
        </p:txBody>
      </p:sp>
      <p:sp>
        <p:nvSpPr>
          <p:cNvPr id="3" name="Title 2"/>
          <p:cNvSpPr>
            <a:spLocks noGrp="1"/>
          </p:cNvSpPr>
          <p:nvPr>
            <p:ph type="title"/>
          </p:nvPr>
        </p:nvSpPr>
        <p:spPr/>
        <p:txBody>
          <a:bodyPr/>
          <a:lstStyle/>
          <a:p>
            <a:r>
              <a:rPr lang="en-US" dirty="0"/>
              <a:t>Principles</a:t>
            </a:r>
          </a:p>
        </p:txBody>
      </p:sp>
    </p:spTree>
    <p:extLst>
      <p:ext uri="{BB962C8B-B14F-4D97-AF65-F5344CB8AC3E}">
        <p14:creationId xmlns:p14="http://schemas.microsoft.com/office/powerpoint/2010/main" val="1617471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 you think it means that God teaches us “line upon line, precept upon precept”? In what ways have your understanding and testimony of the gospel grown little by little?</a:t>
            </a:r>
          </a:p>
        </p:txBody>
      </p:sp>
      <p:sp>
        <p:nvSpPr>
          <p:cNvPr id="3" name="Title 2"/>
          <p:cNvSpPr>
            <a:spLocks noGrp="1"/>
          </p:cNvSpPr>
          <p:nvPr>
            <p:ph type="title"/>
          </p:nvPr>
        </p:nvSpPr>
        <p:spPr/>
        <p:txBody>
          <a:bodyPr/>
          <a:lstStyle/>
          <a:p>
            <a:r>
              <a:rPr lang="en-US" dirty="0"/>
              <a:t>Receiving God’s Words</a:t>
            </a:r>
          </a:p>
        </p:txBody>
      </p:sp>
    </p:spTree>
    <p:extLst>
      <p:ext uri="{BB962C8B-B14F-4D97-AF65-F5344CB8AC3E}">
        <p14:creationId xmlns:p14="http://schemas.microsoft.com/office/powerpoint/2010/main" val="1823682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 you think it means that God teaches us “line upon line, precept upon precept”? In what ways have your understanding and testimony of the gospel grown little by little?</a:t>
            </a:r>
          </a:p>
          <a:p>
            <a:r>
              <a:rPr lang="en-US" dirty="0"/>
              <a:t>What can we do to receive God’s words?</a:t>
            </a:r>
          </a:p>
        </p:txBody>
      </p:sp>
      <p:sp>
        <p:nvSpPr>
          <p:cNvPr id="3" name="Title 2"/>
          <p:cNvSpPr>
            <a:spLocks noGrp="1"/>
          </p:cNvSpPr>
          <p:nvPr>
            <p:ph type="title"/>
          </p:nvPr>
        </p:nvSpPr>
        <p:spPr/>
        <p:txBody>
          <a:bodyPr/>
          <a:lstStyle/>
          <a:p>
            <a:r>
              <a:rPr lang="en-US" dirty="0"/>
              <a:t>Receiving God’s Words</a:t>
            </a:r>
          </a:p>
        </p:txBody>
      </p:sp>
    </p:spTree>
    <p:extLst>
      <p:ext uri="{BB962C8B-B14F-4D97-AF65-F5344CB8AC3E}">
        <p14:creationId xmlns:p14="http://schemas.microsoft.com/office/powerpoint/2010/main" val="1000872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28:31–32, the Lord warned against trusting in the world and said He will be merciful to those who repent and come unto Him. </a:t>
            </a:r>
          </a:p>
          <a:p>
            <a:endParaRPr lang="en-US" dirty="0"/>
          </a:p>
        </p:txBody>
      </p:sp>
      <p:sp>
        <p:nvSpPr>
          <p:cNvPr id="3" name="Title 2"/>
          <p:cNvSpPr>
            <a:spLocks noGrp="1"/>
          </p:cNvSpPr>
          <p:nvPr>
            <p:ph type="title"/>
          </p:nvPr>
        </p:nvSpPr>
        <p:spPr/>
        <p:txBody>
          <a:bodyPr/>
          <a:lstStyle/>
          <a:p>
            <a:r>
              <a:rPr lang="en-US" dirty="0"/>
              <a:t>Come unto Him</a:t>
            </a:r>
          </a:p>
        </p:txBody>
      </p:sp>
    </p:spTree>
    <p:extLst>
      <p:ext uri="{BB962C8B-B14F-4D97-AF65-F5344CB8AC3E}">
        <p14:creationId xmlns:p14="http://schemas.microsoft.com/office/powerpoint/2010/main" val="3171952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28:31–32, the Lord warned against trusting in the world and said He will be merciful to those who repent and come unto Him. </a:t>
            </a:r>
          </a:p>
          <a:p>
            <a:r>
              <a:rPr lang="en-US" dirty="0"/>
              <a:t>Set a goal to improve in your efforts to hearken to God’s words. Doing this can help you avoid falling victim to Satan’s tactics.</a:t>
            </a:r>
          </a:p>
        </p:txBody>
      </p:sp>
      <p:sp>
        <p:nvSpPr>
          <p:cNvPr id="3" name="Title 2"/>
          <p:cNvSpPr>
            <a:spLocks noGrp="1"/>
          </p:cNvSpPr>
          <p:nvPr>
            <p:ph type="title"/>
          </p:nvPr>
        </p:nvSpPr>
        <p:spPr/>
        <p:txBody>
          <a:bodyPr/>
          <a:lstStyle/>
          <a:p>
            <a:r>
              <a:rPr lang="en-US" dirty="0"/>
              <a:t>Come unto Him</a:t>
            </a:r>
          </a:p>
        </p:txBody>
      </p:sp>
    </p:spTree>
    <p:extLst>
      <p:ext uri="{BB962C8B-B14F-4D97-AF65-F5344CB8AC3E}">
        <p14:creationId xmlns:p14="http://schemas.microsoft.com/office/powerpoint/2010/main" val="1774506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the last few lessons we have been studying these truths: </a:t>
            </a:r>
            <a:r>
              <a:rPr lang="en-US" b="1" dirty="0"/>
              <a:t>God loves each of His children perfectly, and all are alike unto Him. Jesus Christ does the will of the Father in all things. He lived a sinless life and atoned for the sins of all mankind. </a:t>
            </a:r>
            <a:endParaRPr lang="en-US" dirty="0"/>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3165831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the last few lessons we have been studying these truths: </a:t>
            </a:r>
            <a:r>
              <a:rPr lang="en-US" b="1" dirty="0"/>
              <a:t>God loves each of His children perfectly, and all are alike unto Him. Jesus Christ does the will of the Father in all things. He lived a sinless life and atoned for the sins of all mankind. </a:t>
            </a:r>
            <a:endParaRPr lang="en-US" dirty="0"/>
          </a:p>
          <a:p>
            <a:r>
              <a:rPr lang="en-US" dirty="0"/>
              <a:t>How does Jesus Christ’s atoning sacrifice illustrate God’s perfect love for each of His children and illustrate that all are alike unto Him? </a:t>
            </a:r>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1772771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056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situations in which you would want to learn the goals and strategies of an opponent? </a:t>
            </a:r>
          </a:p>
          <a:p>
            <a:r>
              <a:rPr lang="en-US" dirty="0"/>
              <a:t>In these situations, where might you find this information?</a:t>
            </a:r>
          </a:p>
          <a:p>
            <a:endParaRPr lang="en-US" dirty="0"/>
          </a:p>
        </p:txBody>
      </p:sp>
      <p:sp>
        <p:nvSpPr>
          <p:cNvPr id="3" name="Title 2"/>
          <p:cNvSpPr>
            <a:spLocks noGrp="1"/>
          </p:cNvSpPr>
          <p:nvPr>
            <p:ph type="title"/>
          </p:nvPr>
        </p:nvSpPr>
        <p:spPr/>
        <p:txBody>
          <a:bodyPr/>
          <a:lstStyle/>
          <a:p>
            <a:r>
              <a:rPr lang="en-US" dirty="0"/>
              <a:t>Learning about Opponents</a:t>
            </a:r>
          </a:p>
        </p:txBody>
      </p:sp>
    </p:spTree>
    <p:extLst>
      <p:ext uri="{BB962C8B-B14F-4D97-AF65-F5344CB8AC3E}">
        <p14:creationId xmlns:p14="http://schemas.microsoft.com/office/powerpoint/2010/main" val="305190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Ezra Taft Benson</a:t>
            </a:r>
          </a:p>
        </p:txBody>
      </p:sp>
      <p:sp>
        <p:nvSpPr>
          <p:cNvPr id="3" name="Content Placeholder 2"/>
          <p:cNvSpPr>
            <a:spLocks noGrp="1"/>
          </p:cNvSpPr>
          <p:nvPr>
            <p:ph sz="quarter" idx="4"/>
          </p:nvPr>
        </p:nvSpPr>
        <p:spPr/>
        <p:txBody>
          <a:bodyPr/>
          <a:lstStyle/>
          <a:p>
            <a:pPr marL="0" indent="0">
              <a:buNone/>
            </a:pPr>
            <a:r>
              <a:rPr lang="en-US" dirty="0"/>
              <a:t>“The Book of Mormon exposes the enemies of Christ. It confounds false doctrines. … It fortifies the humble followers of Christ against the evil designs, strategies, and doctrines of the devil in our day” (Ezra Taft Benson, “The Book of Mormon Is the Word of God,” </a:t>
            </a:r>
            <a:r>
              <a:rPr lang="en-US" i="0" dirty="0"/>
              <a:t>Ensign</a:t>
            </a:r>
            <a:r>
              <a:rPr lang="en-US" dirty="0"/>
              <a:t>, Jan. 1988, 3).</a:t>
            </a:r>
          </a:p>
          <a:p>
            <a:pPr marL="0" indent="0">
              <a:buNone/>
            </a:pPr>
            <a:endParaRPr lang="en-US" dirty="0"/>
          </a:p>
        </p:txBody>
      </p:sp>
      <p:pic>
        <p:nvPicPr>
          <p:cNvPr id="6" name="Picture Placeholder 5"/>
          <p:cNvPicPr>
            <a:picLocks noGrp="1" noChangeAspect="1"/>
          </p:cNvPicPr>
          <p:nvPr>
            <p:ph type="pic" sz="quarter" idx="10"/>
          </p:nvPr>
        </p:nvPicPr>
        <p:blipFill>
          <a:blip r:embed="rId2"/>
          <a:srcRect t="94" b="94"/>
          <a:stretch>
            <a:fillRect/>
          </a:stretch>
        </p:blipFill>
        <p:spPr/>
      </p:pic>
    </p:spTree>
    <p:extLst>
      <p:ext uri="{BB962C8B-B14F-4D97-AF65-F5344CB8AC3E}">
        <p14:creationId xmlns:p14="http://schemas.microsoft.com/office/powerpoint/2010/main" val="2694847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Ezra Taft Benson</a:t>
            </a:r>
          </a:p>
        </p:txBody>
      </p:sp>
      <p:sp>
        <p:nvSpPr>
          <p:cNvPr id="3" name="Content Placeholder 2"/>
          <p:cNvSpPr>
            <a:spLocks noGrp="1"/>
          </p:cNvSpPr>
          <p:nvPr>
            <p:ph sz="quarter" idx="4"/>
          </p:nvPr>
        </p:nvSpPr>
        <p:spPr/>
        <p:txBody>
          <a:bodyPr/>
          <a:lstStyle/>
          <a:p>
            <a:pPr marL="0" indent="0">
              <a:buNone/>
            </a:pPr>
            <a:r>
              <a:rPr lang="en-US" dirty="0"/>
              <a:t>“The Book of Mormon exposes the enemies of Christ. It confounds false doctrines. … It fortifies the humble followers of Christ against the evil designs, strategies, and doctrines of the devil in our day” (Ezra Taft Benson, “The Book of Mormon Is the Word of God,” </a:t>
            </a:r>
            <a:r>
              <a:rPr lang="en-US" i="0" dirty="0"/>
              <a:t>Ensign</a:t>
            </a:r>
            <a:r>
              <a:rPr lang="en-US" dirty="0"/>
              <a:t>, Jan. 1988, 3).</a:t>
            </a:r>
          </a:p>
          <a:p>
            <a:r>
              <a:rPr lang="en-US" i="0" dirty="0"/>
              <a:t>According to President Benson, how can the Book of Mormon help us in our war against Satan?</a:t>
            </a:r>
          </a:p>
          <a:p>
            <a:pPr marL="0" indent="0">
              <a:buNone/>
            </a:pPr>
            <a:endParaRPr lang="en-US" dirty="0"/>
          </a:p>
        </p:txBody>
      </p:sp>
      <p:pic>
        <p:nvPicPr>
          <p:cNvPr id="6" name="Picture Placeholder 5"/>
          <p:cNvPicPr>
            <a:picLocks noGrp="1" noChangeAspect="1"/>
          </p:cNvPicPr>
          <p:nvPr>
            <p:ph type="pic" sz="quarter" idx="10"/>
          </p:nvPr>
        </p:nvPicPr>
        <p:blipFill>
          <a:blip r:embed="rId2"/>
          <a:srcRect t="94" b="94"/>
          <a:stretch>
            <a:fillRect/>
          </a:stretch>
        </p:blipFill>
        <p:spPr/>
      </p:pic>
    </p:spTree>
    <p:extLst>
      <p:ext uri="{BB962C8B-B14F-4D97-AF65-F5344CB8AC3E}">
        <p14:creationId xmlns:p14="http://schemas.microsoft.com/office/powerpoint/2010/main" val="102050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28:3–9. What are some false doctrines you identified in these verses? </a:t>
            </a:r>
          </a:p>
          <a:p>
            <a:endParaRPr lang="en-US" dirty="0"/>
          </a:p>
        </p:txBody>
      </p:sp>
      <p:sp>
        <p:nvSpPr>
          <p:cNvPr id="3" name="Title 2"/>
          <p:cNvSpPr>
            <a:spLocks noGrp="1"/>
          </p:cNvSpPr>
          <p:nvPr>
            <p:ph type="title"/>
          </p:nvPr>
        </p:nvSpPr>
        <p:spPr/>
        <p:txBody>
          <a:bodyPr/>
          <a:lstStyle/>
          <a:p>
            <a:r>
              <a:rPr lang="en-US" dirty="0"/>
              <a:t>False Doctrines</a:t>
            </a:r>
          </a:p>
        </p:txBody>
      </p:sp>
    </p:spTree>
    <p:extLst>
      <p:ext uri="{BB962C8B-B14F-4D97-AF65-F5344CB8AC3E}">
        <p14:creationId xmlns:p14="http://schemas.microsoft.com/office/powerpoint/2010/main" val="2486604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28:3–9. What are some false doctrines you identified in these verses? </a:t>
            </a:r>
          </a:p>
          <a:p>
            <a:r>
              <a:rPr lang="en-US" dirty="0"/>
              <a:t>Why might these false doctrines be appealing to some people?</a:t>
            </a:r>
          </a:p>
          <a:p>
            <a:endParaRPr lang="en-US" dirty="0"/>
          </a:p>
        </p:txBody>
      </p:sp>
      <p:sp>
        <p:nvSpPr>
          <p:cNvPr id="3" name="Title 2"/>
          <p:cNvSpPr>
            <a:spLocks noGrp="1"/>
          </p:cNvSpPr>
          <p:nvPr>
            <p:ph type="title"/>
          </p:nvPr>
        </p:nvSpPr>
        <p:spPr/>
        <p:txBody>
          <a:bodyPr/>
          <a:lstStyle/>
          <a:p>
            <a:r>
              <a:rPr lang="en-US" dirty="0"/>
              <a:t>False Doctrines</a:t>
            </a:r>
          </a:p>
        </p:txBody>
      </p:sp>
    </p:spTree>
    <p:extLst>
      <p:ext uri="{BB962C8B-B14F-4D97-AF65-F5344CB8AC3E}">
        <p14:creationId xmlns:p14="http://schemas.microsoft.com/office/powerpoint/2010/main" val="2273697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28:3–9. What are some false doctrines you identified in these verses? </a:t>
            </a:r>
          </a:p>
          <a:p>
            <a:r>
              <a:rPr lang="en-US" dirty="0"/>
              <a:t>Why might these false doctrines be appealing to some people?</a:t>
            </a:r>
          </a:p>
          <a:p>
            <a:r>
              <a:rPr lang="en-US" dirty="0"/>
              <a:t>How do these false doctrines hinder people from following the plan of our Heavenly Father?</a:t>
            </a:r>
          </a:p>
          <a:p>
            <a:endParaRPr lang="en-US" dirty="0"/>
          </a:p>
        </p:txBody>
      </p:sp>
      <p:sp>
        <p:nvSpPr>
          <p:cNvPr id="3" name="Title 2"/>
          <p:cNvSpPr>
            <a:spLocks noGrp="1"/>
          </p:cNvSpPr>
          <p:nvPr>
            <p:ph type="title"/>
          </p:nvPr>
        </p:nvSpPr>
        <p:spPr/>
        <p:txBody>
          <a:bodyPr/>
          <a:lstStyle/>
          <a:p>
            <a:r>
              <a:rPr lang="en-US" dirty="0"/>
              <a:t>False Doctrines</a:t>
            </a:r>
          </a:p>
        </p:txBody>
      </p:sp>
    </p:spTree>
    <p:extLst>
      <p:ext uri="{BB962C8B-B14F-4D97-AF65-F5344CB8AC3E}">
        <p14:creationId xmlns:p14="http://schemas.microsoft.com/office/powerpoint/2010/main" val="1590033086"/>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16A865-19FF-43B2-965E-C195015264B4}">
  <ds:schemaRefs>
    <ds:schemaRef ds:uri="http://purl.org/dc/dcmitype/"/>
    <ds:schemaRef ds:uri="b764eb9d-49e1-4eb4-965b-0d99005b74c0"/>
    <ds:schemaRef ds:uri="a51ac170-4e69-43ea-bbd4-5a9e3eb386dc"/>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1E4E8E7-D30A-4E6A-8464-BB244153BE2A}">
  <ds:schemaRefs>
    <ds:schemaRef ds:uri="http://schemas.microsoft.com/sharepoint/v3/contenttype/forms"/>
  </ds:schemaRefs>
</ds:datastoreItem>
</file>

<file path=customXml/itemProps3.xml><?xml version="1.0" encoding="utf-8"?>
<ds:datastoreItem xmlns:ds="http://schemas.openxmlformats.org/officeDocument/2006/customXml" ds:itemID="{C89793F9-CF1D-44A8-A8F9-B556C624DA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4842</TotalTime>
  <Words>1721</Words>
  <Application>Microsoft Office PowerPoint</Application>
  <PresentationFormat>On-screen Show (4:3)</PresentationFormat>
  <Paragraphs>105</Paragraphs>
  <Slides>38</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38</vt:i4>
      </vt:variant>
    </vt:vector>
  </HeadingPairs>
  <TitlesOfParts>
    <vt:vector size="47"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28</vt:lpstr>
      <vt:lpstr>Devotional</vt:lpstr>
      <vt:lpstr>Learning about Opponents</vt:lpstr>
      <vt:lpstr>Learning about Opponents</vt:lpstr>
      <vt:lpstr>President Ezra Taft Benson</vt:lpstr>
      <vt:lpstr>President Ezra Taft Benson</vt:lpstr>
      <vt:lpstr>False Doctrines</vt:lpstr>
      <vt:lpstr>False Doctrines</vt:lpstr>
      <vt:lpstr>False Doctrines</vt:lpstr>
      <vt:lpstr>Justifying Sin</vt:lpstr>
      <vt:lpstr>Justifying Sin</vt:lpstr>
      <vt:lpstr>Justifying Sin</vt:lpstr>
      <vt:lpstr>Churches in the Last Days</vt:lpstr>
      <vt:lpstr>Spiritual Crocodiles</vt:lpstr>
      <vt:lpstr>Spiritual Dangers</vt:lpstr>
      <vt:lpstr>Spiritual Dangers</vt:lpstr>
      <vt:lpstr>Spiritual Dangers</vt:lpstr>
      <vt:lpstr>Being Carnal</vt:lpstr>
      <vt:lpstr>Being Carnal</vt:lpstr>
      <vt:lpstr>Tactics of Satan</vt:lpstr>
      <vt:lpstr>Guarding against Satan’s Efforts</vt:lpstr>
      <vt:lpstr>Guarding against Satan’s Efforts</vt:lpstr>
      <vt:lpstr>Guarding against Satan’s Efforts</vt:lpstr>
      <vt:lpstr>Guarding against Satan’s Efforts</vt:lpstr>
      <vt:lpstr>Guarding against Satan’s Efforts</vt:lpstr>
      <vt:lpstr>Guarding against Satan’s Efforts</vt:lpstr>
      <vt:lpstr>Guarding against Satan’s Efforts</vt:lpstr>
      <vt:lpstr>Guarding against Satan’s Efforts</vt:lpstr>
      <vt:lpstr>How God Reveals Truth</vt:lpstr>
      <vt:lpstr>How God Reveals Truth</vt:lpstr>
      <vt:lpstr>Principles</vt:lpstr>
      <vt:lpstr>Receiving God’s Words</vt:lpstr>
      <vt:lpstr>Receiving God’s Words</vt:lpstr>
      <vt:lpstr>Come unto Him</vt:lpstr>
      <vt:lpstr>Come unto Him</vt:lpstr>
      <vt:lpstr>Doctrinal Mastery: The Godhead</vt:lpstr>
      <vt:lpstr>Doctrinal Mastery: The Godhead</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281</cp:revision>
  <dcterms:created xsi:type="dcterms:W3CDTF">2013-07-15T20:26:14Z</dcterms:created>
  <dcterms:modified xsi:type="dcterms:W3CDTF">2017-07-06T00:23:38Z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