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5"/>
  </p:notesMasterIdLst>
  <p:handoutMasterIdLst>
    <p:handoutMasterId r:id="rId56"/>
  </p:handoutMasterIdLst>
  <p:sldIdLst>
    <p:sldId id="302" r:id="rId9"/>
    <p:sldId id="351" r:id="rId10"/>
    <p:sldId id="352" r:id="rId11"/>
    <p:sldId id="353" r:id="rId12"/>
    <p:sldId id="355" r:id="rId13"/>
    <p:sldId id="356" r:id="rId14"/>
    <p:sldId id="354" r:id="rId15"/>
    <p:sldId id="358" r:id="rId16"/>
    <p:sldId id="357" r:id="rId17"/>
    <p:sldId id="360" r:id="rId18"/>
    <p:sldId id="361" r:id="rId19"/>
    <p:sldId id="359" r:id="rId20"/>
    <p:sldId id="362" r:id="rId21"/>
    <p:sldId id="363" r:id="rId22"/>
    <p:sldId id="366" r:id="rId23"/>
    <p:sldId id="367" r:id="rId24"/>
    <p:sldId id="368" r:id="rId25"/>
    <p:sldId id="393" r:id="rId26"/>
    <p:sldId id="365" r:id="rId27"/>
    <p:sldId id="370" r:id="rId28"/>
    <p:sldId id="371" r:id="rId29"/>
    <p:sldId id="369" r:id="rId30"/>
    <p:sldId id="373" r:id="rId31"/>
    <p:sldId id="372" r:id="rId32"/>
    <p:sldId id="375" r:id="rId33"/>
    <p:sldId id="374" r:id="rId34"/>
    <p:sldId id="377" r:id="rId35"/>
    <p:sldId id="394" r:id="rId36"/>
    <p:sldId id="395" r:id="rId37"/>
    <p:sldId id="376" r:id="rId38"/>
    <p:sldId id="378" r:id="rId39"/>
    <p:sldId id="379" r:id="rId40"/>
    <p:sldId id="380" r:id="rId41"/>
    <p:sldId id="381" r:id="rId42"/>
    <p:sldId id="382" r:id="rId43"/>
    <p:sldId id="384" r:id="rId44"/>
    <p:sldId id="383" r:id="rId45"/>
    <p:sldId id="396" r:id="rId46"/>
    <p:sldId id="386" r:id="rId47"/>
    <p:sldId id="388" r:id="rId48"/>
    <p:sldId id="389" r:id="rId49"/>
    <p:sldId id="387" r:id="rId50"/>
    <p:sldId id="391" r:id="rId51"/>
    <p:sldId id="390" r:id="rId52"/>
    <p:sldId id="392"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870B3-4441-4E42-91D0-78DA947C5AE5}"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B95E-77BC-4874-9C5A-6955F7F4809C}" type="slidenum">
              <a:rPr lang="en-US" smtClean="0"/>
              <a:t>‹#›</a:t>
            </a:fld>
            <a:endParaRPr lang="en-US"/>
          </a:p>
        </p:txBody>
      </p:sp>
    </p:spTree>
    <p:extLst>
      <p:ext uri="{BB962C8B-B14F-4D97-AF65-F5344CB8AC3E}">
        <p14:creationId xmlns:p14="http://schemas.microsoft.com/office/powerpoint/2010/main" val="41230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3793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2.xml"/><Relationship Id="rId4" Type="http://schemas.openxmlformats.org/officeDocument/2006/relationships/image" Target="../media/image2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2.xml"/><Relationship Id="rId4" Type="http://schemas.openxmlformats.org/officeDocument/2006/relationships/image" Target="../media/image26.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27</a:t>
            </a:r>
          </a:p>
        </p:txBody>
      </p:sp>
      <p:sp>
        <p:nvSpPr>
          <p:cNvPr id="3" name="Text Placeholder 2"/>
          <p:cNvSpPr>
            <a:spLocks noGrp="1"/>
          </p:cNvSpPr>
          <p:nvPr>
            <p:ph type="body" sz="quarter" idx="11"/>
          </p:nvPr>
        </p:nvSpPr>
        <p:spPr/>
        <p:txBody>
          <a:bodyPr/>
          <a:lstStyle/>
          <a:p>
            <a:r>
              <a:rPr lang="en-US" dirty="0"/>
              <a:t>Lesson 37</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would you summarize what you have learned in 2 Nephi 27:1–5?</a:t>
            </a:r>
          </a:p>
          <a:p>
            <a:endParaRPr lang="en-US" dirty="0"/>
          </a:p>
        </p:txBody>
      </p:sp>
      <p:sp>
        <p:nvSpPr>
          <p:cNvPr id="3" name="Title 2"/>
          <p:cNvSpPr>
            <a:spLocks noGrp="1"/>
          </p:cNvSpPr>
          <p:nvPr>
            <p:ph type="title"/>
          </p:nvPr>
        </p:nvSpPr>
        <p:spPr/>
        <p:txBody>
          <a:bodyPr/>
          <a:lstStyle/>
          <a:p>
            <a:r>
              <a:rPr lang="en-US" dirty="0"/>
              <a:t>A Gospel Truth</a:t>
            </a:r>
          </a:p>
        </p:txBody>
      </p:sp>
    </p:spTree>
    <p:extLst>
      <p:ext uri="{BB962C8B-B14F-4D97-AF65-F5344CB8AC3E}">
        <p14:creationId xmlns:p14="http://schemas.microsoft.com/office/powerpoint/2010/main" val="289192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would you summarize what you have learned in 2 Nephi 27:1–5?</a:t>
            </a:r>
          </a:p>
          <a:p>
            <a:r>
              <a:rPr lang="en-US" b="1" dirty="0"/>
              <a:t>In the last days, many people will be full of iniquity and will reject the prophets.</a:t>
            </a:r>
          </a:p>
          <a:p>
            <a:endParaRPr lang="en-US" dirty="0"/>
          </a:p>
        </p:txBody>
      </p:sp>
      <p:sp>
        <p:nvSpPr>
          <p:cNvPr id="3" name="Title 2"/>
          <p:cNvSpPr>
            <a:spLocks noGrp="1"/>
          </p:cNvSpPr>
          <p:nvPr>
            <p:ph type="title"/>
          </p:nvPr>
        </p:nvSpPr>
        <p:spPr/>
        <p:txBody>
          <a:bodyPr/>
          <a:lstStyle/>
          <a:p>
            <a:r>
              <a:rPr lang="en-US" dirty="0"/>
              <a:t>A Gospel Truth</a:t>
            </a:r>
          </a:p>
        </p:txBody>
      </p:sp>
    </p:spTree>
    <p:extLst>
      <p:ext uri="{BB962C8B-B14F-4D97-AF65-F5344CB8AC3E}">
        <p14:creationId xmlns:p14="http://schemas.microsoft.com/office/powerpoint/2010/main" val="371628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would you summarize what you have learned in 2 Nephi 27:1–5?</a:t>
            </a:r>
          </a:p>
          <a:p>
            <a:r>
              <a:rPr lang="en-US" b="1" dirty="0"/>
              <a:t>In the last days, many people will be full of iniquity and will reject the prophets.</a:t>
            </a:r>
          </a:p>
          <a:p>
            <a:r>
              <a:rPr lang="en-US" dirty="0"/>
              <a:t>In what ways do you see this prophecy being fulfilled in our day?</a:t>
            </a:r>
          </a:p>
          <a:p>
            <a:endParaRPr lang="en-US" dirty="0"/>
          </a:p>
        </p:txBody>
      </p:sp>
      <p:sp>
        <p:nvSpPr>
          <p:cNvPr id="3" name="Title 2"/>
          <p:cNvSpPr>
            <a:spLocks noGrp="1"/>
          </p:cNvSpPr>
          <p:nvPr>
            <p:ph type="title"/>
          </p:nvPr>
        </p:nvSpPr>
        <p:spPr/>
        <p:txBody>
          <a:bodyPr/>
          <a:lstStyle/>
          <a:p>
            <a:r>
              <a:rPr lang="en-US" dirty="0"/>
              <a:t>A Gospel Truth</a:t>
            </a:r>
          </a:p>
        </p:txBody>
      </p:sp>
    </p:spTree>
    <p:extLst>
      <p:ext uri="{BB962C8B-B14F-4D97-AF65-F5344CB8AC3E}">
        <p14:creationId xmlns:p14="http://schemas.microsoft.com/office/powerpoint/2010/main" val="428127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Boyd K. Packer</a:t>
            </a:r>
          </a:p>
        </p:txBody>
      </p:sp>
      <p:sp>
        <p:nvSpPr>
          <p:cNvPr id="3" name="Content Placeholder 2"/>
          <p:cNvSpPr>
            <a:spLocks noGrp="1"/>
          </p:cNvSpPr>
          <p:nvPr>
            <p:ph sz="quarter" idx="4"/>
          </p:nvPr>
        </p:nvSpPr>
        <p:spPr/>
        <p:txBody>
          <a:bodyPr/>
          <a:lstStyle/>
          <a:p>
            <a:pPr marL="0" indent="0">
              <a:buNone/>
            </a:pPr>
            <a:r>
              <a:rPr lang="en-US" dirty="0"/>
              <a:t>“I know of nothing in the history of the Church or in the history of the world to compare with our present circumstances. Nothing happened in Sodom and Gomorrah which exceeds in wickedness and depravity that which surrounds us now.</a:t>
            </a:r>
          </a:p>
          <a:p>
            <a:pPr marL="0" indent="0">
              <a:buNone/>
            </a:pPr>
            <a:r>
              <a:rPr lang="en-US" i="0" dirty="0"/>
              <a:t>Continued on the next page.</a:t>
            </a:r>
          </a:p>
        </p:txBody>
      </p:sp>
      <p:pic>
        <p:nvPicPr>
          <p:cNvPr id="6" name="Picture Placeholder 5"/>
          <p:cNvPicPr>
            <a:picLocks noGrp="1" noChangeAspect="1"/>
          </p:cNvPicPr>
          <p:nvPr>
            <p:ph type="pic" sz="quarter" idx="10"/>
          </p:nvPr>
        </p:nvPicPr>
        <p:blipFill>
          <a:blip r:embed="rId2"/>
          <a:srcRect t="4" b="4"/>
          <a:stretch>
            <a:fillRect/>
          </a:stretch>
        </p:blipFill>
        <p:spPr/>
      </p:pic>
    </p:spTree>
    <p:extLst>
      <p:ext uri="{BB962C8B-B14F-4D97-AF65-F5344CB8AC3E}">
        <p14:creationId xmlns:p14="http://schemas.microsoft.com/office/powerpoint/2010/main" val="409281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Boyd K. Packer, cont.</a:t>
            </a:r>
          </a:p>
        </p:txBody>
      </p:sp>
      <p:sp>
        <p:nvSpPr>
          <p:cNvPr id="3" name="Content Placeholder 2"/>
          <p:cNvSpPr>
            <a:spLocks noGrp="1"/>
          </p:cNvSpPr>
          <p:nvPr>
            <p:ph sz="quarter" idx="4"/>
          </p:nvPr>
        </p:nvSpPr>
        <p:spPr/>
        <p:txBody>
          <a:bodyPr/>
          <a:lstStyle/>
          <a:p>
            <a:pPr marL="0" indent="0">
              <a:buNone/>
            </a:pPr>
            <a:r>
              <a:rPr lang="en-US" dirty="0"/>
              <a:t>“Words of profanity, vulgarity, and blasphemy are heard everywhere. Unspeakable wickedness and perversion were once hidden in dark places; now they are in the open, even accorded legal protection.</a:t>
            </a:r>
          </a:p>
          <a:p>
            <a:pPr marL="0" indent="0">
              <a:buNone/>
            </a:pPr>
            <a:r>
              <a:rPr lang="en-US" dirty="0"/>
              <a:t>“At Sodom and Gomorrah these things were localized. Now they are spread across the world, and they are among us” (Boyd K. Packer, “The One Pure Defense” [evening with a General Authority, Feb. 6, 2004], 4).</a:t>
            </a:r>
          </a:p>
          <a:p>
            <a:endParaRPr lang="en-US" dirty="0"/>
          </a:p>
        </p:txBody>
      </p:sp>
      <p:pic>
        <p:nvPicPr>
          <p:cNvPr id="5" name="Picture Placeholder 5"/>
          <p:cNvPicPr>
            <a:picLocks noGrp="1" noChangeAspect="1"/>
          </p:cNvPicPr>
          <p:nvPr>
            <p:ph type="pic" sz="quarter" idx="10"/>
          </p:nvPr>
        </p:nvPicPr>
        <p:blipFill>
          <a:blip r:embed="rId2"/>
          <a:srcRect t="4" b="4"/>
          <a:stretch>
            <a:fillRect/>
          </a:stretch>
        </p:blipFill>
        <p:spPr/>
      </p:pic>
    </p:spTree>
    <p:extLst>
      <p:ext uri="{BB962C8B-B14F-4D97-AF65-F5344CB8AC3E}">
        <p14:creationId xmlns:p14="http://schemas.microsoft.com/office/powerpoint/2010/main" val="2751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27:6 and look for something the Lord would provide to help solve people’s spiritual problems in the last days.</a:t>
            </a:r>
          </a:p>
          <a:p>
            <a:endParaRPr lang="en-US" dirty="0"/>
          </a:p>
        </p:txBody>
      </p:sp>
      <p:sp>
        <p:nvSpPr>
          <p:cNvPr id="3" name="Title 2"/>
          <p:cNvSpPr>
            <a:spLocks noGrp="1"/>
          </p:cNvSpPr>
          <p:nvPr>
            <p:ph type="title"/>
          </p:nvPr>
        </p:nvSpPr>
        <p:spPr/>
        <p:txBody>
          <a:bodyPr/>
          <a:lstStyle/>
          <a:p>
            <a:r>
              <a:rPr lang="en-US" dirty="0"/>
              <a:t>Solving Spiritual Problems</a:t>
            </a:r>
          </a:p>
        </p:txBody>
      </p:sp>
    </p:spTree>
    <p:extLst>
      <p:ext uri="{BB962C8B-B14F-4D97-AF65-F5344CB8AC3E}">
        <p14:creationId xmlns:p14="http://schemas.microsoft.com/office/powerpoint/2010/main" val="293913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27:6 and look for something the Lord would provide to help solve people’s spiritual problems in the last days.</a:t>
            </a:r>
          </a:p>
          <a:p>
            <a:r>
              <a:rPr lang="en-US" dirty="0"/>
              <a:t>What book do you think this verse is describing?</a:t>
            </a:r>
          </a:p>
          <a:p>
            <a:endParaRPr lang="en-US" dirty="0"/>
          </a:p>
        </p:txBody>
      </p:sp>
      <p:sp>
        <p:nvSpPr>
          <p:cNvPr id="3" name="Title 2"/>
          <p:cNvSpPr>
            <a:spLocks noGrp="1"/>
          </p:cNvSpPr>
          <p:nvPr>
            <p:ph type="title"/>
          </p:nvPr>
        </p:nvSpPr>
        <p:spPr/>
        <p:txBody>
          <a:bodyPr/>
          <a:lstStyle/>
          <a:p>
            <a:r>
              <a:rPr lang="en-US" dirty="0"/>
              <a:t>Solving Spiritual Problems</a:t>
            </a:r>
          </a:p>
        </p:txBody>
      </p:sp>
    </p:spTree>
    <p:extLst>
      <p:ext uri="{BB962C8B-B14F-4D97-AF65-F5344CB8AC3E}">
        <p14:creationId xmlns:p14="http://schemas.microsoft.com/office/powerpoint/2010/main" val="308828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“them which have slumbered” (2 Nephi 27:6) refers to the deceased prophets who kept the records that became the Book of Mormon. The Lord brought forth the Book of Mormon to help correct problems in the last days and to bring light to a darkened world. </a:t>
            </a:r>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1466794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“them which have slumbered” (2 Nephi 27:6) refers to the deceased prophets who kept the records that became the Book of Mormon. The Lord brought forth the Book of Mormon to help correct problems in the last days and to bring light to a darkened world. </a:t>
            </a:r>
          </a:p>
          <a:p>
            <a:r>
              <a:rPr lang="en-US" dirty="0"/>
              <a:t>The Lord revealed to ancient prophets details concerning the coming forth of the Book of Mormon. Nephi recorded these details in 2 Nephi 27.</a:t>
            </a:r>
          </a:p>
          <a:p>
            <a:endParaRPr lang="en-US" dirty="0"/>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1803411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27:7–11 Nephi prophesied of the withholding and eventual coming forth of the sealed portion of the golden plates, which contains a revelation of “all things from the foundation of the world unto the end thereof” (verse 10).</a:t>
            </a:r>
          </a:p>
        </p:txBody>
      </p:sp>
      <p:sp>
        <p:nvSpPr>
          <p:cNvPr id="3" name="Title 2"/>
          <p:cNvSpPr>
            <a:spLocks noGrp="1"/>
          </p:cNvSpPr>
          <p:nvPr>
            <p:ph type="title"/>
          </p:nvPr>
        </p:nvSpPr>
        <p:spPr/>
        <p:txBody>
          <a:bodyPr/>
          <a:lstStyle/>
          <a:p>
            <a:r>
              <a:rPr lang="en-US" dirty="0"/>
              <a:t>The Sealed Portion</a:t>
            </a:r>
          </a:p>
        </p:txBody>
      </p:sp>
    </p:spTree>
    <p:extLst>
      <p:ext uri="{BB962C8B-B14F-4D97-AF65-F5344CB8AC3E}">
        <p14:creationId xmlns:p14="http://schemas.microsoft.com/office/powerpoint/2010/main" val="66505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27:12–14 and look for who Nephi said would be permitted to see the book.</a:t>
            </a:r>
          </a:p>
          <a:p>
            <a:endParaRPr lang="en-US" dirty="0"/>
          </a:p>
        </p:txBody>
      </p:sp>
      <p:sp>
        <p:nvSpPr>
          <p:cNvPr id="3" name="Title 2"/>
          <p:cNvSpPr>
            <a:spLocks noGrp="1"/>
          </p:cNvSpPr>
          <p:nvPr>
            <p:ph type="title"/>
          </p:nvPr>
        </p:nvSpPr>
        <p:spPr/>
        <p:txBody>
          <a:bodyPr/>
          <a:lstStyle/>
          <a:p>
            <a:r>
              <a:rPr lang="en-US" dirty="0"/>
              <a:t>Witnesses of the Book of Mormon</a:t>
            </a:r>
          </a:p>
        </p:txBody>
      </p:sp>
    </p:spTree>
    <p:extLst>
      <p:ext uri="{BB962C8B-B14F-4D97-AF65-F5344CB8AC3E}">
        <p14:creationId xmlns:p14="http://schemas.microsoft.com/office/powerpoint/2010/main" val="350217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27:12–14 and look for who Nephi said would be permitted to see the book.</a:t>
            </a:r>
          </a:p>
          <a:p>
            <a:r>
              <a:rPr lang="en-US" dirty="0"/>
              <a:t>Who were the three witnesses who were allowed to see the plates from which the Book of Mormon was translated? </a:t>
            </a:r>
          </a:p>
          <a:p>
            <a:endParaRPr lang="en-US" dirty="0"/>
          </a:p>
        </p:txBody>
      </p:sp>
      <p:sp>
        <p:nvSpPr>
          <p:cNvPr id="3" name="Title 2"/>
          <p:cNvSpPr>
            <a:spLocks noGrp="1"/>
          </p:cNvSpPr>
          <p:nvPr>
            <p:ph type="title"/>
          </p:nvPr>
        </p:nvSpPr>
        <p:spPr/>
        <p:txBody>
          <a:bodyPr/>
          <a:lstStyle/>
          <a:p>
            <a:r>
              <a:rPr lang="en-US" dirty="0"/>
              <a:t>Witnesses of the Book of Mormon</a:t>
            </a:r>
          </a:p>
        </p:txBody>
      </p:sp>
    </p:spTree>
    <p:extLst>
      <p:ext uri="{BB962C8B-B14F-4D97-AF65-F5344CB8AC3E}">
        <p14:creationId xmlns:p14="http://schemas.microsoft.com/office/powerpoint/2010/main" val="313714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27:12–14 and look for who Nephi said would be permitted to see the book.</a:t>
            </a:r>
          </a:p>
          <a:p>
            <a:r>
              <a:rPr lang="en-US" dirty="0"/>
              <a:t>Who were the three witnesses who were allowed to see the plates from which the Book of Mormon was translated? </a:t>
            </a:r>
          </a:p>
          <a:p>
            <a:r>
              <a:rPr lang="en-US" dirty="0"/>
              <a:t>The other witnesses mentioned in verses 13–14 were the eight additional witnesses of the Book of Mormon.  </a:t>
            </a:r>
          </a:p>
        </p:txBody>
      </p:sp>
      <p:sp>
        <p:nvSpPr>
          <p:cNvPr id="3" name="Title 2"/>
          <p:cNvSpPr>
            <a:spLocks noGrp="1"/>
          </p:cNvSpPr>
          <p:nvPr>
            <p:ph type="title"/>
          </p:nvPr>
        </p:nvSpPr>
        <p:spPr/>
        <p:txBody>
          <a:bodyPr/>
          <a:lstStyle/>
          <a:p>
            <a:r>
              <a:rPr lang="en-US" dirty="0"/>
              <a:t>Witnesses of the Book of Mormon</a:t>
            </a:r>
          </a:p>
        </p:txBody>
      </p:sp>
    </p:spTree>
    <p:extLst>
      <p:ext uri="{BB962C8B-B14F-4D97-AF65-F5344CB8AC3E}">
        <p14:creationId xmlns:p14="http://schemas.microsoft.com/office/powerpoint/2010/main" val="47279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prophecy regarding the coming forth of the Book of Mormon is recorded in 2 Nephi 27:15–19, and its fulfillment is found in Joseph Smith—History 1:63–65. </a:t>
            </a:r>
          </a:p>
          <a:p>
            <a:endParaRPr lang="en-US" dirty="0"/>
          </a:p>
        </p:txBody>
      </p:sp>
      <p:sp>
        <p:nvSpPr>
          <p:cNvPr id="3" name="Title 2"/>
          <p:cNvSpPr>
            <a:spLocks noGrp="1"/>
          </p:cNvSpPr>
          <p:nvPr>
            <p:ph type="title"/>
          </p:nvPr>
        </p:nvSpPr>
        <p:spPr/>
        <p:txBody>
          <a:bodyPr/>
          <a:lstStyle/>
          <a:p>
            <a:r>
              <a:rPr lang="en-US" dirty="0"/>
              <a:t>Nephi’s Prophecy</a:t>
            </a:r>
          </a:p>
        </p:txBody>
      </p:sp>
    </p:spTree>
    <p:extLst>
      <p:ext uri="{BB962C8B-B14F-4D97-AF65-F5344CB8AC3E}">
        <p14:creationId xmlns:p14="http://schemas.microsoft.com/office/powerpoint/2010/main" val="1565532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prophecy regarding the coming forth of the Book of Mormon is recorded in 2 Nephi 27:15–19, and its fulfillment is found in Joseph Smith—History 1:63–65. </a:t>
            </a:r>
          </a:p>
          <a:p>
            <a:r>
              <a:rPr lang="en-US" dirty="0"/>
              <a:t>Read 2 Nephi 27:15–19 and look for Nephi’s prophecy of what these men would do: the first man (“not learned”); the second man (“another”); the third man (“learned”). </a:t>
            </a:r>
          </a:p>
        </p:txBody>
      </p:sp>
      <p:sp>
        <p:nvSpPr>
          <p:cNvPr id="3" name="Title 2"/>
          <p:cNvSpPr>
            <a:spLocks noGrp="1"/>
          </p:cNvSpPr>
          <p:nvPr>
            <p:ph type="title"/>
          </p:nvPr>
        </p:nvSpPr>
        <p:spPr/>
        <p:txBody>
          <a:bodyPr/>
          <a:lstStyle/>
          <a:p>
            <a:r>
              <a:rPr lang="en-US" dirty="0"/>
              <a:t>Nephi’s Prophecy</a:t>
            </a:r>
          </a:p>
        </p:txBody>
      </p:sp>
    </p:spTree>
    <p:extLst>
      <p:ext uri="{BB962C8B-B14F-4D97-AF65-F5344CB8AC3E}">
        <p14:creationId xmlns:p14="http://schemas.microsoft.com/office/powerpoint/2010/main" val="2867625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Joseph Smith—History 1:63–65 and identify the names of the men who fulfilled Nephi’s prophecy regarding the coming forth of the Book of Mormon. The word </a:t>
            </a:r>
            <a:r>
              <a:rPr lang="en-US" i="1" dirty="0"/>
              <a:t>characters</a:t>
            </a:r>
            <a:r>
              <a:rPr lang="en-US" dirty="0"/>
              <a:t> found in these verses refers to the writing engraved on the golden plates from which the Book of Mormon was translated. </a:t>
            </a:r>
          </a:p>
          <a:p>
            <a:endParaRPr lang="en-US" dirty="0"/>
          </a:p>
        </p:txBody>
      </p:sp>
      <p:sp>
        <p:nvSpPr>
          <p:cNvPr id="3" name="Title 2"/>
          <p:cNvSpPr>
            <a:spLocks noGrp="1"/>
          </p:cNvSpPr>
          <p:nvPr>
            <p:ph type="title"/>
          </p:nvPr>
        </p:nvSpPr>
        <p:spPr/>
        <p:txBody>
          <a:bodyPr/>
          <a:lstStyle/>
          <a:p>
            <a:r>
              <a:rPr lang="en-US" dirty="0"/>
              <a:t>Fulfillment of Prophecy</a:t>
            </a:r>
          </a:p>
        </p:txBody>
      </p:sp>
    </p:spTree>
    <p:extLst>
      <p:ext uri="{BB962C8B-B14F-4D97-AF65-F5344CB8AC3E}">
        <p14:creationId xmlns:p14="http://schemas.microsoft.com/office/powerpoint/2010/main" val="1138014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Joseph Smith—History 1:63–65 and identify the names of the men who fulfilled Nephi’s prophecy regarding the coming forth of the Book of Mormon. The word </a:t>
            </a:r>
            <a:r>
              <a:rPr lang="en-US" i="1" dirty="0"/>
              <a:t>characters</a:t>
            </a:r>
            <a:r>
              <a:rPr lang="en-US" dirty="0"/>
              <a:t> found in these verses refers to the writing engraved on the golden plates from which the Book of Mormon was translated. </a:t>
            </a:r>
          </a:p>
          <a:p>
            <a:r>
              <a:rPr lang="en-US" dirty="0"/>
              <a:t>If God had His choice of learned men to translate the Book of Mormon, why do you think He chose Joseph Smith, who was “not learned” (2 Nephi 27:19)?</a:t>
            </a:r>
          </a:p>
        </p:txBody>
      </p:sp>
      <p:sp>
        <p:nvSpPr>
          <p:cNvPr id="3" name="Title 2"/>
          <p:cNvSpPr>
            <a:spLocks noGrp="1"/>
          </p:cNvSpPr>
          <p:nvPr>
            <p:ph type="title"/>
          </p:nvPr>
        </p:nvSpPr>
        <p:spPr/>
        <p:txBody>
          <a:bodyPr/>
          <a:lstStyle/>
          <a:p>
            <a:r>
              <a:rPr lang="en-US" dirty="0"/>
              <a:t>Fulfillment of Prophecy</a:t>
            </a:r>
          </a:p>
        </p:txBody>
      </p:sp>
    </p:spTree>
    <p:extLst>
      <p:ext uri="{BB962C8B-B14F-4D97-AF65-F5344CB8AC3E}">
        <p14:creationId xmlns:p14="http://schemas.microsoft.com/office/powerpoint/2010/main" val="402132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27:20–21, looking for a reason why God chose someone who was not learned to translate the Book of Mormon. </a:t>
            </a:r>
          </a:p>
        </p:txBody>
      </p:sp>
      <p:sp>
        <p:nvSpPr>
          <p:cNvPr id="3" name="Title 2"/>
          <p:cNvSpPr>
            <a:spLocks noGrp="1"/>
          </p:cNvSpPr>
          <p:nvPr>
            <p:ph type="title"/>
          </p:nvPr>
        </p:nvSpPr>
        <p:spPr/>
        <p:txBody>
          <a:bodyPr/>
          <a:lstStyle/>
          <a:p>
            <a:r>
              <a:rPr lang="en-US" dirty="0"/>
              <a:t>Joseph Smith</a:t>
            </a:r>
          </a:p>
        </p:txBody>
      </p:sp>
    </p:spTree>
    <p:extLst>
      <p:ext uri="{BB962C8B-B14F-4D97-AF65-F5344CB8AC3E}">
        <p14:creationId xmlns:p14="http://schemas.microsoft.com/office/powerpoint/2010/main" val="2125269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27:20–21, looking for a reason why God chose someone who was not learned to translate the Book of Mormon. </a:t>
            </a:r>
          </a:p>
          <a:p>
            <a:r>
              <a:rPr lang="en-US" dirty="0"/>
              <a:t>What does the phrase “I am able to do mine own work” (verse 20) mean to you? </a:t>
            </a:r>
          </a:p>
        </p:txBody>
      </p:sp>
      <p:sp>
        <p:nvSpPr>
          <p:cNvPr id="3" name="Title 2"/>
          <p:cNvSpPr>
            <a:spLocks noGrp="1"/>
          </p:cNvSpPr>
          <p:nvPr>
            <p:ph type="title"/>
          </p:nvPr>
        </p:nvSpPr>
        <p:spPr/>
        <p:txBody>
          <a:bodyPr/>
          <a:lstStyle/>
          <a:p>
            <a:r>
              <a:rPr lang="en-US" dirty="0"/>
              <a:t>Joseph Smith</a:t>
            </a:r>
          </a:p>
        </p:txBody>
      </p:sp>
    </p:spTree>
    <p:extLst>
      <p:ext uri="{BB962C8B-B14F-4D97-AF65-F5344CB8AC3E}">
        <p14:creationId xmlns:p14="http://schemas.microsoft.com/office/powerpoint/2010/main" val="142980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27:20–21, looking for a reason why God chose someone who was not learned to translate the Book of Mormon. </a:t>
            </a:r>
          </a:p>
          <a:p>
            <a:r>
              <a:rPr lang="en-US" dirty="0"/>
              <a:t>What does the phrase “I am able to do mine own work” (verse 20) mean to you? </a:t>
            </a:r>
          </a:p>
          <a:p>
            <a:r>
              <a:rPr lang="en-US" dirty="0"/>
              <a:t>What does this phrase indicate about how God would bring forth the Book of Mormon through Joseph Smith?</a:t>
            </a:r>
          </a:p>
        </p:txBody>
      </p:sp>
      <p:sp>
        <p:nvSpPr>
          <p:cNvPr id="3" name="Title 2"/>
          <p:cNvSpPr>
            <a:spLocks noGrp="1"/>
          </p:cNvSpPr>
          <p:nvPr>
            <p:ph type="title"/>
          </p:nvPr>
        </p:nvSpPr>
        <p:spPr/>
        <p:txBody>
          <a:bodyPr/>
          <a:lstStyle/>
          <a:p>
            <a:r>
              <a:rPr lang="en-US" dirty="0"/>
              <a:t>Joseph Smith</a:t>
            </a:r>
          </a:p>
        </p:txBody>
      </p:sp>
    </p:spTree>
    <p:extLst>
      <p:ext uri="{BB962C8B-B14F-4D97-AF65-F5344CB8AC3E}">
        <p14:creationId xmlns:p14="http://schemas.microsoft.com/office/powerpoint/2010/main" val="33566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Each item in this picture is intended to be a solution to a problem. What problem does each item intend to solve?</a:t>
            </a:r>
          </a:p>
        </p:txBody>
      </p:sp>
      <p:sp>
        <p:nvSpPr>
          <p:cNvPr id="4" name="Title 3"/>
          <p:cNvSpPr>
            <a:spLocks noGrp="1"/>
          </p:cNvSpPr>
          <p:nvPr>
            <p:ph type="title"/>
          </p:nvPr>
        </p:nvSpPr>
        <p:spPr/>
        <p:txBody>
          <a:bodyPr/>
          <a:lstStyle/>
          <a:p>
            <a:r>
              <a:rPr lang="en-US" dirty="0"/>
              <a:t>Solutions to Problems</a:t>
            </a:r>
          </a:p>
        </p:txBody>
      </p:sp>
      <p:pic>
        <p:nvPicPr>
          <p:cNvPr id="9" name="Picture 8"/>
          <p:cNvPicPr>
            <a:picLocks noChangeAspect="1"/>
          </p:cNvPicPr>
          <p:nvPr/>
        </p:nvPicPr>
        <p:blipFill>
          <a:blip r:embed="rId2"/>
          <a:stretch>
            <a:fillRect/>
          </a:stretch>
        </p:blipFill>
        <p:spPr>
          <a:xfrm>
            <a:off x="576071" y="1490472"/>
            <a:ext cx="2684669" cy="1878247"/>
          </a:xfrm>
          <a:prstGeom prst="rect">
            <a:avLst/>
          </a:prstGeom>
        </p:spPr>
      </p:pic>
      <p:pic>
        <p:nvPicPr>
          <p:cNvPr id="11" name="Picture 10"/>
          <p:cNvPicPr>
            <a:picLocks noChangeAspect="1"/>
          </p:cNvPicPr>
          <p:nvPr/>
        </p:nvPicPr>
        <p:blipFill>
          <a:blip r:embed="rId3"/>
          <a:stretch>
            <a:fillRect/>
          </a:stretch>
        </p:blipFill>
        <p:spPr>
          <a:xfrm>
            <a:off x="3260740" y="1490472"/>
            <a:ext cx="2779776" cy="1853184"/>
          </a:xfrm>
          <a:prstGeom prst="rect">
            <a:avLst/>
          </a:prstGeom>
        </p:spPr>
      </p:pic>
      <p:pic>
        <p:nvPicPr>
          <p:cNvPr id="13" name="Picture 12"/>
          <p:cNvPicPr>
            <a:picLocks noChangeAspect="1"/>
          </p:cNvPicPr>
          <p:nvPr/>
        </p:nvPicPr>
        <p:blipFill>
          <a:blip r:embed="rId4"/>
          <a:stretch>
            <a:fillRect/>
          </a:stretch>
        </p:blipFill>
        <p:spPr>
          <a:xfrm>
            <a:off x="6040516" y="1490472"/>
            <a:ext cx="2313783" cy="1873210"/>
          </a:xfrm>
          <a:prstGeom prst="rect">
            <a:avLst/>
          </a:prstGeom>
        </p:spPr>
      </p:pic>
    </p:spTree>
    <p:extLst>
      <p:ext uri="{BB962C8B-B14F-4D97-AF65-F5344CB8AC3E}">
        <p14:creationId xmlns:p14="http://schemas.microsoft.com/office/powerpoint/2010/main" val="652850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By the gift and power of God, Joseph Smith translated the Book of Mormon.</a:t>
            </a:r>
            <a:endParaRPr lang="en-US" dirty="0"/>
          </a:p>
        </p:txBody>
      </p:sp>
      <p:sp>
        <p:nvSpPr>
          <p:cNvPr id="3" name="Title 2"/>
          <p:cNvSpPr>
            <a:spLocks noGrp="1"/>
          </p:cNvSpPr>
          <p:nvPr>
            <p:ph type="title"/>
          </p:nvPr>
        </p:nvSpPr>
        <p:spPr/>
        <p:txBody>
          <a:bodyPr/>
          <a:lstStyle/>
          <a:p>
            <a:r>
              <a:rPr lang="en-US" dirty="0"/>
              <a:t>Joseph Smith</a:t>
            </a:r>
          </a:p>
        </p:txBody>
      </p:sp>
    </p:spTree>
    <p:extLst>
      <p:ext uri="{BB962C8B-B14F-4D97-AF65-F5344CB8AC3E}">
        <p14:creationId xmlns:p14="http://schemas.microsoft.com/office/powerpoint/2010/main" val="40270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Lord provided instruments—the Urim and Thummim, which had been buried with the plates—to assist Joseph Smith in translating the Book of Mormon. Joseph’s wife Emma and others reported that Joseph at times also used a small oval stone, referred to as a seer stone, to assist in translating portions of the Book of Mormon.   </a:t>
            </a:r>
          </a:p>
        </p:txBody>
      </p:sp>
      <p:sp>
        <p:nvSpPr>
          <p:cNvPr id="3" name="Title 2"/>
          <p:cNvSpPr>
            <a:spLocks noGrp="1"/>
          </p:cNvSpPr>
          <p:nvPr>
            <p:ph type="title"/>
          </p:nvPr>
        </p:nvSpPr>
        <p:spPr/>
        <p:txBody>
          <a:bodyPr/>
          <a:lstStyle/>
          <a:p>
            <a:r>
              <a:rPr lang="en-US" dirty="0"/>
              <a:t>The Book of Mormon Translation</a:t>
            </a:r>
          </a:p>
        </p:txBody>
      </p:sp>
    </p:spTree>
    <p:extLst>
      <p:ext uri="{BB962C8B-B14F-4D97-AF65-F5344CB8AC3E}">
        <p14:creationId xmlns:p14="http://schemas.microsoft.com/office/powerpoint/2010/main" val="219683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Joseph Smith was asked for specifics about the process of translation, he testified that it had been done “by the gift and power of God” (see “Book of Mormon Translation,” Gospel Topics, topics.lds.org). </a:t>
            </a:r>
          </a:p>
          <a:p>
            <a:endParaRPr lang="en-US" dirty="0"/>
          </a:p>
        </p:txBody>
      </p:sp>
      <p:sp>
        <p:nvSpPr>
          <p:cNvPr id="3" name="Title 2"/>
          <p:cNvSpPr>
            <a:spLocks noGrp="1"/>
          </p:cNvSpPr>
          <p:nvPr>
            <p:ph type="title"/>
          </p:nvPr>
        </p:nvSpPr>
        <p:spPr/>
        <p:txBody>
          <a:bodyPr/>
          <a:lstStyle/>
          <a:p>
            <a:r>
              <a:rPr lang="en-US" dirty="0"/>
              <a:t>By the Gift and Power of God</a:t>
            </a:r>
          </a:p>
        </p:txBody>
      </p:sp>
    </p:spTree>
    <p:extLst>
      <p:ext uri="{BB962C8B-B14F-4D97-AF65-F5344CB8AC3E}">
        <p14:creationId xmlns:p14="http://schemas.microsoft.com/office/powerpoint/2010/main" val="1038245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Emma Smith</a:t>
            </a:r>
          </a:p>
        </p:txBody>
      </p:sp>
      <p:sp>
        <p:nvSpPr>
          <p:cNvPr id="3" name="Content Placeholder 2"/>
          <p:cNvSpPr>
            <a:spLocks noGrp="1"/>
          </p:cNvSpPr>
          <p:nvPr>
            <p:ph sz="quarter" idx="4"/>
          </p:nvPr>
        </p:nvSpPr>
        <p:spPr/>
        <p:txBody>
          <a:bodyPr/>
          <a:lstStyle/>
          <a:p>
            <a:pPr marL="0" indent="0">
              <a:buNone/>
            </a:pPr>
            <a:r>
              <a:rPr lang="en-US" dirty="0"/>
              <a:t>“Joseph Smith could neither write nor dictate a coherent and well-worded letter; let alone [dictate] a book like the Book of Mormon. …</a:t>
            </a:r>
          </a:p>
          <a:p>
            <a:pPr marL="0" indent="0">
              <a:buNone/>
            </a:pPr>
            <a:r>
              <a:rPr lang="en-US" dirty="0"/>
              <a:t>“My belief is that the Book of Mormon is of divine authenticity—I have not the slightest doubt of it. </a:t>
            </a:r>
          </a:p>
          <a:p>
            <a:pPr marL="0" indent="0">
              <a:buNone/>
            </a:pPr>
            <a:r>
              <a:rPr lang="en-US" i="0" dirty="0"/>
              <a:t>Continued on the next page.</a:t>
            </a:r>
          </a:p>
        </p:txBody>
      </p:sp>
      <p:pic>
        <p:nvPicPr>
          <p:cNvPr id="6" name="Picture Placeholder 5"/>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1395564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Emma Smith, cont.</a:t>
            </a:r>
          </a:p>
        </p:txBody>
      </p:sp>
      <p:sp>
        <p:nvSpPr>
          <p:cNvPr id="3" name="Content Placeholder 2"/>
          <p:cNvSpPr>
            <a:spLocks noGrp="1"/>
          </p:cNvSpPr>
          <p:nvPr>
            <p:ph sz="quarter" idx="4"/>
          </p:nvPr>
        </p:nvSpPr>
        <p:spPr/>
        <p:txBody>
          <a:bodyPr/>
          <a:lstStyle/>
          <a:p>
            <a:pPr marL="0" indent="0">
              <a:buNone/>
            </a:pPr>
            <a:r>
              <a:rPr lang="en-US" dirty="0"/>
              <a:t>“I am satisfied that no man could have dictated the writing of the manuscripts unless he was inspired; for, when acting as his scribe, [he] would dictate to me hour after hour; and when returning after meals, or after interruptions, he would at once begin where he had left off, without either seeing the manuscript or having any portion of it read to him.</a:t>
            </a:r>
            <a:r>
              <a:rPr lang="en-US" i="0" dirty="0"/>
              <a:t> </a:t>
            </a:r>
          </a:p>
          <a:p>
            <a:pPr marL="0" indent="0">
              <a:buNone/>
            </a:pPr>
            <a:r>
              <a:rPr lang="en-US" i="0" dirty="0"/>
              <a:t>Continued on the next page.</a:t>
            </a:r>
            <a:endParaRPr lang="en-US" dirty="0"/>
          </a:p>
        </p:txBody>
      </p:sp>
      <p:pic>
        <p:nvPicPr>
          <p:cNvPr id="5" name="Picture Placeholder 5"/>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2924430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Emma Smith, cont.</a:t>
            </a:r>
          </a:p>
        </p:txBody>
      </p:sp>
      <p:sp>
        <p:nvSpPr>
          <p:cNvPr id="3" name="Content Placeholder 2"/>
          <p:cNvSpPr>
            <a:spLocks noGrp="1"/>
          </p:cNvSpPr>
          <p:nvPr>
            <p:ph sz="quarter" idx="4"/>
          </p:nvPr>
        </p:nvSpPr>
        <p:spPr/>
        <p:txBody>
          <a:bodyPr/>
          <a:lstStyle/>
          <a:p>
            <a:pPr marL="0" indent="0">
              <a:buNone/>
            </a:pPr>
            <a:r>
              <a:rPr lang="en-US" dirty="0"/>
              <a:t>“This was a usual thing for him to do. It would have been improbable that a learned man could do this; and, for one so ignorant and unlearned as he was, it was simply impossible” (“Last Testimony of Sister Emma,” </a:t>
            </a:r>
            <a:r>
              <a:rPr lang="en-US" i="0" dirty="0"/>
              <a:t>The Saints’ Herald</a:t>
            </a:r>
            <a:r>
              <a:rPr lang="en-US" dirty="0"/>
              <a:t>, vol. 26, no. 19 [Oct. 1, 1879], 290).</a:t>
            </a:r>
          </a:p>
        </p:txBody>
      </p:sp>
      <p:pic>
        <p:nvPicPr>
          <p:cNvPr id="5" name="Picture Placeholder 5"/>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3224513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it important to know that Joseph Smith translated the Book of Mormon by the gift and power of God?</a:t>
            </a:r>
          </a:p>
          <a:p>
            <a:endParaRPr lang="en-US" dirty="0"/>
          </a:p>
        </p:txBody>
      </p:sp>
      <p:sp>
        <p:nvSpPr>
          <p:cNvPr id="3" name="Title 2"/>
          <p:cNvSpPr>
            <a:spLocks noGrp="1"/>
          </p:cNvSpPr>
          <p:nvPr>
            <p:ph type="title"/>
          </p:nvPr>
        </p:nvSpPr>
        <p:spPr/>
        <p:txBody>
          <a:bodyPr/>
          <a:lstStyle/>
          <a:p>
            <a:r>
              <a:rPr lang="en-US" dirty="0"/>
              <a:t>A Testimony of the Translation</a:t>
            </a:r>
          </a:p>
        </p:txBody>
      </p:sp>
    </p:spTree>
    <p:extLst>
      <p:ext uri="{BB962C8B-B14F-4D97-AF65-F5344CB8AC3E}">
        <p14:creationId xmlns:p14="http://schemas.microsoft.com/office/powerpoint/2010/main" val="1558218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27:25–26, looking for additional spiritual problems that Isaiah and Nephi prophesied would exist in the latter days. </a:t>
            </a:r>
          </a:p>
        </p:txBody>
      </p:sp>
      <p:sp>
        <p:nvSpPr>
          <p:cNvPr id="3" name="Title 2"/>
          <p:cNvSpPr>
            <a:spLocks noGrp="1"/>
          </p:cNvSpPr>
          <p:nvPr>
            <p:ph type="title"/>
          </p:nvPr>
        </p:nvSpPr>
        <p:spPr/>
        <p:txBody>
          <a:bodyPr/>
          <a:lstStyle/>
          <a:p>
            <a:r>
              <a:rPr lang="en-US" dirty="0"/>
              <a:t>Spiritual Problems in the Last Days</a:t>
            </a:r>
          </a:p>
        </p:txBody>
      </p:sp>
    </p:spTree>
    <p:extLst>
      <p:ext uri="{BB962C8B-B14F-4D97-AF65-F5344CB8AC3E}">
        <p14:creationId xmlns:p14="http://schemas.microsoft.com/office/powerpoint/2010/main" val="3831360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27:25–26, looking for additional spiritual problems that Isaiah and Nephi prophesied would exist in the latter days. </a:t>
            </a:r>
          </a:p>
          <a:p>
            <a:r>
              <a:rPr lang="en-US"/>
              <a:t>According to verse 26, what did the Lord say He would do to help overcome these problems?</a:t>
            </a:r>
            <a:endParaRPr lang="en-US" dirty="0"/>
          </a:p>
        </p:txBody>
      </p:sp>
      <p:sp>
        <p:nvSpPr>
          <p:cNvPr id="3" name="Title 2"/>
          <p:cNvSpPr>
            <a:spLocks noGrp="1"/>
          </p:cNvSpPr>
          <p:nvPr>
            <p:ph type="title"/>
          </p:nvPr>
        </p:nvSpPr>
        <p:spPr/>
        <p:txBody>
          <a:bodyPr/>
          <a:lstStyle/>
          <a:p>
            <a:r>
              <a:rPr lang="en-US" dirty="0"/>
              <a:t>Spiritual Problems in the Last Days</a:t>
            </a:r>
          </a:p>
        </p:txBody>
      </p:sp>
    </p:spTree>
    <p:extLst>
      <p:ext uri="{BB962C8B-B14F-4D97-AF65-F5344CB8AC3E}">
        <p14:creationId xmlns:p14="http://schemas.microsoft.com/office/powerpoint/2010/main" val="482640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Russell M. Nelson</a:t>
            </a:r>
          </a:p>
        </p:txBody>
      </p:sp>
      <p:sp>
        <p:nvSpPr>
          <p:cNvPr id="3" name="Content Placeholder 2"/>
          <p:cNvSpPr>
            <a:spLocks noGrp="1"/>
          </p:cNvSpPr>
          <p:nvPr>
            <p:ph sz="quarter" idx="4"/>
          </p:nvPr>
        </p:nvSpPr>
        <p:spPr/>
        <p:txBody>
          <a:bodyPr/>
          <a:lstStyle/>
          <a:p>
            <a:pPr marL="0" indent="0">
              <a:buNone/>
            </a:pPr>
            <a:r>
              <a:rPr lang="en-US" dirty="0"/>
              <a:t>“ [This] marvelous work would include the coming forth of the Book of Mormon and the Restoration of the gospel” (“Scriptural Witnesses,” </a:t>
            </a:r>
            <a:r>
              <a:rPr lang="en-US" i="0" dirty="0"/>
              <a:t>Ensign</a:t>
            </a:r>
            <a:r>
              <a:rPr lang="en-US" dirty="0"/>
              <a:t> or </a:t>
            </a:r>
            <a:r>
              <a:rPr lang="en-US" i="0" dirty="0"/>
              <a:t>Liahona</a:t>
            </a:r>
            <a:r>
              <a:rPr lang="en-US" dirty="0"/>
              <a:t>, Nov. 2007, 46). </a:t>
            </a:r>
          </a:p>
          <a:p>
            <a:endParaRPr lang="en-US" dirty="0"/>
          </a:p>
        </p:txBody>
      </p:sp>
      <p:pic>
        <p:nvPicPr>
          <p:cNvPr id="6" name="Picture Placeholder 5"/>
          <p:cNvPicPr>
            <a:picLocks noGrp="1" noChangeAspect="1"/>
          </p:cNvPicPr>
          <p:nvPr>
            <p:ph type="pic" sz="quarter" idx="10"/>
          </p:nvPr>
        </p:nvPicPr>
        <p:blipFill>
          <a:blip r:embed="rId2"/>
          <a:srcRect l="3056" r="3056"/>
          <a:stretch>
            <a:fillRect/>
          </a:stretch>
        </p:blipFill>
        <p:spPr/>
      </p:pic>
    </p:spTree>
    <p:extLst>
      <p:ext uri="{BB962C8B-B14F-4D97-AF65-F5344CB8AC3E}">
        <p14:creationId xmlns:p14="http://schemas.microsoft.com/office/powerpoint/2010/main" val="415474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a:t>Each item in this picture is intended to be a solution to a problem. What problem does each item intend to solve?</a:t>
            </a:r>
          </a:p>
          <a:p>
            <a:r>
              <a:rPr lang="en-US" dirty="0"/>
              <a:t>Nephi’s prophecy in 2 Nephi 27 records problems that would exist in our day and what God would do to solve these problems. A similar prophecy is found in Isaiah 29.   </a:t>
            </a:r>
          </a:p>
        </p:txBody>
      </p:sp>
      <p:sp>
        <p:nvSpPr>
          <p:cNvPr id="4" name="Title 3"/>
          <p:cNvSpPr>
            <a:spLocks noGrp="1"/>
          </p:cNvSpPr>
          <p:nvPr>
            <p:ph type="title"/>
          </p:nvPr>
        </p:nvSpPr>
        <p:spPr/>
        <p:txBody>
          <a:bodyPr/>
          <a:lstStyle/>
          <a:p>
            <a:r>
              <a:rPr lang="en-US" dirty="0"/>
              <a:t>Solutions to Problems</a:t>
            </a:r>
          </a:p>
        </p:txBody>
      </p:sp>
      <p:pic>
        <p:nvPicPr>
          <p:cNvPr id="9" name="Picture 8"/>
          <p:cNvPicPr>
            <a:picLocks noChangeAspect="1"/>
          </p:cNvPicPr>
          <p:nvPr/>
        </p:nvPicPr>
        <p:blipFill>
          <a:blip r:embed="rId2"/>
          <a:stretch>
            <a:fillRect/>
          </a:stretch>
        </p:blipFill>
        <p:spPr>
          <a:xfrm>
            <a:off x="576071" y="1490472"/>
            <a:ext cx="2684669" cy="1878247"/>
          </a:xfrm>
          <a:prstGeom prst="rect">
            <a:avLst/>
          </a:prstGeom>
        </p:spPr>
      </p:pic>
      <p:pic>
        <p:nvPicPr>
          <p:cNvPr id="11" name="Picture 10"/>
          <p:cNvPicPr>
            <a:picLocks noChangeAspect="1"/>
          </p:cNvPicPr>
          <p:nvPr/>
        </p:nvPicPr>
        <p:blipFill>
          <a:blip r:embed="rId3"/>
          <a:stretch>
            <a:fillRect/>
          </a:stretch>
        </p:blipFill>
        <p:spPr>
          <a:xfrm>
            <a:off x="3260740" y="1490472"/>
            <a:ext cx="2779776" cy="1853184"/>
          </a:xfrm>
          <a:prstGeom prst="rect">
            <a:avLst/>
          </a:prstGeom>
        </p:spPr>
      </p:pic>
      <p:pic>
        <p:nvPicPr>
          <p:cNvPr id="13" name="Picture 12"/>
          <p:cNvPicPr>
            <a:picLocks noChangeAspect="1"/>
          </p:cNvPicPr>
          <p:nvPr/>
        </p:nvPicPr>
        <p:blipFill>
          <a:blip r:embed="rId4"/>
          <a:stretch>
            <a:fillRect/>
          </a:stretch>
        </p:blipFill>
        <p:spPr>
          <a:xfrm>
            <a:off x="6040516" y="1490472"/>
            <a:ext cx="2313783" cy="1873210"/>
          </a:xfrm>
          <a:prstGeom prst="rect">
            <a:avLst/>
          </a:prstGeom>
        </p:spPr>
      </p:pic>
    </p:spTree>
    <p:extLst>
      <p:ext uri="{BB962C8B-B14F-4D97-AF65-F5344CB8AC3E}">
        <p14:creationId xmlns:p14="http://schemas.microsoft.com/office/powerpoint/2010/main" val="20633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Restoration of the gospel, including the coming forth of the Book of Mormon, is a marvelous work and a wonder.</a:t>
            </a:r>
          </a:p>
          <a:p>
            <a:endParaRPr lang="en-US" dirty="0"/>
          </a:p>
        </p:txBody>
      </p:sp>
      <p:sp>
        <p:nvSpPr>
          <p:cNvPr id="3" name="Title 2"/>
          <p:cNvSpPr>
            <a:spLocks noGrp="1"/>
          </p:cNvSpPr>
          <p:nvPr>
            <p:ph type="title"/>
          </p:nvPr>
        </p:nvSpPr>
        <p:spPr/>
        <p:txBody>
          <a:bodyPr/>
          <a:lstStyle/>
          <a:p>
            <a:r>
              <a:rPr lang="en-US" dirty="0"/>
              <a:t>A Marvelous Work</a:t>
            </a:r>
          </a:p>
        </p:txBody>
      </p:sp>
    </p:spTree>
    <p:extLst>
      <p:ext uri="{BB962C8B-B14F-4D97-AF65-F5344CB8AC3E}">
        <p14:creationId xmlns:p14="http://schemas.microsoft.com/office/powerpoint/2010/main" val="3254227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Restoration of the gospel, including the coming forth of the Book of Mormon, is a marvelous work and a wonder.</a:t>
            </a:r>
          </a:p>
          <a:p>
            <a:r>
              <a:rPr lang="en-US" dirty="0"/>
              <a:t>What about the Restoration of the gospel and the coming forth of the Book of Mormon can be considered “marvelous” and “a wonder” (2 Nephi 27:26)?</a:t>
            </a:r>
          </a:p>
          <a:p>
            <a:endParaRPr lang="en-US" dirty="0"/>
          </a:p>
        </p:txBody>
      </p:sp>
      <p:sp>
        <p:nvSpPr>
          <p:cNvPr id="3" name="Title 2"/>
          <p:cNvSpPr>
            <a:spLocks noGrp="1"/>
          </p:cNvSpPr>
          <p:nvPr>
            <p:ph type="title"/>
          </p:nvPr>
        </p:nvSpPr>
        <p:spPr/>
        <p:txBody>
          <a:bodyPr/>
          <a:lstStyle/>
          <a:p>
            <a:r>
              <a:rPr lang="en-US" dirty="0"/>
              <a:t>A Marvelous Work</a:t>
            </a:r>
          </a:p>
        </p:txBody>
      </p:sp>
    </p:spTree>
    <p:extLst>
      <p:ext uri="{BB962C8B-B14F-4D97-AF65-F5344CB8AC3E}">
        <p14:creationId xmlns:p14="http://schemas.microsoft.com/office/powerpoint/2010/main" val="3845841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Restoration of the gospel, including the coming forth of the Book of Mormon, is a marvelous work and a wonder.</a:t>
            </a:r>
          </a:p>
          <a:p>
            <a:r>
              <a:rPr lang="en-US" dirty="0"/>
              <a:t>What about the Restoration of the gospel and the coming forth of the Book of Mormon can be considered “marvelous” and “a wonder” (2 Nephi 27:26)?</a:t>
            </a:r>
          </a:p>
          <a:p>
            <a:r>
              <a:rPr lang="en-US" dirty="0"/>
              <a:t>How does studying the Book of Mormon help you overcome the spiritual challenges and wickedness that you encounter?</a:t>
            </a:r>
          </a:p>
        </p:txBody>
      </p:sp>
      <p:sp>
        <p:nvSpPr>
          <p:cNvPr id="3" name="Title 2"/>
          <p:cNvSpPr>
            <a:spLocks noGrp="1"/>
          </p:cNvSpPr>
          <p:nvPr>
            <p:ph type="title"/>
          </p:nvPr>
        </p:nvSpPr>
        <p:spPr/>
        <p:txBody>
          <a:bodyPr/>
          <a:lstStyle/>
          <a:p>
            <a:r>
              <a:rPr lang="en-US" dirty="0"/>
              <a:t>A Marvelous Work</a:t>
            </a:r>
          </a:p>
        </p:txBody>
      </p:sp>
    </p:spTree>
    <p:extLst>
      <p:ext uri="{BB962C8B-B14F-4D97-AF65-F5344CB8AC3E}">
        <p14:creationId xmlns:p14="http://schemas.microsoft.com/office/powerpoint/2010/main" val="3698866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27:29–35, Nephi testified that the Book of Mormon would help people gain spiritual sight and learn true doctrine. </a:t>
            </a:r>
          </a:p>
          <a:p>
            <a:endParaRPr lang="en-US" dirty="0"/>
          </a:p>
        </p:txBody>
      </p:sp>
      <p:sp>
        <p:nvSpPr>
          <p:cNvPr id="3" name="Title 2"/>
          <p:cNvSpPr>
            <a:spLocks noGrp="1"/>
          </p:cNvSpPr>
          <p:nvPr>
            <p:ph type="title"/>
          </p:nvPr>
        </p:nvSpPr>
        <p:spPr/>
        <p:txBody>
          <a:bodyPr/>
          <a:lstStyle/>
          <a:p>
            <a:r>
              <a:rPr lang="en-US" dirty="0"/>
              <a:t>Studying the Book of Mormon</a:t>
            </a:r>
          </a:p>
        </p:txBody>
      </p:sp>
    </p:spTree>
    <p:extLst>
      <p:ext uri="{BB962C8B-B14F-4D97-AF65-F5344CB8AC3E}">
        <p14:creationId xmlns:p14="http://schemas.microsoft.com/office/powerpoint/2010/main" val="3834169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27:29–35, Nephi testified that the Book of Mormon would help people gain spiritual sight and learn true doctrine. </a:t>
            </a:r>
          </a:p>
          <a:p>
            <a:r>
              <a:rPr lang="en-US" dirty="0"/>
              <a:t>How does studying the Book of Mormon help you and others overcome spiritual challenges and wickedness? </a:t>
            </a:r>
          </a:p>
        </p:txBody>
      </p:sp>
      <p:sp>
        <p:nvSpPr>
          <p:cNvPr id="3" name="Title 2"/>
          <p:cNvSpPr>
            <a:spLocks noGrp="1"/>
          </p:cNvSpPr>
          <p:nvPr>
            <p:ph type="title"/>
          </p:nvPr>
        </p:nvSpPr>
        <p:spPr/>
        <p:txBody>
          <a:bodyPr/>
          <a:lstStyle/>
          <a:p>
            <a:r>
              <a:rPr lang="en-US" dirty="0"/>
              <a:t>Studying the Book of Mormon</a:t>
            </a:r>
          </a:p>
        </p:txBody>
      </p:sp>
    </p:spTree>
    <p:extLst>
      <p:ext uri="{BB962C8B-B14F-4D97-AF65-F5344CB8AC3E}">
        <p14:creationId xmlns:p14="http://schemas.microsoft.com/office/powerpoint/2010/main" val="1882798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Doctrinal Mastery: The Godhead</a:t>
            </a:r>
          </a:p>
        </p:txBody>
      </p:sp>
      <p:sp>
        <p:nvSpPr>
          <p:cNvPr id="3" name="Text Placeholder 2"/>
          <p:cNvSpPr>
            <a:spLocks noGrp="1"/>
          </p:cNvSpPr>
          <p:nvPr>
            <p:ph type="body" idx="1"/>
          </p:nvPr>
        </p:nvSpPr>
        <p:spPr/>
        <p:txBody>
          <a:bodyPr/>
          <a:lstStyle/>
          <a:p>
            <a:r>
              <a:rPr lang="en-US" dirty="0"/>
              <a:t>Match the Truth	</a:t>
            </a:r>
          </a:p>
        </p:txBody>
      </p:sp>
      <p:sp>
        <p:nvSpPr>
          <p:cNvPr id="4" name="Content Placeholder 3"/>
          <p:cNvSpPr>
            <a:spLocks noGrp="1"/>
          </p:cNvSpPr>
          <p:nvPr>
            <p:ph sz="half" idx="2"/>
          </p:nvPr>
        </p:nvSpPr>
        <p:spPr/>
        <p:txBody>
          <a:bodyPr/>
          <a:lstStyle/>
          <a:p>
            <a:pPr marL="457200" indent="-457200">
              <a:buFont typeface="+mj-lt"/>
              <a:buAutoNum type="alphaLcPeriod"/>
            </a:pPr>
            <a:r>
              <a:rPr lang="en-US" dirty="0"/>
              <a:t>God loves each of His children perfectly, and all are alike unto Him. </a:t>
            </a:r>
          </a:p>
          <a:p>
            <a:pPr marL="457200" indent="-457200">
              <a:buFont typeface="+mj-lt"/>
              <a:buAutoNum type="alphaLcPeriod"/>
            </a:pPr>
            <a:r>
              <a:rPr lang="en-US" dirty="0"/>
              <a:t>Jesus Christ does the will of the Father in all things. </a:t>
            </a:r>
          </a:p>
          <a:p>
            <a:pPr marL="457200" indent="-457200">
              <a:buFont typeface="+mj-lt"/>
              <a:buAutoNum type="alphaLcPeriod"/>
            </a:pPr>
            <a:r>
              <a:rPr lang="en-US" dirty="0"/>
              <a:t>Jesus Christ lived a sinless life and atoned for the sins of all mankind. </a:t>
            </a:r>
          </a:p>
        </p:txBody>
      </p:sp>
      <p:sp>
        <p:nvSpPr>
          <p:cNvPr id="5" name="Text Placeholder 4"/>
          <p:cNvSpPr>
            <a:spLocks noGrp="1"/>
          </p:cNvSpPr>
          <p:nvPr>
            <p:ph type="body" sz="quarter" idx="3"/>
          </p:nvPr>
        </p:nvSpPr>
        <p:spPr/>
        <p:txBody>
          <a:bodyPr/>
          <a:lstStyle/>
          <a:p>
            <a:r>
              <a:rPr lang="en-US" dirty="0"/>
              <a:t>Doctrinal Mastery Passage</a:t>
            </a:r>
          </a:p>
        </p:txBody>
      </p:sp>
      <p:sp>
        <p:nvSpPr>
          <p:cNvPr id="6" name="Content Placeholder 5"/>
          <p:cNvSpPr>
            <a:spLocks noGrp="1"/>
          </p:cNvSpPr>
          <p:nvPr>
            <p:ph sz="quarter" idx="4"/>
          </p:nvPr>
        </p:nvSpPr>
        <p:spPr/>
        <p:txBody>
          <a:bodyPr/>
          <a:lstStyle/>
          <a:p>
            <a:pPr marL="457200" indent="-457200">
              <a:buFont typeface="+mj-lt"/>
              <a:buAutoNum type="arabicPeriod"/>
            </a:pPr>
            <a:r>
              <a:rPr lang="it-IT" dirty="0"/>
              <a:t>3 </a:t>
            </a:r>
            <a:r>
              <a:rPr lang="it-IT" dirty="0" err="1"/>
              <a:t>Nephi</a:t>
            </a:r>
            <a:r>
              <a:rPr lang="it-IT" dirty="0"/>
              <a:t> 12:48</a:t>
            </a:r>
          </a:p>
          <a:p>
            <a:pPr marL="457200" indent="-457200">
              <a:buFont typeface="+mj-lt"/>
              <a:buAutoNum type="arabicPeriod"/>
            </a:pPr>
            <a:r>
              <a:rPr lang="it-IT" dirty="0"/>
              <a:t>2 Nephi 26:33 </a:t>
            </a:r>
          </a:p>
          <a:p>
            <a:pPr marL="457200" indent="-457200">
              <a:buFont typeface="+mj-lt"/>
              <a:buAutoNum type="arabicPeriod"/>
            </a:pPr>
            <a:r>
              <a:rPr lang="it-IT" dirty="0"/>
              <a:t>3 Nephi 11:10–11 </a:t>
            </a:r>
          </a:p>
        </p:txBody>
      </p:sp>
    </p:spTree>
    <p:extLst>
      <p:ext uri="{BB962C8B-B14F-4D97-AF65-F5344CB8AC3E}">
        <p14:creationId xmlns:p14="http://schemas.microsoft.com/office/powerpoint/2010/main" val="1912147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27:1–5 and look for words and phrases that describe some problems of the last days. </a:t>
            </a:r>
          </a:p>
        </p:txBody>
      </p:sp>
      <p:sp>
        <p:nvSpPr>
          <p:cNvPr id="3" name="Title 2"/>
          <p:cNvSpPr>
            <a:spLocks noGrp="1"/>
          </p:cNvSpPr>
          <p:nvPr>
            <p:ph type="title"/>
          </p:nvPr>
        </p:nvSpPr>
        <p:spPr/>
        <p:txBody>
          <a:bodyPr/>
          <a:lstStyle/>
          <a:p>
            <a:r>
              <a:rPr lang="en-US" dirty="0"/>
              <a:t>Problems of the Last Days</a:t>
            </a:r>
          </a:p>
        </p:txBody>
      </p:sp>
    </p:spTree>
    <p:extLst>
      <p:ext uri="{BB962C8B-B14F-4D97-AF65-F5344CB8AC3E}">
        <p14:creationId xmlns:p14="http://schemas.microsoft.com/office/powerpoint/2010/main" val="340528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27:1–5 and look for words and phrases that describe some problems of the last days. </a:t>
            </a:r>
          </a:p>
          <a:p>
            <a:r>
              <a:rPr lang="en-US" dirty="0"/>
              <a:t>What do you think it means to be “drunken with iniquity” (verse 1)?</a:t>
            </a:r>
          </a:p>
          <a:p>
            <a:endParaRPr lang="en-US" dirty="0"/>
          </a:p>
        </p:txBody>
      </p:sp>
      <p:sp>
        <p:nvSpPr>
          <p:cNvPr id="3" name="Title 2"/>
          <p:cNvSpPr>
            <a:spLocks noGrp="1"/>
          </p:cNvSpPr>
          <p:nvPr>
            <p:ph type="title"/>
          </p:nvPr>
        </p:nvSpPr>
        <p:spPr/>
        <p:txBody>
          <a:bodyPr/>
          <a:lstStyle/>
          <a:p>
            <a:r>
              <a:rPr lang="en-US" dirty="0"/>
              <a:t>Problems of the Last Days</a:t>
            </a:r>
          </a:p>
        </p:txBody>
      </p:sp>
    </p:spTree>
    <p:extLst>
      <p:ext uri="{BB962C8B-B14F-4D97-AF65-F5344CB8AC3E}">
        <p14:creationId xmlns:p14="http://schemas.microsoft.com/office/powerpoint/2010/main" val="196817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27:1–5 and look for words and phrases that describe some problems of the last days. </a:t>
            </a:r>
          </a:p>
          <a:p>
            <a:r>
              <a:rPr lang="en-US" dirty="0"/>
              <a:t>What do you think it means to be “drunken with iniquity” (verse 1)?</a:t>
            </a:r>
          </a:p>
          <a:p>
            <a:r>
              <a:rPr lang="en-US" dirty="0"/>
              <a:t>In 2 Nephi 27:3, we read that some people in the last days are likened to a hungry man who dreams of eating or a thirsty man who dreams of drinking but then awakens and feels his soul is empty. What can we learn from this?</a:t>
            </a:r>
          </a:p>
        </p:txBody>
      </p:sp>
      <p:sp>
        <p:nvSpPr>
          <p:cNvPr id="3" name="Title 2"/>
          <p:cNvSpPr>
            <a:spLocks noGrp="1"/>
          </p:cNvSpPr>
          <p:nvPr>
            <p:ph type="title"/>
          </p:nvPr>
        </p:nvSpPr>
        <p:spPr/>
        <p:txBody>
          <a:bodyPr/>
          <a:lstStyle/>
          <a:p>
            <a:r>
              <a:rPr lang="en-US" dirty="0"/>
              <a:t>Problems of the Last Days</a:t>
            </a:r>
          </a:p>
        </p:txBody>
      </p:sp>
    </p:spTree>
    <p:extLst>
      <p:ext uri="{BB962C8B-B14F-4D97-AF65-F5344CB8AC3E}">
        <p14:creationId xmlns:p14="http://schemas.microsoft.com/office/powerpoint/2010/main" val="1095653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Eating or drinking in a dream gives no lasting satisfaction and accomplishes nothing, since hunger or thirst remains after the dream. Likewise, those who “fight against Mount Zion,” or the Lord’s Church, will have no lasting satisfaction, nor will they accomplish anything meaningful.</a:t>
            </a:r>
          </a:p>
        </p:txBody>
      </p:sp>
      <p:sp>
        <p:nvSpPr>
          <p:cNvPr id="3" name="Title 2"/>
          <p:cNvSpPr>
            <a:spLocks noGrp="1"/>
          </p:cNvSpPr>
          <p:nvPr>
            <p:ph type="title"/>
          </p:nvPr>
        </p:nvSpPr>
        <p:spPr/>
        <p:txBody>
          <a:bodyPr/>
          <a:lstStyle/>
          <a:p>
            <a:r>
              <a:rPr lang="en-US" dirty="0"/>
              <a:t>No Lasting Satisfaction</a:t>
            </a:r>
          </a:p>
        </p:txBody>
      </p:sp>
    </p:spTree>
    <p:extLst>
      <p:ext uri="{BB962C8B-B14F-4D97-AF65-F5344CB8AC3E}">
        <p14:creationId xmlns:p14="http://schemas.microsoft.com/office/powerpoint/2010/main" val="360807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Eating or drinking in a dream gives no lasting satisfaction and accomplishes nothing, since hunger or thirst remains after the dream. Likewise, those who “fight against Mount Zion,” or the Lord’s Church, will have no lasting satisfaction, nor will they accomplish anything meaningful.</a:t>
            </a:r>
          </a:p>
          <a:p>
            <a:r>
              <a:rPr lang="en-US" dirty="0"/>
              <a:t>What do you think the phrase “ye have closed your eyes” (2 Nephi 27:5) means? </a:t>
            </a:r>
          </a:p>
        </p:txBody>
      </p:sp>
      <p:sp>
        <p:nvSpPr>
          <p:cNvPr id="3" name="Title 2"/>
          <p:cNvSpPr>
            <a:spLocks noGrp="1"/>
          </p:cNvSpPr>
          <p:nvPr>
            <p:ph type="title"/>
          </p:nvPr>
        </p:nvSpPr>
        <p:spPr/>
        <p:txBody>
          <a:bodyPr/>
          <a:lstStyle/>
          <a:p>
            <a:r>
              <a:rPr lang="en-US" dirty="0"/>
              <a:t>No Lasting Satisfaction</a:t>
            </a:r>
          </a:p>
        </p:txBody>
      </p:sp>
    </p:spTree>
    <p:extLst>
      <p:ext uri="{BB962C8B-B14F-4D97-AF65-F5344CB8AC3E}">
        <p14:creationId xmlns:p14="http://schemas.microsoft.com/office/powerpoint/2010/main" val="2254995679"/>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E3E075-2D44-4EF6-92E1-66CF635BD465}">
  <ds:schemaRefs>
    <ds:schemaRef ds:uri="http://schemas.microsoft.com/sharepoint/v3/contenttype/forms"/>
  </ds:schemaRefs>
</ds:datastoreItem>
</file>

<file path=customXml/itemProps2.xml><?xml version="1.0" encoding="utf-8"?>
<ds:datastoreItem xmlns:ds="http://schemas.openxmlformats.org/officeDocument/2006/customXml" ds:itemID="{76C1826D-1357-42F6-B0D2-F95460D05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D78345-1CED-423B-9736-F6B0C5EC7848}">
  <ds:schemaRef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http://purl.org/dc/terms/"/>
    <ds:schemaRef ds:uri="a51ac170-4e69-43ea-bbd4-5a9e3eb386dc"/>
    <ds:schemaRef ds:uri="b764eb9d-49e1-4eb4-965b-0d99005b74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3674</TotalTime>
  <Words>2168</Words>
  <Application>Microsoft Office PowerPoint</Application>
  <PresentationFormat>On-screen Show (4:3)</PresentationFormat>
  <Paragraphs>128</Paragraphs>
  <Slides>46</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46</vt:i4>
      </vt:variant>
    </vt:vector>
  </HeadingPairs>
  <TitlesOfParts>
    <vt:vector size="55"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27</vt:lpstr>
      <vt:lpstr>Devotional</vt:lpstr>
      <vt:lpstr>Solutions to Problems</vt:lpstr>
      <vt:lpstr>Solutions to Problems</vt:lpstr>
      <vt:lpstr>Problems of the Last Days</vt:lpstr>
      <vt:lpstr>Problems of the Last Days</vt:lpstr>
      <vt:lpstr>Problems of the Last Days</vt:lpstr>
      <vt:lpstr>No Lasting Satisfaction</vt:lpstr>
      <vt:lpstr>No Lasting Satisfaction</vt:lpstr>
      <vt:lpstr>A Gospel Truth</vt:lpstr>
      <vt:lpstr>A Gospel Truth</vt:lpstr>
      <vt:lpstr>A Gospel Truth</vt:lpstr>
      <vt:lpstr>President Boyd K. Packer</vt:lpstr>
      <vt:lpstr>President Boyd K. Packer, cont.</vt:lpstr>
      <vt:lpstr>Solving Spiritual Problems</vt:lpstr>
      <vt:lpstr>Solving Spiritual Problems</vt:lpstr>
      <vt:lpstr>The Book of Mormon</vt:lpstr>
      <vt:lpstr>The Book of Mormon</vt:lpstr>
      <vt:lpstr>The Sealed Portion</vt:lpstr>
      <vt:lpstr>Witnesses of the Book of Mormon</vt:lpstr>
      <vt:lpstr>Witnesses of the Book of Mormon</vt:lpstr>
      <vt:lpstr>Witnesses of the Book of Mormon</vt:lpstr>
      <vt:lpstr>Nephi’s Prophecy</vt:lpstr>
      <vt:lpstr>Nephi’s Prophecy</vt:lpstr>
      <vt:lpstr>Fulfillment of Prophecy</vt:lpstr>
      <vt:lpstr>Fulfillment of Prophecy</vt:lpstr>
      <vt:lpstr>Joseph Smith</vt:lpstr>
      <vt:lpstr>Joseph Smith</vt:lpstr>
      <vt:lpstr>Joseph Smith</vt:lpstr>
      <vt:lpstr>Joseph Smith</vt:lpstr>
      <vt:lpstr>The Book of Mormon Translation</vt:lpstr>
      <vt:lpstr>By the Gift and Power of God</vt:lpstr>
      <vt:lpstr>Emma Smith</vt:lpstr>
      <vt:lpstr>Emma Smith, cont.</vt:lpstr>
      <vt:lpstr>Emma Smith, cont.</vt:lpstr>
      <vt:lpstr>A Testimony of the Translation</vt:lpstr>
      <vt:lpstr>Spiritual Problems in the Last Days</vt:lpstr>
      <vt:lpstr>Spiritual Problems in the Last Days</vt:lpstr>
      <vt:lpstr>President Russell M. Nelson</vt:lpstr>
      <vt:lpstr>A Marvelous Work</vt:lpstr>
      <vt:lpstr>A Marvelous Work</vt:lpstr>
      <vt:lpstr>A Marvelous Work</vt:lpstr>
      <vt:lpstr>Studying the Book of Mormon</vt:lpstr>
      <vt:lpstr>Studying the Book of Mormon</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271</cp:revision>
  <dcterms:created xsi:type="dcterms:W3CDTF">2013-07-15T20:26:14Z</dcterms:created>
  <dcterms:modified xsi:type="dcterms:W3CDTF">2017-07-06T00:22:31Z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