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62"/>
  </p:notesMasterIdLst>
  <p:handoutMasterIdLst>
    <p:handoutMasterId r:id="rId63"/>
  </p:handoutMasterIdLst>
  <p:sldIdLst>
    <p:sldId id="258" r:id="rId9"/>
    <p:sldId id="302" r:id="rId10"/>
    <p:sldId id="305" r:id="rId11"/>
    <p:sldId id="353" r:id="rId12"/>
    <p:sldId id="354" r:id="rId13"/>
    <p:sldId id="307" r:id="rId14"/>
    <p:sldId id="309" r:id="rId15"/>
    <p:sldId id="310" r:id="rId16"/>
    <p:sldId id="311" r:id="rId17"/>
    <p:sldId id="308" r:id="rId18"/>
    <p:sldId id="352" r:id="rId19"/>
    <p:sldId id="312" r:id="rId20"/>
    <p:sldId id="314" r:id="rId21"/>
    <p:sldId id="313" r:id="rId22"/>
    <p:sldId id="315" r:id="rId23"/>
    <p:sldId id="319" r:id="rId24"/>
    <p:sldId id="320" r:id="rId25"/>
    <p:sldId id="317" r:id="rId26"/>
    <p:sldId id="318" r:id="rId27"/>
    <p:sldId id="321" r:id="rId28"/>
    <p:sldId id="323" r:id="rId29"/>
    <p:sldId id="326" r:id="rId30"/>
    <p:sldId id="328" r:id="rId31"/>
    <p:sldId id="329" r:id="rId32"/>
    <p:sldId id="327" r:id="rId33"/>
    <p:sldId id="331" r:id="rId34"/>
    <p:sldId id="330" r:id="rId35"/>
    <p:sldId id="333" r:id="rId36"/>
    <p:sldId id="334" r:id="rId37"/>
    <p:sldId id="332" r:id="rId38"/>
    <p:sldId id="335" r:id="rId39"/>
    <p:sldId id="355" r:id="rId40"/>
    <p:sldId id="336" r:id="rId41"/>
    <p:sldId id="356" r:id="rId42"/>
    <p:sldId id="337" r:id="rId43"/>
    <p:sldId id="339" r:id="rId44"/>
    <p:sldId id="340" r:id="rId45"/>
    <p:sldId id="357" r:id="rId46"/>
    <p:sldId id="358" r:id="rId47"/>
    <p:sldId id="342" r:id="rId48"/>
    <p:sldId id="341" r:id="rId49"/>
    <p:sldId id="359" r:id="rId50"/>
    <p:sldId id="360" r:id="rId51"/>
    <p:sldId id="343" r:id="rId52"/>
    <p:sldId id="347" r:id="rId53"/>
    <p:sldId id="348" r:id="rId54"/>
    <p:sldId id="361" r:id="rId55"/>
    <p:sldId id="349" r:id="rId56"/>
    <p:sldId id="362" r:id="rId57"/>
    <p:sldId id="363" r:id="rId58"/>
    <p:sldId id="350" r:id="rId59"/>
    <p:sldId id="364" r:id="rId60"/>
    <p:sldId id="303"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389973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34" y="2642616"/>
            <a:ext cx="8276266" cy="1444752"/>
          </a:xfrm>
        </p:spPr>
        <p:txBody>
          <a:bodyPr/>
          <a:lstStyle/>
          <a:p>
            <a:r>
              <a:rPr lang="en-US" dirty="0"/>
              <a:t>2 Nephi 25</a:t>
            </a:r>
            <a:br>
              <a:rPr lang="en-US" dirty="0"/>
            </a:br>
            <a:br>
              <a:rPr lang="en-US" dirty="0"/>
            </a:br>
            <a:endParaRPr lang="en-US" dirty="0"/>
          </a:p>
        </p:txBody>
      </p:sp>
      <p:sp>
        <p:nvSpPr>
          <p:cNvPr id="3" name="Text Placeholder 2"/>
          <p:cNvSpPr>
            <a:spLocks noGrp="1"/>
          </p:cNvSpPr>
          <p:nvPr>
            <p:ph type="body" sz="quarter" idx="11"/>
          </p:nvPr>
        </p:nvSpPr>
        <p:spPr/>
        <p:txBody>
          <a:bodyPr/>
          <a:lstStyle/>
          <a:p>
            <a:r>
              <a:rPr lang="en-US" dirty="0"/>
              <a:t>Lesson 35</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25:12–15, looking for what the Jews would experience after being restored to their lands following their captivity in Babylon.</a:t>
            </a:r>
          </a:p>
          <a:p>
            <a:r>
              <a:rPr lang="en-US" dirty="0"/>
              <a:t>According to verse 12, who would manifest Himself to the Jews after they returned to the land of Jerusalem?</a:t>
            </a:r>
          </a:p>
          <a:p>
            <a:r>
              <a:rPr lang="en-US" dirty="0"/>
              <a:t>How would the Jews respond to the Savior?</a:t>
            </a:r>
          </a:p>
          <a:p>
            <a:r>
              <a:rPr lang="en-US" dirty="0"/>
              <a:t>What judgments would come upon the Jews as a result of rejecting the Savior and fighting against His disciples?</a:t>
            </a:r>
          </a:p>
        </p:txBody>
      </p:sp>
      <p:sp>
        <p:nvSpPr>
          <p:cNvPr id="3" name="Title 2"/>
          <p:cNvSpPr>
            <a:spLocks noGrp="1"/>
          </p:cNvSpPr>
          <p:nvPr>
            <p:ph type="title"/>
          </p:nvPr>
        </p:nvSpPr>
        <p:spPr/>
        <p:txBody>
          <a:bodyPr/>
          <a:lstStyle/>
          <a:p>
            <a:r>
              <a:rPr lang="en-US" dirty="0"/>
              <a:t>After Captivity</a:t>
            </a:r>
          </a:p>
        </p:txBody>
      </p:sp>
    </p:spTree>
    <p:extLst>
      <p:ext uri="{BB962C8B-B14F-4D97-AF65-F5344CB8AC3E}">
        <p14:creationId xmlns:p14="http://schemas.microsoft.com/office/powerpoint/2010/main" val="231939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25:16, looking for when the Jews would cease to be scattered and scourged. The title Messiah means “the anointed Prophet, Priest, King, and Deliverer” (Guide to the Scriptures, “Messiah,” scriptures.lds.org). </a:t>
            </a:r>
          </a:p>
          <a:p>
            <a:endParaRPr lang="en-US" dirty="0"/>
          </a:p>
        </p:txBody>
      </p:sp>
      <p:sp>
        <p:nvSpPr>
          <p:cNvPr id="3" name="Title 2"/>
          <p:cNvSpPr>
            <a:spLocks noGrp="1"/>
          </p:cNvSpPr>
          <p:nvPr>
            <p:ph type="title"/>
          </p:nvPr>
        </p:nvSpPr>
        <p:spPr/>
        <p:txBody>
          <a:bodyPr/>
          <a:lstStyle/>
          <a:p>
            <a:r>
              <a:rPr lang="en-US" dirty="0"/>
              <a:t>The Messiah</a:t>
            </a:r>
          </a:p>
        </p:txBody>
      </p:sp>
    </p:spTree>
    <p:extLst>
      <p:ext uri="{BB962C8B-B14F-4D97-AF65-F5344CB8AC3E}">
        <p14:creationId xmlns:p14="http://schemas.microsoft.com/office/powerpoint/2010/main" val="231463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25:16, looking for when the Jews would cease to be scattered and scourged. The title Messiah means “the anointed Prophet, Priest, King, and Deliverer” (Guide to the Scriptures, “Messiah,” scriptures.lds.org). </a:t>
            </a:r>
          </a:p>
          <a:p>
            <a:r>
              <a:rPr lang="en-US" dirty="0"/>
              <a:t>When Jesus Christ lived among the Jews during His mortal ministry, why did many Jews not believe He was the promised Messiah?</a:t>
            </a:r>
          </a:p>
        </p:txBody>
      </p:sp>
      <p:sp>
        <p:nvSpPr>
          <p:cNvPr id="3" name="Title 2"/>
          <p:cNvSpPr>
            <a:spLocks noGrp="1"/>
          </p:cNvSpPr>
          <p:nvPr>
            <p:ph type="title"/>
          </p:nvPr>
        </p:nvSpPr>
        <p:spPr/>
        <p:txBody>
          <a:bodyPr/>
          <a:lstStyle/>
          <a:p>
            <a:r>
              <a:rPr lang="en-US" dirty="0"/>
              <a:t>The Messiah</a:t>
            </a:r>
          </a:p>
        </p:txBody>
      </p:sp>
    </p:spTree>
    <p:extLst>
      <p:ext uri="{BB962C8B-B14F-4D97-AF65-F5344CB8AC3E}">
        <p14:creationId xmlns:p14="http://schemas.microsoft.com/office/powerpoint/2010/main" val="335373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Many of the Jews during the mortal ministry of Christ did not believe Jesus was the Messiah because they “were looking only for a deliverer from the Roman power and for a greater national prosperity; thus, when the Messiah came, the leaders and many others rejected him” (Guide to the Scriptures, “Messiah,” scriptures.lds.org).</a:t>
            </a:r>
          </a:p>
          <a:p>
            <a:endParaRPr lang="en-US" dirty="0"/>
          </a:p>
        </p:txBody>
      </p:sp>
      <p:sp>
        <p:nvSpPr>
          <p:cNvPr id="3" name="Title 2"/>
          <p:cNvSpPr>
            <a:spLocks noGrp="1"/>
          </p:cNvSpPr>
          <p:nvPr>
            <p:ph type="title"/>
          </p:nvPr>
        </p:nvSpPr>
        <p:spPr/>
        <p:txBody>
          <a:bodyPr/>
          <a:lstStyle/>
          <a:p>
            <a:r>
              <a:rPr lang="en-US" dirty="0"/>
              <a:t>Jesus, the Messiah</a:t>
            </a:r>
          </a:p>
        </p:txBody>
      </p:sp>
    </p:spTree>
    <p:extLst>
      <p:ext uri="{BB962C8B-B14F-4D97-AF65-F5344CB8AC3E}">
        <p14:creationId xmlns:p14="http://schemas.microsoft.com/office/powerpoint/2010/main" val="183138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Many of the Jews during the mortal ministry of Christ did not believe Jesus was the Messiah because they “were looking only for a deliverer from the Roman power and for a greater national prosperity; thus, when the Messiah came, the leaders and many others rejected him” (Guide to the Scriptures, “Messiah,” scriptures.lds.org).</a:t>
            </a:r>
          </a:p>
          <a:p>
            <a:r>
              <a:rPr lang="en-US" dirty="0"/>
              <a:t>Read 2 Nephi 25:18, looking for what Nephi said the Lord would do to convince the Jews of the true Messiah.</a:t>
            </a:r>
          </a:p>
        </p:txBody>
      </p:sp>
      <p:sp>
        <p:nvSpPr>
          <p:cNvPr id="3" name="Title 2"/>
          <p:cNvSpPr>
            <a:spLocks noGrp="1"/>
          </p:cNvSpPr>
          <p:nvPr>
            <p:ph type="title"/>
          </p:nvPr>
        </p:nvSpPr>
        <p:spPr/>
        <p:txBody>
          <a:bodyPr/>
          <a:lstStyle/>
          <a:p>
            <a:r>
              <a:rPr lang="en-US" dirty="0"/>
              <a:t>Jesus, the Messiah</a:t>
            </a:r>
          </a:p>
        </p:txBody>
      </p:sp>
    </p:spTree>
    <p:extLst>
      <p:ext uri="{BB962C8B-B14F-4D97-AF65-F5344CB8AC3E}">
        <p14:creationId xmlns:p14="http://schemas.microsoft.com/office/powerpoint/2010/main" val="421850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words Nephi refers to in 2 Nephi 25:18 include the words of the Book of Mormon. These words were written “to the convincing of the Jew and Gentile that Jesus is the Christ” (title page of the Book of Mormon). In 2 Nephi 25:19 Nephi declared that the name of the true Messiah “shall be Jesus Christ, the Son of God.”</a:t>
            </a:r>
          </a:p>
        </p:txBody>
      </p:sp>
      <p:sp>
        <p:nvSpPr>
          <p:cNvPr id="3" name="Title 2"/>
          <p:cNvSpPr>
            <a:spLocks noGrp="1"/>
          </p:cNvSpPr>
          <p:nvPr>
            <p:ph type="title"/>
          </p:nvPr>
        </p:nvSpPr>
        <p:spPr/>
        <p:txBody>
          <a:bodyPr/>
          <a:lstStyle/>
          <a:p>
            <a:r>
              <a:rPr lang="en-US" dirty="0"/>
              <a:t>The Book of Mormon</a:t>
            </a:r>
          </a:p>
        </p:txBody>
      </p:sp>
    </p:spTree>
    <p:extLst>
      <p:ext uri="{BB962C8B-B14F-4D97-AF65-F5344CB8AC3E}">
        <p14:creationId xmlns:p14="http://schemas.microsoft.com/office/powerpoint/2010/main" val="347856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25:20, looking for what Nephi taught about the importance of Jesus Christ.</a:t>
            </a:r>
          </a:p>
          <a:p>
            <a:endParaRPr lang="en-US" dirty="0"/>
          </a:p>
        </p:txBody>
      </p:sp>
      <p:sp>
        <p:nvSpPr>
          <p:cNvPr id="3" name="Title 2"/>
          <p:cNvSpPr>
            <a:spLocks noGrp="1"/>
          </p:cNvSpPr>
          <p:nvPr>
            <p:ph type="title"/>
          </p:nvPr>
        </p:nvSpPr>
        <p:spPr/>
        <p:txBody>
          <a:bodyPr/>
          <a:lstStyle/>
          <a:p>
            <a:r>
              <a:rPr lang="en-US" dirty="0"/>
              <a:t>The Importance of Jesus Christ</a:t>
            </a:r>
          </a:p>
        </p:txBody>
      </p:sp>
    </p:spTree>
    <p:extLst>
      <p:ext uri="{BB962C8B-B14F-4D97-AF65-F5344CB8AC3E}">
        <p14:creationId xmlns:p14="http://schemas.microsoft.com/office/powerpoint/2010/main" val="48758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25:20, looking for what Nephi taught about the importance of Jesus Christ.</a:t>
            </a:r>
          </a:p>
          <a:p>
            <a:r>
              <a:rPr lang="en-US" dirty="0"/>
              <a:t>As declared by Nephi in verse 20, what truth do we learn about Jesus Christ? </a:t>
            </a:r>
          </a:p>
          <a:p>
            <a:endParaRPr lang="en-US" dirty="0"/>
          </a:p>
        </p:txBody>
      </p:sp>
      <p:sp>
        <p:nvSpPr>
          <p:cNvPr id="3" name="Title 2"/>
          <p:cNvSpPr>
            <a:spLocks noGrp="1"/>
          </p:cNvSpPr>
          <p:nvPr>
            <p:ph type="title"/>
          </p:nvPr>
        </p:nvSpPr>
        <p:spPr/>
        <p:txBody>
          <a:bodyPr/>
          <a:lstStyle/>
          <a:p>
            <a:r>
              <a:rPr lang="en-US" dirty="0"/>
              <a:t>The Importance of Jesus Christ</a:t>
            </a:r>
          </a:p>
        </p:txBody>
      </p:sp>
    </p:spTree>
    <p:extLst>
      <p:ext uri="{BB962C8B-B14F-4D97-AF65-F5344CB8AC3E}">
        <p14:creationId xmlns:p14="http://schemas.microsoft.com/office/powerpoint/2010/main" val="272788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25:20, looking for what Nephi taught about the importance of Jesus Christ.</a:t>
            </a:r>
          </a:p>
          <a:p>
            <a:r>
              <a:rPr lang="en-US" dirty="0"/>
              <a:t>As declared by Nephi in verse 20, what truth do we learn about Jesus Christ? </a:t>
            </a:r>
          </a:p>
          <a:p>
            <a:r>
              <a:rPr lang="en-US" b="1" dirty="0"/>
              <a:t>Jesus Christ is the only name whereby we can be saved.</a:t>
            </a:r>
          </a:p>
        </p:txBody>
      </p:sp>
      <p:sp>
        <p:nvSpPr>
          <p:cNvPr id="3" name="Title 2"/>
          <p:cNvSpPr>
            <a:spLocks noGrp="1"/>
          </p:cNvSpPr>
          <p:nvPr>
            <p:ph type="title"/>
          </p:nvPr>
        </p:nvSpPr>
        <p:spPr/>
        <p:txBody>
          <a:bodyPr/>
          <a:lstStyle/>
          <a:p>
            <a:r>
              <a:rPr lang="en-US" dirty="0"/>
              <a:t>The Importance of Jesus Christ</a:t>
            </a:r>
          </a:p>
        </p:txBody>
      </p:sp>
    </p:spTree>
    <p:extLst>
      <p:ext uri="{BB962C8B-B14F-4D97-AF65-F5344CB8AC3E}">
        <p14:creationId xmlns:p14="http://schemas.microsoft.com/office/powerpoint/2010/main" val="3579047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the scriptures, the word </a:t>
            </a:r>
            <a:r>
              <a:rPr lang="en-US" i="1" dirty="0"/>
              <a:t>name</a:t>
            </a:r>
            <a:r>
              <a:rPr lang="en-US" dirty="0"/>
              <a:t> can be used to represent a person or to represent his or her power or authority. Thus, another way of saying that “Jesus Christ is the only name whereby we can be saved” is “Jesus Christ is the only person with the power to save us,” or “Jesus Christ is the only person who can save us.”</a:t>
            </a:r>
          </a:p>
          <a:p>
            <a:endParaRPr lang="en-US" dirty="0"/>
          </a:p>
        </p:txBody>
      </p:sp>
      <p:sp>
        <p:nvSpPr>
          <p:cNvPr id="3" name="Title 2"/>
          <p:cNvSpPr>
            <a:spLocks noGrp="1"/>
          </p:cNvSpPr>
          <p:nvPr>
            <p:ph type="title"/>
          </p:nvPr>
        </p:nvSpPr>
        <p:spPr/>
        <p:txBody>
          <a:bodyPr/>
          <a:lstStyle/>
          <a:p>
            <a:r>
              <a:rPr lang="en-US" dirty="0"/>
              <a:t>The Only Name</a:t>
            </a:r>
          </a:p>
        </p:txBody>
      </p:sp>
    </p:spTree>
    <p:extLst>
      <p:ext uri="{BB962C8B-B14F-4D97-AF65-F5344CB8AC3E}">
        <p14:creationId xmlns:p14="http://schemas.microsoft.com/office/powerpoint/2010/main" val="2141534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Think again of the person you know who may need help choosing to believe in Jesus Christ. How would you explain to this person why Jesus Christ is the only name by which we can be saved?</a:t>
            </a:r>
          </a:p>
          <a:p>
            <a:endParaRPr lang="en-US" dirty="0"/>
          </a:p>
        </p:txBody>
      </p:sp>
      <p:sp>
        <p:nvSpPr>
          <p:cNvPr id="3" name="Title 2"/>
          <p:cNvSpPr>
            <a:spLocks noGrp="1"/>
          </p:cNvSpPr>
          <p:nvPr>
            <p:ph type="title"/>
          </p:nvPr>
        </p:nvSpPr>
        <p:spPr/>
        <p:txBody>
          <a:bodyPr/>
          <a:lstStyle/>
          <a:p>
            <a:r>
              <a:rPr lang="en-US" dirty="0"/>
              <a:t>Choosing to Believe</a:t>
            </a:r>
          </a:p>
        </p:txBody>
      </p:sp>
    </p:spTree>
    <p:extLst>
      <p:ext uri="{BB962C8B-B14F-4D97-AF65-F5344CB8AC3E}">
        <p14:creationId xmlns:p14="http://schemas.microsoft.com/office/powerpoint/2010/main" val="465568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President Dieter F. Uchtdorf</a:t>
            </a:r>
          </a:p>
        </p:txBody>
      </p:sp>
      <p:sp>
        <p:nvSpPr>
          <p:cNvPr id="5" name="Content Placeholder 4"/>
          <p:cNvSpPr>
            <a:spLocks noGrp="1"/>
          </p:cNvSpPr>
          <p:nvPr>
            <p:ph sz="quarter" idx="4"/>
          </p:nvPr>
        </p:nvSpPr>
        <p:spPr/>
        <p:txBody>
          <a:bodyPr/>
          <a:lstStyle/>
          <a:p>
            <a:pPr marL="0" indent="0">
              <a:buNone/>
            </a:pPr>
            <a:r>
              <a:rPr lang="en-US" dirty="0"/>
              <a:t>“Many people feel discouraged because they constantly fall short. They know firsthand that ‘the spirit indeed is willing, but the flesh is weak’ [Matthew 26:41; see also Romans 7:19]. They raise their voices with Nephi in proclaiming, ‘My soul </a:t>
            </a:r>
            <a:r>
              <a:rPr lang="en-US" dirty="0" err="1"/>
              <a:t>grieveth</a:t>
            </a:r>
            <a:r>
              <a:rPr lang="en-US" dirty="0"/>
              <a:t> because of mine iniquities’ [2 Nephi 4:17]” (Dieter F. Uchtdorf, “The Gift of Grace,” </a:t>
            </a:r>
            <a:r>
              <a:rPr lang="en-US" i="0" dirty="0"/>
              <a:t>Ensign</a:t>
            </a:r>
            <a:r>
              <a:rPr lang="en-US" dirty="0"/>
              <a:t> or </a:t>
            </a:r>
            <a:r>
              <a:rPr lang="en-US" i="0" dirty="0"/>
              <a:t>Liahona</a:t>
            </a:r>
            <a:r>
              <a:rPr lang="en-US" dirty="0"/>
              <a:t>, May 2015, 110).</a:t>
            </a:r>
          </a:p>
        </p:txBody>
      </p:sp>
      <p:pic>
        <p:nvPicPr>
          <p:cNvPr id="8" name="Picture Placeholder 7"/>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258357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Think of times when you may have felt discouraged because of your weaknesses or sins. Why is it easy to feel discouraged at times because of our weaknesses or sins?</a:t>
            </a:r>
          </a:p>
          <a:p>
            <a:endParaRPr lang="en-US" dirty="0"/>
          </a:p>
        </p:txBody>
      </p:sp>
      <p:sp>
        <p:nvSpPr>
          <p:cNvPr id="3" name="Title 2"/>
          <p:cNvSpPr>
            <a:spLocks noGrp="1"/>
          </p:cNvSpPr>
          <p:nvPr>
            <p:ph type="title"/>
          </p:nvPr>
        </p:nvSpPr>
        <p:spPr/>
        <p:txBody>
          <a:bodyPr/>
          <a:lstStyle/>
          <a:p>
            <a:r>
              <a:rPr lang="en-US" dirty="0"/>
              <a:t>Feeling Discouraged?</a:t>
            </a:r>
          </a:p>
        </p:txBody>
      </p:sp>
    </p:spTree>
    <p:extLst>
      <p:ext uri="{BB962C8B-B14F-4D97-AF65-F5344CB8AC3E}">
        <p14:creationId xmlns:p14="http://schemas.microsoft.com/office/powerpoint/2010/main" val="1183133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25:21–22, Nephi prophesied that his writings would be passed down to subsequent generations who would be judged by what those writings contained.</a:t>
            </a:r>
          </a:p>
          <a:p>
            <a:endParaRPr lang="en-US" dirty="0"/>
          </a:p>
        </p:txBody>
      </p:sp>
      <p:sp>
        <p:nvSpPr>
          <p:cNvPr id="3" name="Title 2"/>
          <p:cNvSpPr>
            <a:spLocks noGrp="1"/>
          </p:cNvSpPr>
          <p:nvPr>
            <p:ph type="title"/>
          </p:nvPr>
        </p:nvSpPr>
        <p:spPr/>
        <p:txBody>
          <a:bodyPr/>
          <a:lstStyle/>
          <a:p>
            <a:r>
              <a:rPr lang="en-US" dirty="0"/>
              <a:t>The Writings of Nephi</a:t>
            </a:r>
          </a:p>
        </p:txBody>
      </p:sp>
    </p:spTree>
    <p:extLst>
      <p:ext uri="{BB962C8B-B14F-4D97-AF65-F5344CB8AC3E}">
        <p14:creationId xmlns:p14="http://schemas.microsoft.com/office/powerpoint/2010/main" val="3763206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25:21–22, Nephi prophesied that his writings would be passed down to subsequent generations who would be judged by what those writings contained.</a:t>
            </a:r>
          </a:p>
          <a:p>
            <a:r>
              <a:rPr lang="en-US" dirty="0"/>
              <a:t>Read 2 Nephi 25:23, looking for why Nephi and others “[labored] diligently to write.”</a:t>
            </a:r>
          </a:p>
          <a:p>
            <a:endParaRPr lang="en-US" dirty="0"/>
          </a:p>
        </p:txBody>
      </p:sp>
      <p:sp>
        <p:nvSpPr>
          <p:cNvPr id="3" name="Title 2"/>
          <p:cNvSpPr>
            <a:spLocks noGrp="1"/>
          </p:cNvSpPr>
          <p:nvPr>
            <p:ph type="title"/>
          </p:nvPr>
        </p:nvSpPr>
        <p:spPr/>
        <p:txBody>
          <a:bodyPr/>
          <a:lstStyle/>
          <a:p>
            <a:r>
              <a:rPr lang="en-US" dirty="0"/>
              <a:t>The Writings of Nephi</a:t>
            </a:r>
          </a:p>
        </p:txBody>
      </p:sp>
    </p:spTree>
    <p:extLst>
      <p:ext uri="{BB962C8B-B14F-4D97-AF65-F5344CB8AC3E}">
        <p14:creationId xmlns:p14="http://schemas.microsoft.com/office/powerpoint/2010/main" val="970678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25:21–22, Nephi prophesied that his writings would be passed down to subsequent generations who would be judged by what those writings contained.</a:t>
            </a:r>
          </a:p>
          <a:p>
            <a:r>
              <a:rPr lang="en-US" dirty="0"/>
              <a:t>Read 2 Nephi 25:23, looking for why Nephi and others “[labored] diligently to write.”</a:t>
            </a:r>
          </a:p>
          <a:p>
            <a:r>
              <a:rPr lang="en-US" dirty="0"/>
              <a:t>What do you think it means to be “reconciled to God”? </a:t>
            </a:r>
          </a:p>
        </p:txBody>
      </p:sp>
      <p:sp>
        <p:nvSpPr>
          <p:cNvPr id="3" name="Title 2"/>
          <p:cNvSpPr>
            <a:spLocks noGrp="1"/>
          </p:cNvSpPr>
          <p:nvPr>
            <p:ph type="title"/>
          </p:nvPr>
        </p:nvSpPr>
        <p:spPr/>
        <p:txBody>
          <a:bodyPr/>
          <a:lstStyle/>
          <a:p>
            <a:r>
              <a:rPr lang="en-US" dirty="0"/>
              <a:t>The Writings of Nephi</a:t>
            </a:r>
          </a:p>
        </p:txBody>
      </p:sp>
    </p:spTree>
    <p:extLst>
      <p:ext uri="{BB962C8B-B14F-4D97-AF65-F5344CB8AC3E}">
        <p14:creationId xmlns:p14="http://schemas.microsoft.com/office/powerpoint/2010/main" val="3470567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Grace is a gift from Heavenly Father given through His Son, Jesus Christ. The word </a:t>
            </a:r>
            <a:r>
              <a:rPr lang="en-US" i="1" dirty="0"/>
              <a:t>grace,</a:t>
            </a:r>
            <a:r>
              <a:rPr lang="en-US" dirty="0"/>
              <a:t> as used in the scriptures, refers primarily to enabling power and spiritual healing offered through the mercy and love of Jesus Christ (see Bible Dictionary, “Grace”).</a:t>
            </a:r>
          </a:p>
          <a:p>
            <a:endParaRPr lang="en-US" dirty="0"/>
          </a:p>
        </p:txBody>
      </p:sp>
      <p:sp>
        <p:nvSpPr>
          <p:cNvPr id="3" name="Title 2"/>
          <p:cNvSpPr>
            <a:spLocks noGrp="1"/>
          </p:cNvSpPr>
          <p:nvPr>
            <p:ph type="title"/>
          </p:nvPr>
        </p:nvSpPr>
        <p:spPr/>
        <p:txBody>
          <a:bodyPr/>
          <a:lstStyle/>
          <a:p>
            <a:r>
              <a:rPr lang="en-US" dirty="0"/>
              <a:t>Grace</a:t>
            </a:r>
          </a:p>
        </p:txBody>
      </p:sp>
    </p:spTree>
    <p:extLst>
      <p:ext uri="{BB962C8B-B14F-4D97-AF65-F5344CB8AC3E}">
        <p14:creationId xmlns:p14="http://schemas.microsoft.com/office/powerpoint/2010/main" val="70832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Grace is a gift from Heavenly Father given through His Son, Jesus Christ. The word </a:t>
            </a:r>
            <a:r>
              <a:rPr lang="en-US" i="1" dirty="0"/>
              <a:t>grace,</a:t>
            </a:r>
            <a:r>
              <a:rPr lang="en-US" dirty="0"/>
              <a:t> as used in the scriptures, refers primarily to enabling power and spiritual healing offered through the mercy and love of Jesus Christ (see Bible Dictionary, “Grace”).</a:t>
            </a:r>
          </a:p>
          <a:p>
            <a:r>
              <a:rPr lang="en-US" dirty="0"/>
              <a:t>In what ways might we experience the grace of Jesus Christ?</a:t>
            </a:r>
          </a:p>
        </p:txBody>
      </p:sp>
      <p:sp>
        <p:nvSpPr>
          <p:cNvPr id="3" name="Title 2"/>
          <p:cNvSpPr>
            <a:spLocks noGrp="1"/>
          </p:cNvSpPr>
          <p:nvPr>
            <p:ph type="title"/>
          </p:nvPr>
        </p:nvSpPr>
        <p:spPr/>
        <p:txBody>
          <a:bodyPr/>
          <a:lstStyle/>
          <a:p>
            <a:r>
              <a:rPr lang="en-US" dirty="0"/>
              <a:t>Grace</a:t>
            </a:r>
          </a:p>
        </p:txBody>
      </p:sp>
    </p:spTree>
    <p:extLst>
      <p:ext uri="{BB962C8B-B14F-4D97-AF65-F5344CB8AC3E}">
        <p14:creationId xmlns:p14="http://schemas.microsoft.com/office/powerpoint/2010/main" val="321345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truth can we learn from 2 Nephi 25:23 about the grace of Jesus Christ?</a:t>
            </a:r>
          </a:p>
          <a:p>
            <a:endParaRPr lang="en-US" dirty="0"/>
          </a:p>
        </p:txBody>
      </p:sp>
      <p:sp>
        <p:nvSpPr>
          <p:cNvPr id="3" name="Title 2"/>
          <p:cNvSpPr>
            <a:spLocks noGrp="1"/>
          </p:cNvSpPr>
          <p:nvPr>
            <p:ph type="title"/>
          </p:nvPr>
        </p:nvSpPr>
        <p:spPr/>
        <p:txBody>
          <a:bodyPr/>
          <a:lstStyle/>
          <a:p>
            <a:r>
              <a:rPr lang="en-US" dirty="0"/>
              <a:t>The Grace of Jesus Christ</a:t>
            </a:r>
          </a:p>
        </p:txBody>
      </p:sp>
    </p:spTree>
    <p:extLst>
      <p:ext uri="{BB962C8B-B14F-4D97-AF65-F5344CB8AC3E}">
        <p14:creationId xmlns:p14="http://schemas.microsoft.com/office/powerpoint/2010/main" val="325976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truth can we learn from 2 Nephi 25:23 about the grace of Jesus Christ?</a:t>
            </a:r>
          </a:p>
          <a:p>
            <a:r>
              <a:rPr lang="en-US" b="1" dirty="0"/>
              <a:t>We are saved by the grace of Jesus Christ, after all we can do.</a:t>
            </a:r>
          </a:p>
          <a:p>
            <a:endParaRPr lang="en-US" dirty="0"/>
          </a:p>
        </p:txBody>
      </p:sp>
      <p:sp>
        <p:nvSpPr>
          <p:cNvPr id="3" name="Title 2"/>
          <p:cNvSpPr>
            <a:spLocks noGrp="1"/>
          </p:cNvSpPr>
          <p:nvPr>
            <p:ph type="title"/>
          </p:nvPr>
        </p:nvSpPr>
        <p:spPr/>
        <p:txBody>
          <a:bodyPr/>
          <a:lstStyle/>
          <a:p>
            <a:r>
              <a:rPr lang="en-US" dirty="0"/>
              <a:t>The Grace of Jesus Christ</a:t>
            </a:r>
          </a:p>
        </p:txBody>
      </p:sp>
    </p:spTree>
    <p:extLst>
      <p:ext uri="{BB962C8B-B14F-4D97-AF65-F5344CB8AC3E}">
        <p14:creationId xmlns:p14="http://schemas.microsoft.com/office/powerpoint/2010/main" val="356914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have you or someone you know tried to persuade someone to do something they weren’t already doing on their own but that would have benefitted them?</a:t>
            </a:r>
          </a:p>
        </p:txBody>
      </p:sp>
      <p:sp>
        <p:nvSpPr>
          <p:cNvPr id="3" name="Title 2"/>
          <p:cNvSpPr>
            <a:spLocks noGrp="1"/>
          </p:cNvSpPr>
          <p:nvPr>
            <p:ph type="title"/>
          </p:nvPr>
        </p:nvSpPr>
        <p:spPr/>
        <p:txBody>
          <a:bodyPr/>
          <a:lstStyle/>
          <a:p>
            <a:r>
              <a:rPr lang="en-US" dirty="0"/>
              <a:t>Persuading Others</a:t>
            </a:r>
          </a:p>
        </p:txBody>
      </p:sp>
    </p:spTree>
    <p:extLst>
      <p:ext uri="{BB962C8B-B14F-4D97-AF65-F5344CB8AC3E}">
        <p14:creationId xmlns:p14="http://schemas.microsoft.com/office/powerpoint/2010/main" val="1764403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truth can we learn from 2 Nephi 25:23 about the grace of Jesus Christ?</a:t>
            </a:r>
          </a:p>
          <a:p>
            <a:r>
              <a:rPr lang="en-US" b="1" dirty="0"/>
              <a:t>We are saved by the grace of Jesus Christ, after all we can do.</a:t>
            </a:r>
          </a:p>
          <a:p>
            <a:r>
              <a:rPr lang="en-US" dirty="0"/>
              <a:t>What do you think the phrase “after all we can do” means?</a:t>
            </a:r>
          </a:p>
          <a:p>
            <a:endParaRPr lang="en-US" dirty="0"/>
          </a:p>
        </p:txBody>
      </p:sp>
      <p:sp>
        <p:nvSpPr>
          <p:cNvPr id="3" name="Title 2"/>
          <p:cNvSpPr>
            <a:spLocks noGrp="1"/>
          </p:cNvSpPr>
          <p:nvPr>
            <p:ph type="title"/>
          </p:nvPr>
        </p:nvSpPr>
        <p:spPr/>
        <p:txBody>
          <a:bodyPr/>
          <a:lstStyle/>
          <a:p>
            <a:r>
              <a:rPr lang="en-US" dirty="0"/>
              <a:t>The Grace of Jesus Christ</a:t>
            </a:r>
          </a:p>
        </p:txBody>
      </p:sp>
    </p:spTree>
    <p:extLst>
      <p:ext uri="{BB962C8B-B14F-4D97-AF65-F5344CB8AC3E}">
        <p14:creationId xmlns:p14="http://schemas.microsoft.com/office/powerpoint/2010/main" val="512106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fontAlgn="base">
              <a:buNone/>
            </a:pPr>
            <a:r>
              <a:rPr lang="en-US" dirty="0"/>
              <a:t>“I wonder if sometimes we misinterpret the phrase ‘after all we can do.’ We must understand that ‘after’ does not equal ‘because.’</a:t>
            </a:r>
          </a:p>
          <a:p>
            <a:pPr marL="0" indent="0" fontAlgn="base">
              <a:buNone/>
            </a:pPr>
            <a:r>
              <a:rPr lang="en-US" dirty="0"/>
              <a:t>“We are not saved ‘because’ of all that we can do. Have any of us done all that we can do? Does God wait until we’ve expended every effort before He will intervene in our lives with His saving grace?” (Dieter F. Uchtdorf, “The Gift of Grace,” 110).</a:t>
            </a:r>
          </a:p>
          <a:p>
            <a:pPr marL="0" indent="0" fontAlgn="base">
              <a:buNone/>
            </a:pPr>
            <a:endParaRPr lang="en-US" dirty="0"/>
          </a:p>
          <a:p>
            <a:endParaRPr lang="en-US" dirty="0"/>
          </a:p>
        </p:txBody>
      </p:sp>
      <p:pic>
        <p:nvPicPr>
          <p:cNvPr id="6"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460029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fontAlgn="base">
              <a:buNone/>
            </a:pPr>
            <a:r>
              <a:rPr lang="en-US" dirty="0"/>
              <a:t>“I wonder if sometimes we misinterpret the phrase ‘after all we can do.’ We must understand that ‘after’ does not equal ‘because.’</a:t>
            </a:r>
          </a:p>
          <a:p>
            <a:pPr marL="0" indent="0" fontAlgn="base">
              <a:buNone/>
            </a:pPr>
            <a:r>
              <a:rPr lang="en-US" dirty="0"/>
              <a:t>“We are not saved ‘because’ of all that we can do. Have any of us done all that we can do? Does God wait until we’ve expended every effort before He will intervene in our lives with His saving grace?” (Dieter F. Uchtdorf, “The Gift of Grace,” 110).</a:t>
            </a:r>
          </a:p>
          <a:p>
            <a:pPr fontAlgn="base"/>
            <a:r>
              <a:rPr lang="en-US" i="0" dirty="0"/>
              <a:t>How might this teaching from President Uchtdorf help those who feel they must be perfect </a:t>
            </a:r>
            <a:r>
              <a:rPr lang="en-US" dirty="0"/>
              <a:t>before</a:t>
            </a:r>
            <a:r>
              <a:rPr lang="en-US" i="0" dirty="0"/>
              <a:t> they can receive God’s grace?</a:t>
            </a:r>
          </a:p>
          <a:p>
            <a:pPr marL="0" indent="0" fontAlgn="base">
              <a:buNone/>
            </a:pPr>
            <a:endParaRPr lang="en-US" dirty="0"/>
          </a:p>
          <a:p>
            <a:endParaRPr lang="en-US" dirty="0"/>
          </a:p>
        </p:txBody>
      </p:sp>
      <p:pic>
        <p:nvPicPr>
          <p:cNvPr id="6"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1244072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a:t>
            </a:r>
          </a:p>
        </p:txBody>
      </p:sp>
      <p:sp>
        <p:nvSpPr>
          <p:cNvPr id="3" name="Content Placeholder 2"/>
          <p:cNvSpPr>
            <a:spLocks noGrp="1"/>
          </p:cNvSpPr>
          <p:nvPr>
            <p:ph sz="quarter" idx="4"/>
          </p:nvPr>
        </p:nvSpPr>
        <p:spPr/>
        <p:txBody>
          <a:bodyPr/>
          <a:lstStyle/>
          <a:p>
            <a:pPr marL="0" indent="0">
              <a:buNone/>
            </a:pPr>
            <a:r>
              <a:rPr lang="en-US" dirty="0"/>
              <a:t>“We do not need to achieve some minimum level of capacity or goodness before God will help—divine aid can be ours every hour of every day, no matter where we are in the path of obedience. But I know that beyond desiring His help, we must exert ourselves, repent, and choose God for Him to be able to act in our lives consistent with justice and moral agency” (D. Todd Christofferson, “Free Forever, to Act for Themselves,” </a:t>
            </a:r>
            <a:r>
              <a:rPr lang="en-US" i="0" dirty="0"/>
              <a:t>Ensign</a:t>
            </a:r>
            <a:r>
              <a:rPr lang="en-US" dirty="0"/>
              <a:t> or </a:t>
            </a:r>
            <a:r>
              <a:rPr lang="en-US" i="0" dirty="0"/>
              <a:t>Liahona</a:t>
            </a:r>
            <a:r>
              <a:rPr lang="en-US" dirty="0"/>
              <a:t>, Nov. 2014, 19).</a:t>
            </a:r>
          </a:p>
          <a:p>
            <a:pPr marL="0" indent="0">
              <a:buNone/>
            </a:pPr>
            <a:endParaRPr lang="en-US" dirty="0"/>
          </a:p>
        </p:txBody>
      </p:sp>
      <p:pic>
        <p:nvPicPr>
          <p:cNvPr id="6" name="Picture Placeholder 5"/>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2006008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a:t>
            </a:r>
          </a:p>
        </p:txBody>
      </p:sp>
      <p:sp>
        <p:nvSpPr>
          <p:cNvPr id="3" name="Content Placeholder 2"/>
          <p:cNvSpPr>
            <a:spLocks noGrp="1"/>
          </p:cNvSpPr>
          <p:nvPr>
            <p:ph sz="quarter" idx="4"/>
          </p:nvPr>
        </p:nvSpPr>
        <p:spPr/>
        <p:txBody>
          <a:bodyPr/>
          <a:lstStyle/>
          <a:p>
            <a:r>
              <a:rPr lang="en-US" i="0" dirty="0"/>
              <a:t>According to Elder Christofferson, what can we do to more consistently receive God’s help in our lives?</a:t>
            </a:r>
          </a:p>
          <a:p>
            <a:pPr marL="0" indent="0">
              <a:buNone/>
            </a:pPr>
            <a:endParaRPr lang="en-US" dirty="0"/>
          </a:p>
        </p:txBody>
      </p:sp>
      <p:pic>
        <p:nvPicPr>
          <p:cNvPr id="6" name="Picture Placeholder 5"/>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1085358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Watch and listen to Katie’s story. What did she do in order to experience the grace of Jesus Christ?</a:t>
            </a:r>
          </a:p>
          <a:p>
            <a:pPr marL="0" indent="0">
              <a:buNone/>
            </a:pPr>
            <a:r>
              <a:rPr lang="en-US" dirty="0"/>
              <a:t>https://www.lds.org/media-library/video/2015-01-002-his-grace-unplanned-pregnancy-adoption-and-the-best-gift-ever?lang=eng</a:t>
            </a:r>
          </a:p>
        </p:txBody>
      </p:sp>
      <p:sp>
        <p:nvSpPr>
          <p:cNvPr id="3" name="Title 2"/>
          <p:cNvSpPr>
            <a:spLocks noGrp="1"/>
          </p:cNvSpPr>
          <p:nvPr>
            <p:ph type="title"/>
          </p:nvPr>
        </p:nvSpPr>
        <p:spPr/>
        <p:txBody>
          <a:bodyPr/>
          <a:lstStyle/>
          <a:p>
            <a:r>
              <a:rPr lang="en-US" dirty="0"/>
              <a:t>Katie’s Story</a:t>
            </a:r>
          </a:p>
        </p:txBody>
      </p:sp>
    </p:spTree>
    <p:extLst>
      <p:ext uri="{BB962C8B-B14F-4D97-AF65-F5344CB8AC3E}">
        <p14:creationId xmlns:p14="http://schemas.microsoft.com/office/powerpoint/2010/main" val="357509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will you do to seek and rely on the Savior’s grace?</a:t>
            </a:r>
          </a:p>
        </p:txBody>
      </p:sp>
      <p:sp>
        <p:nvSpPr>
          <p:cNvPr id="3" name="Title 2"/>
          <p:cNvSpPr>
            <a:spLocks noGrp="1"/>
          </p:cNvSpPr>
          <p:nvPr>
            <p:ph type="title"/>
          </p:nvPr>
        </p:nvSpPr>
        <p:spPr/>
        <p:txBody>
          <a:bodyPr/>
          <a:lstStyle/>
          <a:p>
            <a:r>
              <a:rPr lang="en-US" dirty="0"/>
              <a:t>The Savior’s Grace</a:t>
            </a:r>
          </a:p>
        </p:txBody>
      </p:sp>
    </p:spTree>
    <p:extLst>
      <p:ext uri="{BB962C8B-B14F-4D97-AF65-F5344CB8AC3E}">
        <p14:creationId xmlns:p14="http://schemas.microsoft.com/office/powerpoint/2010/main" val="212979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25:24–25 Nephi and others knew that the law of Moses would be fulfilled through the Atonement of Jesus Christ. The Savior’s disciples would eventually no longer be required to keep it. However, the faithful Nephites continued to obey the law at this time. They knew the law pointed them to Jesus Christ, who would bring them salvation.</a:t>
            </a:r>
          </a:p>
          <a:p>
            <a:endParaRPr lang="en-US" dirty="0"/>
          </a:p>
        </p:txBody>
      </p:sp>
      <p:sp>
        <p:nvSpPr>
          <p:cNvPr id="3" name="Title 2"/>
          <p:cNvSpPr>
            <a:spLocks noGrp="1"/>
          </p:cNvSpPr>
          <p:nvPr>
            <p:ph type="title"/>
          </p:nvPr>
        </p:nvSpPr>
        <p:spPr/>
        <p:txBody>
          <a:bodyPr/>
          <a:lstStyle/>
          <a:p>
            <a:r>
              <a:rPr lang="en-US" dirty="0"/>
              <a:t>2 Nephi 25:24–25</a:t>
            </a:r>
          </a:p>
        </p:txBody>
      </p:sp>
    </p:spTree>
    <p:extLst>
      <p:ext uri="{BB962C8B-B14F-4D97-AF65-F5344CB8AC3E}">
        <p14:creationId xmlns:p14="http://schemas.microsoft.com/office/powerpoint/2010/main" val="2993731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Imagine that you were living among the Israelites at the time of Moses when the people were bitten by poisonous serpents. What would you have done to convince the </a:t>
            </a:r>
            <a:r>
              <a:rPr lang="en-US" dirty="0" err="1"/>
              <a:t>snakebitten</a:t>
            </a:r>
            <a:r>
              <a:rPr lang="en-US" dirty="0"/>
              <a:t> Israelites to look at the serpent that Moses placed before them? </a:t>
            </a:r>
          </a:p>
        </p:txBody>
      </p:sp>
      <p:sp>
        <p:nvSpPr>
          <p:cNvPr id="3" name="Title 2"/>
          <p:cNvSpPr>
            <a:spLocks noGrp="1"/>
          </p:cNvSpPr>
          <p:nvPr>
            <p:ph type="title"/>
          </p:nvPr>
        </p:nvSpPr>
        <p:spPr/>
        <p:txBody>
          <a:bodyPr/>
          <a:lstStyle/>
          <a:p>
            <a:r>
              <a:rPr lang="en-US" dirty="0"/>
              <a:t>During the Time of Moses</a:t>
            </a:r>
          </a:p>
        </p:txBody>
      </p:sp>
    </p:spTree>
    <p:extLst>
      <p:ext uri="{BB962C8B-B14F-4D97-AF65-F5344CB8AC3E}">
        <p14:creationId xmlns:p14="http://schemas.microsoft.com/office/powerpoint/2010/main" val="762900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Imagine that you were living among the Israelites at the time of Moses when the people were bitten by poisonous serpents. What would you have done to convince the </a:t>
            </a:r>
            <a:r>
              <a:rPr lang="en-US" dirty="0" err="1"/>
              <a:t>snakebitten</a:t>
            </a:r>
            <a:r>
              <a:rPr lang="en-US" dirty="0"/>
              <a:t> Israelites to look at the serpent that Moses placed before them? </a:t>
            </a:r>
          </a:p>
          <a:p>
            <a:r>
              <a:rPr lang="en-US" dirty="0"/>
              <a:t>In what ways could the poisonous snakebites be compared to our sins?</a:t>
            </a:r>
          </a:p>
        </p:txBody>
      </p:sp>
      <p:sp>
        <p:nvSpPr>
          <p:cNvPr id="3" name="Title 2"/>
          <p:cNvSpPr>
            <a:spLocks noGrp="1"/>
          </p:cNvSpPr>
          <p:nvPr>
            <p:ph type="title"/>
          </p:nvPr>
        </p:nvSpPr>
        <p:spPr/>
        <p:txBody>
          <a:bodyPr/>
          <a:lstStyle/>
          <a:p>
            <a:r>
              <a:rPr lang="en-US" dirty="0"/>
              <a:t>During the Time of Moses</a:t>
            </a:r>
          </a:p>
        </p:txBody>
      </p:sp>
    </p:spTree>
    <p:extLst>
      <p:ext uri="{BB962C8B-B14F-4D97-AF65-F5344CB8AC3E}">
        <p14:creationId xmlns:p14="http://schemas.microsoft.com/office/powerpoint/2010/main" val="8338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have you or someone you know tried to persuade someone to do something they weren’t already doing on their own but that would have benefitted them?</a:t>
            </a:r>
          </a:p>
          <a:p>
            <a:r>
              <a:rPr lang="en-US" dirty="0"/>
              <a:t>In the example you thought of, what might be a reason why the individual did not do the task on his or her own?</a:t>
            </a:r>
          </a:p>
        </p:txBody>
      </p:sp>
      <p:sp>
        <p:nvSpPr>
          <p:cNvPr id="3" name="Title 2"/>
          <p:cNvSpPr>
            <a:spLocks noGrp="1"/>
          </p:cNvSpPr>
          <p:nvPr>
            <p:ph type="title"/>
          </p:nvPr>
        </p:nvSpPr>
        <p:spPr/>
        <p:txBody>
          <a:bodyPr/>
          <a:lstStyle/>
          <a:p>
            <a:r>
              <a:rPr lang="en-US" dirty="0"/>
              <a:t>Persuading Others</a:t>
            </a:r>
          </a:p>
        </p:txBody>
      </p:sp>
    </p:spTree>
    <p:extLst>
      <p:ext uri="{BB962C8B-B14F-4D97-AF65-F5344CB8AC3E}">
        <p14:creationId xmlns:p14="http://schemas.microsoft.com/office/powerpoint/2010/main" val="181470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25:26, looking for what Nephi said he and others did to help their posterity look to the Savior for a remission of their sins.</a:t>
            </a:r>
          </a:p>
          <a:p>
            <a:endParaRPr lang="en-US" dirty="0"/>
          </a:p>
        </p:txBody>
      </p:sp>
      <p:sp>
        <p:nvSpPr>
          <p:cNvPr id="3" name="Title 2"/>
          <p:cNvSpPr>
            <a:spLocks noGrp="1"/>
          </p:cNvSpPr>
          <p:nvPr>
            <p:ph type="title"/>
          </p:nvPr>
        </p:nvSpPr>
        <p:spPr/>
        <p:txBody>
          <a:bodyPr/>
          <a:lstStyle/>
          <a:p>
            <a:r>
              <a:rPr lang="en-US" dirty="0"/>
              <a:t>Look to the Savior</a:t>
            </a:r>
          </a:p>
        </p:txBody>
      </p:sp>
    </p:spTree>
    <p:extLst>
      <p:ext uri="{BB962C8B-B14F-4D97-AF65-F5344CB8AC3E}">
        <p14:creationId xmlns:p14="http://schemas.microsoft.com/office/powerpoint/2010/main" val="3247069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25:26, looking for what Nephi said he and others did to help their posterity look to the Savior for a remission of their sins.</a:t>
            </a:r>
          </a:p>
          <a:p>
            <a:r>
              <a:rPr lang="en-US" b="1" dirty="0"/>
              <a:t>By talking of, testifying of, and rejoicing in Jesus Christ, we can help others look to Him for a remission of their sins</a:t>
            </a:r>
            <a:r>
              <a:rPr lang="en-US" dirty="0"/>
              <a:t>. </a:t>
            </a:r>
          </a:p>
        </p:txBody>
      </p:sp>
      <p:sp>
        <p:nvSpPr>
          <p:cNvPr id="3" name="Title 2"/>
          <p:cNvSpPr>
            <a:spLocks noGrp="1"/>
          </p:cNvSpPr>
          <p:nvPr>
            <p:ph type="title"/>
          </p:nvPr>
        </p:nvSpPr>
        <p:spPr/>
        <p:txBody>
          <a:bodyPr/>
          <a:lstStyle/>
          <a:p>
            <a:r>
              <a:rPr lang="en-US" dirty="0"/>
              <a:t>Look to the Savior</a:t>
            </a:r>
          </a:p>
        </p:txBody>
      </p:sp>
    </p:spTree>
    <p:extLst>
      <p:ext uri="{BB962C8B-B14F-4D97-AF65-F5344CB8AC3E}">
        <p14:creationId xmlns:p14="http://schemas.microsoft.com/office/powerpoint/2010/main" val="4224776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25:26, looking for what Nephi said he and others did to help their posterity look to the Savior for a remission of their sins.</a:t>
            </a:r>
          </a:p>
          <a:p>
            <a:r>
              <a:rPr lang="en-US" b="1" dirty="0"/>
              <a:t>By talking of, testifying of, and rejoicing in Jesus Christ, we can help others look to Him for a remission of their sins</a:t>
            </a:r>
            <a:r>
              <a:rPr lang="en-US" dirty="0"/>
              <a:t>. </a:t>
            </a:r>
          </a:p>
          <a:p>
            <a:r>
              <a:rPr lang="en-US" dirty="0"/>
              <a:t>What do you think it means to “rejoice in Christ”?</a:t>
            </a:r>
          </a:p>
        </p:txBody>
      </p:sp>
      <p:sp>
        <p:nvSpPr>
          <p:cNvPr id="3" name="Title 2"/>
          <p:cNvSpPr>
            <a:spLocks noGrp="1"/>
          </p:cNvSpPr>
          <p:nvPr>
            <p:ph type="title"/>
          </p:nvPr>
        </p:nvSpPr>
        <p:spPr/>
        <p:txBody>
          <a:bodyPr/>
          <a:lstStyle/>
          <a:p>
            <a:r>
              <a:rPr lang="en-US" dirty="0"/>
              <a:t>Look to the Savior</a:t>
            </a:r>
          </a:p>
        </p:txBody>
      </p:sp>
    </p:spTree>
    <p:extLst>
      <p:ext uri="{BB962C8B-B14F-4D97-AF65-F5344CB8AC3E}">
        <p14:creationId xmlns:p14="http://schemas.microsoft.com/office/powerpoint/2010/main" val="1282398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25:26, looking for what Nephi said he and others did to help their posterity look to the Savior for a remission of their sins.</a:t>
            </a:r>
          </a:p>
          <a:p>
            <a:r>
              <a:rPr lang="en-US" b="1" dirty="0"/>
              <a:t>By talking of, testifying of, and rejoicing in Jesus Christ, we can help others look to Him for a remission of their sins</a:t>
            </a:r>
            <a:r>
              <a:rPr lang="en-US" dirty="0"/>
              <a:t>. </a:t>
            </a:r>
          </a:p>
          <a:p>
            <a:r>
              <a:rPr lang="en-US" dirty="0"/>
              <a:t>What do you think it means to “rejoice in Christ”?</a:t>
            </a:r>
          </a:p>
          <a:p>
            <a:r>
              <a:rPr lang="en-US" dirty="0"/>
              <a:t>What are some examples of how our efforts to talk of, testify of, and rejoice in Jesus Christ can help others look to Him as their Savior?</a:t>
            </a:r>
          </a:p>
          <a:p>
            <a:endParaRPr lang="en-US" dirty="0"/>
          </a:p>
        </p:txBody>
      </p:sp>
      <p:sp>
        <p:nvSpPr>
          <p:cNvPr id="3" name="Title 2"/>
          <p:cNvSpPr>
            <a:spLocks noGrp="1"/>
          </p:cNvSpPr>
          <p:nvPr>
            <p:ph type="title"/>
          </p:nvPr>
        </p:nvSpPr>
        <p:spPr/>
        <p:txBody>
          <a:bodyPr/>
          <a:lstStyle/>
          <a:p>
            <a:r>
              <a:rPr lang="en-US" dirty="0"/>
              <a:t>Look to the Savior</a:t>
            </a:r>
          </a:p>
        </p:txBody>
      </p:sp>
    </p:spTree>
    <p:extLst>
      <p:ext uri="{BB962C8B-B14F-4D97-AF65-F5344CB8AC3E}">
        <p14:creationId xmlns:p14="http://schemas.microsoft.com/office/powerpoint/2010/main" val="1129876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25:28–29, looking for what Nephi counseled his people to do.</a:t>
            </a:r>
          </a:p>
        </p:txBody>
      </p:sp>
      <p:sp>
        <p:nvSpPr>
          <p:cNvPr id="3" name="Title 2"/>
          <p:cNvSpPr>
            <a:spLocks noGrp="1"/>
          </p:cNvSpPr>
          <p:nvPr>
            <p:ph type="title"/>
          </p:nvPr>
        </p:nvSpPr>
        <p:spPr/>
        <p:txBody>
          <a:bodyPr/>
          <a:lstStyle/>
          <a:p>
            <a:r>
              <a:rPr lang="en-US" dirty="0"/>
              <a:t>Nephi’s Counsel</a:t>
            </a:r>
          </a:p>
        </p:txBody>
      </p:sp>
    </p:spTree>
    <p:extLst>
      <p:ext uri="{BB962C8B-B14F-4D97-AF65-F5344CB8AC3E}">
        <p14:creationId xmlns:p14="http://schemas.microsoft.com/office/powerpoint/2010/main" val="3820572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25:28–29, looking for what Nephi counseled his people to do.</a:t>
            </a:r>
          </a:p>
          <a:p>
            <a:r>
              <a:rPr lang="en-US" dirty="0"/>
              <a:t>What did Nephi describe as “the right way”?</a:t>
            </a:r>
          </a:p>
          <a:p>
            <a:endParaRPr lang="en-US" dirty="0"/>
          </a:p>
        </p:txBody>
      </p:sp>
      <p:sp>
        <p:nvSpPr>
          <p:cNvPr id="3" name="Title 2"/>
          <p:cNvSpPr>
            <a:spLocks noGrp="1"/>
          </p:cNvSpPr>
          <p:nvPr>
            <p:ph type="title"/>
          </p:nvPr>
        </p:nvSpPr>
        <p:spPr/>
        <p:txBody>
          <a:bodyPr/>
          <a:lstStyle/>
          <a:p>
            <a:r>
              <a:rPr lang="en-US" dirty="0"/>
              <a:t>Nephi’s Counsel</a:t>
            </a:r>
          </a:p>
        </p:txBody>
      </p:sp>
    </p:spTree>
    <p:extLst>
      <p:ext uri="{BB962C8B-B14F-4D97-AF65-F5344CB8AC3E}">
        <p14:creationId xmlns:p14="http://schemas.microsoft.com/office/powerpoint/2010/main" val="1815805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25:28–29, looking for what Nephi counseled his people to do.</a:t>
            </a:r>
          </a:p>
          <a:p>
            <a:r>
              <a:rPr lang="en-US" dirty="0"/>
              <a:t>What did Nephi describe as “the right way”?</a:t>
            </a:r>
          </a:p>
          <a:p>
            <a:r>
              <a:rPr lang="en-US" dirty="0"/>
              <a:t>Based on the truths you have learned from 2 Nephi 25, why is believing in Jesus Christ “the right way”?</a:t>
            </a:r>
          </a:p>
        </p:txBody>
      </p:sp>
      <p:sp>
        <p:nvSpPr>
          <p:cNvPr id="3" name="Title 2"/>
          <p:cNvSpPr>
            <a:spLocks noGrp="1"/>
          </p:cNvSpPr>
          <p:nvPr>
            <p:ph type="title"/>
          </p:nvPr>
        </p:nvSpPr>
        <p:spPr/>
        <p:txBody>
          <a:bodyPr/>
          <a:lstStyle/>
          <a:p>
            <a:r>
              <a:rPr lang="en-US" dirty="0"/>
              <a:t>Nephi’s Counsel</a:t>
            </a:r>
          </a:p>
        </p:txBody>
      </p:sp>
    </p:spTree>
    <p:extLst>
      <p:ext uri="{BB962C8B-B14F-4D97-AF65-F5344CB8AC3E}">
        <p14:creationId xmlns:p14="http://schemas.microsoft.com/office/powerpoint/2010/main" val="2564276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25:28–29, looking for what Nephi counseled his people to do.</a:t>
            </a:r>
          </a:p>
          <a:p>
            <a:r>
              <a:rPr lang="en-US" dirty="0"/>
              <a:t>What did Nephi describe as “the right way”?</a:t>
            </a:r>
          </a:p>
          <a:p>
            <a:r>
              <a:rPr lang="en-US" dirty="0"/>
              <a:t>Based on the truths you have learned from 2 Nephi 25, why is believing in Jesus Christ “the right way”?</a:t>
            </a:r>
          </a:p>
          <a:p>
            <a:r>
              <a:rPr lang="en-US" dirty="0"/>
              <a:t>What are some ways you are seeking to follow Nephi’s counsel in verse 29 to “believe in Christ” and “worship him with … your whole soul”?</a:t>
            </a:r>
          </a:p>
        </p:txBody>
      </p:sp>
      <p:sp>
        <p:nvSpPr>
          <p:cNvPr id="3" name="Title 2"/>
          <p:cNvSpPr>
            <a:spLocks noGrp="1"/>
          </p:cNvSpPr>
          <p:nvPr>
            <p:ph type="title"/>
          </p:nvPr>
        </p:nvSpPr>
        <p:spPr/>
        <p:txBody>
          <a:bodyPr/>
          <a:lstStyle/>
          <a:p>
            <a:r>
              <a:rPr lang="en-US" dirty="0"/>
              <a:t>Nephi’s Counsel</a:t>
            </a:r>
          </a:p>
        </p:txBody>
      </p:sp>
    </p:spTree>
    <p:extLst>
      <p:ext uri="{BB962C8B-B14F-4D97-AF65-F5344CB8AC3E}">
        <p14:creationId xmlns:p14="http://schemas.microsoft.com/office/powerpoint/2010/main" val="1374250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Doctrinal Mastery: The Godhead</a:t>
            </a:r>
          </a:p>
        </p:txBody>
      </p:sp>
      <p:sp>
        <p:nvSpPr>
          <p:cNvPr id="4" name="Content Placeholder 3"/>
          <p:cNvSpPr>
            <a:spLocks noGrp="1"/>
          </p:cNvSpPr>
          <p:nvPr>
            <p:ph sz="quarter" idx="4"/>
          </p:nvPr>
        </p:nvSpPr>
        <p:spPr/>
        <p:txBody>
          <a:bodyPr/>
          <a:lstStyle/>
          <a:p>
            <a:r>
              <a:rPr lang="en-US" i="0" dirty="0"/>
              <a:t>What scriptural account is depicted in this image?</a:t>
            </a:r>
          </a:p>
        </p:txBody>
      </p:sp>
      <p:pic>
        <p:nvPicPr>
          <p:cNvPr id="7" name="Picture Placeholder 6"/>
          <p:cNvPicPr>
            <a:picLocks noGrp="1" noChangeAspect="1"/>
          </p:cNvPicPr>
          <p:nvPr>
            <p:ph type="pic" sz="quarter" idx="10"/>
          </p:nvPr>
        </p:nvPicPr>
        <p:blipFill>
          <a:blip r:embed="rId2"/>
          <a:srcRect t="2746" b="2746"/>
          <a:stretch>
            <a:fillRect/>
          </a:stretch>
        </p:blipFill>
        <p:spPr/>
      </p:pic>
    </p:spTree>
    <p:extLst>
      <p:ext uri="{BB962C8B-B14F-4D97-AF65-F5344CB8AC3E}">
        <p14:creationId xmlns:p14="http://schemas.microsoft.com/office/powerpoint/2010/main" val="1301639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Doctrinal Mastery: The Godhead</a:t>
            </a:r>
          </a:p>
        </p:txBody>
      </p:sp>
      <p:sp>
        <p:nvSpPr>
          <p:cNvPr id="4" name="Content Placeholder 3"/>
          <p:cNvSpPr>
            <a:spLocks noGrp="1"/>
          </p:cNvSpPr>
          <p:nvPr>
            <p:ph sz="quarter" idx="4"/>
          </p:nvPr>
        </p:nvSpPr>
        <p:spPr/>
        <p:txBody>
          <a:bodyPr/>
          <a:lstStyle/>
          <a:p>
            <a:r>
              <a:rPr lang="en-US" i="0" dirty="0"/>
              <a:t>What scriptural account is depicted in this image?</a:t>
            </a:r>
          </a:p>
          <a:p>
            <a:r>
              <a:rPr lang="en-US" i="0" dirty="0"/>
              <a:t>Read 3 Nephi 11:10–11. These verses contain the first words Jesus spoke to the Nephites when He appeared to them. This is a doctrinal mastery passage.</a:t>
            </a:r>
          </a:p>
        </p:txBody>
      </p:sp>
      <p:pic>
        <p:nvPicPr>
          <p:cNvPr id="7" name="Picture Placeholder 6"/>
          <p:cNvPicPr>
            <a:picLocks noGrp="1" noChangeAspect="1"/>
          </p:cNvPicPr>
          <p:nvPr>
            <p:ph type="pic" sz="quarter" idx="10"/>
          </p:nvPr>
        </p:nvPicPr>
        <p:blipFill>
          <a:blip r:embed="rId2"/>
          <a:srcRect t="2746" b="2746"/>
          <a:stretch>
            <a:fillRect/>
          </a:stretch>
        </p:blipFill>
        <p:spPr/>
      </p:pic>
    </p:spTree>
    <p:extLst>
      <p:ext uri="{BB962C8B-B14F-4D97-AF65-F5344CB8AC3E}">
        <p14:creationId xmlns:p14="http://schemas.microsoft.com/office/powerpoint/2010/main" val="1468702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have you or someone you know tried to persuade someone to do something they weren’t already doing on their own but that would have benefitted them?</a:t>
            </a:r>
          </a:p>
          <a:p>
            <a:r>
              <a:rPr lang="en-US" dirty="0"/>
              <a:t>In the example you thought of, what might be a reason why the individual did not do the task on his or her own?</a:t>
            </a:r>
          </a:p>
          <a:p>
            <a:r>
              <a:rPr lang="en-US"/>
              <a:t>What can keep people from choosing to believe in Jesus Christ?</a:t>
            </a:r>
            <a:endParaRPr lang="en-US" dirty="0"/>
          </a:p>
        </p:txBody>
      </p:sp>
      <p:sp>
        <p:nvSpPr>
          <p:cNvPr id="3" name="Title 2"/>
          <p:cNvSpPr>
            <a:spLocks noGrp="1"/>
          </p:cNvSpPr>
          <p:nvPr>
            <p:ph type="title"/>
          </p:nvPr>
        </p:nvSpPr>
        <p:spPr/>
        <p:txBody>
          <a:bodyPr/>
          <a:lstStyle/>
          <a:p>
            <a:r>
              <a:rPr lang="en-US" dirty="0"/>
              <a:t>Persuading Others</a:t>
            </a:r>
          </a:p>
        </p:txBody>
      </p:sp>
    </p:spTree>
    <p:extLst>
      <p:ext uri="{BB962C8B-B14F-4D97-AF65-F5344CB8AC3E}">
        <p14:creationId xmlns:p14="http://schemas.microsoft.com/office/powerpoint/2010/main" val="544771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Doctrinal Mastery: The Godhead</a:t>
            </a:r>
          </a:p>
        </p:txBody>
      </p:sp>
      <p:sp>
        <p:nvSpPr>
          <p:cNvPr id="4" name="Content Placeholder 3"/>
          <p:cNvSpPr>
            <a:spLocks noGrp="1"/>
          </p:cNvSpPr>
          <p:nvPr>
            <p:ph sz="quarter" idx="4"/>
          </p:nvPr>
        </p:nvSpPr>
        <p:spPr/>
        <p:txBody>
          <a:bodyPr/>
          <a:lstStyle/>
          <a:p>
            <a:r>
              <a:rPr lang="en-US" i="0" dirty="0"/>
              <a:t>What scriptural account is depicted in this image?</a:t>
            </a:r>
          </a:p>
          <a:p>
            <a:r>
              <a:rPr lang="en-US" i="0" dirty="0"/>
              <a:t>Read 3 Nephi 11:10–11. These verses contain the first words Jesus spoke to the Nephites when He appeared to them. This is a doctrinal mastery passage.</a:t>
            </a:r>
          </a:p>
          <a:p>
            <a:r>
              <a:rPr lang="en-US" i="0" dirty="0"/>
              <a:t>What truths did the Savior teach the Nephites about Himself?</a:t>
            </a:r>
          </a:p>
        </p:txBody>
      </p:sp>
      <p:pic>
        <p:nvPicPr>
          <p:cNvPr id="7" name="Picture Placeholder 6"/>
          <p:cNvPicPr>
            <a:picLocks noGrp="1" noChangeAspect="1"/>
          </p:cNvPicPr>
          <p:nvPr>
            <p:ph type="pic" sz="quarter" idx="10"/>
          </p:nvPr>
        </p:nvPicPr>
        <p:blipFill>
          <a:blip r:embed="rId2"/>
          <a:srcRect t="2746" b="2746"/>
          <a:stretch>
            <a:fillRect/>
          </a:stretch>
        </p:blipFill>
        <p:spPr/>
      </p:pic>
    </p:spTree>
    <p:extLst>
      <p:ext uri="{BB962C8B-B14F-4D97-AF65-F5344CB8AC3E}">
        <p14:creationId xmlns:p14="http://schemas.microsoft.com/office/powerpoint/2010/main" val="1304198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Lord’s declaration “I have drunk out of that bitter cup” (3 Nephi 11:11) refers to the bitterness of the suffering He endured during His atoning sacrifice.</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2892730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Lord’s declaration “I have drunk out of that bitter cup” (3 Nephi 11:11) refers to the bitterness of the suffering He endured during His atoning sacrifice.</a:t>
            </a:r>
          </a:p>
          <a:p>
            <a:r>
              <a:rPr lang="en-US" b="1" dirty="0"/>
              <a:t>Jesus Christ does the will of the Father in all things, </a:t>
            </a:r>
            <a:r>
              <a:rPr lang="en-US" dirty="0"/>
              <a:t>and</a:t>
            </a:r>
            <a:r>
              <a:rPr lang="en-US" b="1" dirty="0"/>
              <a:t> Jesus Christ lived a sinless life and atoned for the sins of all mankind</a:t>
            </a:r>
            <a:r>
              <a:rPr lang="en-US" dirty="0"/>
              <a:t>.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992381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91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Remember that 2 Nephi 12–24 includes some of the words of Isaiah, as recorded by Nephi. In 2 Nephi 25:1–10, Nephi taught that the spirit of prophecy enables people to understand the words of Isaiah. Nephi also testified that the judgments of God come upon all nations according to God’s word and that the Jews had never been destroyed unless God’s prophets had first warned them against iniquity and called them to repentance. </a:t>
            </a:r>
          </a:p>
        </p:txBody>
      </p:sp>
      <p:sp>
        <p:nvSpPr>
          <p:cNvPr id="3" name="Title 2"/>
          <p:cNvSpPr>
            <a:spLocks noGrp="1"/>
          </p:cNvSpPr>
          <p:nvPr>
            <p:ph type="title"/>
          </p:nvPr>
        </p:nvSpPr>
        <p:spPr/>
        <p:txBody>
          <a:bodyPr/>
          <a:lstStyle/>
          <a:p>
            <a:r>
              <a:rPr lang="en-US" dirty="0"/>
              <a:t>The Words of Isaiah</a:t>
            </a:r>
          </a:p>
        </p:txBody>
      </p:sp>
    </p:spTree>
    <p:extLst>
      <p:ext uri="{BB962C8B-B14F-4D97-AF65-F5344CB8AC3E}">
        <p14:creationId xmlns:p14="http://schemas.microsoft.com/office/powerpoint/2010/main" val="12198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25:12–15, looking for what the Jews would experience after being restored to their lands following their captivity in Babylon.</a:t>
            </a:r>
          </a:p>
          <a:p>
            <a:endParaRPr lang="en-US" dirty="0"/>
          </a:p>
        </p:txBody>
      </p:sp>
      <p:sp>
        <p:nvSpPr>
          <p:cNvPr id="3" name="Title 2"/>
          <p:cNvSpPr>
            <a:spLocks noGrp="1"/>
          </p:cNvSpPr>
          <p:nvPr>
            <p:ph type="title"/>
          </p:nvPr>
        </p:nvSpPr>
        <p:spPr/>
        <p:txBody>
          <a:bodyPr/>
          <a:lstStyle/>
          <a:p>
            <a:r>
              <a:rPr lang="en-US" dirty="0"/>
              <a:t>After Captivity</a:t>
            </a:r>
          </a:p>
        </p:txBody>
      </p:sp>
    </p:spTree>
    <p:extLst>
      <p:ext uri="{BB962C8B-B14F-4D97-AF65-F5344CB8AC3E}">
        <p14:creationId xmlns:p14="http://schemas.microsoft.com/office/powerpoint/2010/main" val="329244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25:12–15, looking for what the Jews would experience after being restored to their lands following their captivity in Babylon.</a:t>
            </a:r>
          </a:p>
          <a:p>
            <a:r>
              <a:rPr lang="en-US" dirty="0"/>
              <a:t>According to verse 12, who would manifest Himself to the Jews after they returned to the land of Jerusalem?</a:t>
            </a:r>
          </a:p>
          <a:p>
            <a:endParaRPr lang="en-US" dirty="0"/>
          </a:p>
        </p:txBody>
      </p:sp>
      <p:sp>
        <p:nvSpPr>
          <p:cNvPr id="3" name="Title 2"/>
          <p:cNvSpPr>
            <a:spLocks noGrp="1"/>
          </p:cNvSpPr>
          <p:nvPr>
            <p:ph type="title"/>
          </p:nvPr>
        </p:nvSpPr>
        <p:spPr/>
        <p:txBody>
          <a:bodyPr/>
          <a:lstStyle/>
          <a:p>
            <a:r>
              <a:rPr lang="en-US" dirty="0"/>
              <a:t>After Captivity</a:t>
            </a:r>
          </a:p>
        </p:txBody>
      </p:sp>
    </p:spTree>
    <p:extLst>
      <p:ext uri="{BB962C8B-B14F-4D97-AF65-F5344CB8AC3E}">
        <p14:creationId xmlns:p14="http://schemas.microsoft.com/office/powerpoint/2010/main" val="388273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25:12–15, looking for what the Jews would experience after being restored to their lands following their captivity in Babylon.</a:t>
            </a:r>
          </a:p>
          <a:p>
            <a:r>
              <a:rPr lang="en-US" dirty="0"/>
              <a:t>According to verse 12, who would manifest Himself to the Jews after they returned to the land of Jerusalem?</a:t>
            </a:r>
          </a:p>
          <a:p>
            <a:r>
              <a:rPr lang="en-US" dirty="0"/>
              <a:t>How would the Jews respond to the Savior?</a:t>
            </a:r>
          </a:p>
          <a:p>
            <a:endParaRPr lang="en-US" dirty="0"/>
          </a:p>
        </p:txBody>
      </p:sp>
      <p:sp>
        <p:nvSpPr>
          <p:cNvPr id="3" name="Title 2"/>
          <p:cNvSpPr>
            <a:spLocks noGrp="1"/>
          </p:cNvSpPr>
          <p:nvPr>
            <p:ph type="title"/>
          </p:nvPr>
        </p:nvSpPr>
        <p:spPr/>
        <p:txBody>
          <a:bodyPr/>
          <a:lstStyle/>
          <a:p>
            <a:r>
              <a:rPr lang="en-US" dirty="0"/>
              <a:t>After Captivity</a:t>
            </a:r>
          </a:p>
        </p:txBody>
      </p:sp>
    </p:spTree>
    <p:extLst>
      <p:ext uri="{BB962C8B-B14F-4D97-AF65-F5344CB8AC3E}">
        <p14:creationId xmlns:p14="http://schemas.microsoft.com/office/powerpoint/2010/main" val="149968211"/>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3F72DE-9424-4913-B697-7A4F6D48086C}">
  <ds:schemaRefs>
    <ds:schemaRef ds:uri="http://schemas.microsoft.com/sharepoint/v3/contenttype/forms"/>
  </ds:schemaRefs>
</ds:datastoreItem>
</file>

<file path=customXml/itemProps2.xml><?xml version="1.0" encoding="utf-8"?>
<ds:datastoreItem xmlns:ds="http://schemas.openxmlformats.org/officeDocument/2006/customXml" ds:itemID="{C48D34CA-92EB-4584-A9C4-DF51799C16D8}">
  <ds:schemaRefs>
    <ds:schemaRef ds:uri="http://www.w3.org/XML/1998/namespace"/>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a51ac170-4e69-43ea-bbd4-5a9e3eb386dc"/>
    <ds:schemaRef ds:uri="b764eb9d-49e1-4eb4-965b-0d99005b74c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E3AD01B-75D7-4EE4-A13D-7C65544940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5255</TotalTime>
  <Words>2628</Words>
  <Application>Microsoft Office PowerPoint</Application>
  <PresentationFormat>On-screen Show (4:3)</PresentationFormat>
  <Paragraphs>150</Paragraphs>
  <Slides>53</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53</vt:i4>
      </vt:variant>
    </vt:vector>
  </HeadingPairs>
  <TitlesOfParts>
    <vt:vector size="62"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25  </vt:lpstr>
      <vt:lpstr>Devotional</vt:lpstr>
      <vt:lpstr>Persuading Others</vt:lpstr>
      <vt:lpstr>Persuading Others</vt:lpstr>
      <vt:lpstr>Persuading Others</vt:lpstr>
      <vt:lpstr>The Words of Isaiah</vt:lpstr>
      <vt:lpstr>After Captivity</vt:lpstr>
      <vt:lpstr>After Captivity</vt:lpstr>
      <vt:lpstr>After Captivity</vt:lpstr>
      <vt:lpstr>After Captivity</vt:lpstr>
      <vt:lpstr>The Messiah</vt:lpstr>
      <vt:lpstr>The Messiah</vt:lpstr>
      <vt:lpstr>Jesus, the Messiah</vt:lpstr>
      <vt:lpstr>Jesus, the Messiah</vt:lpstr>
      <vt:lpstr>The Book of Mormon</vt:lpstr>
      <vt:lpstr>The Importance of Jesus Christ</vt:lpstr>
      <vt:lpstr>The Importance of Jesus Christ</vt:lpstr>
      <vt:lpstr>The Importance of Jesus Christ</vt:lpstr>
      <vt:lpstr>The Only Name</vt:lpstr>
      <vt:lpstr>Choosing to Believe</vt:lpstr>
      <vt:lpstr>President Dieter F. Uchtdorf</vt:lpstr>
      <vt:lpstr>Feeling Discouraged?</vt:lpstr>
      <vt:lpstr>The Writings of Nephi</vt:lpstr>
      <vt:lpstr>The Writings of Nephi</vt:lpstr>
      <vt:lpstr>The Writings of Nephi</vt:lpstr>
      <vt:lpstr>Grace</vt:lpstr>
      <vt:lpstr>Grace</vt:lpstr>
      <vt:lpstr>The Grace of Jesus Christ</vt:lpstr>
      <vt:lpstr>The Grace of Jesus Christ</vt:lpstr>
      <vt:lpstr>The Grace of Jesus Christ</vt:lpstr>
      <vt:lpstr>President Dieter F. Uchtdorf</vt:lpstr>
      <vt:lpstr>President Dieter F. Uchtdorf</vt:lpstr>
      <vt:lpstr>Elder D. Todd Christofferson</vt:lpstr>
      <vt:lpstr>Elder D. Todd Christofferson</vt:lpstr>
      <vt:lpstr>Katie’s Story</vt:lpstr>
      <vt:lpstr>The Savior’s Grace</vt:lpstr>
      <vt:lpstr>2 Nephi 25:24–25</vt:lpstr>
      <vt:lpstr>During the Time of Moses</vt:lpstr>
      <vt:lpstr>During the Time of Moses</vt:lpstr>
      <vt:lpstr>Look to the Savior</vt:lpstr>
      <vt:lpstr>Look to the Savior</vt:lpstr>
      <vt:lpstr>Look to the Savior</vt:lpstr>
      <vt:lpstr>Look to the Savior</vt:lpstr>
      <vt:lpstr>Nephi’s Counsel</vt:lpstr>
      <vt:lpstr>Nephi’s Counsel</vt:lpstr>
      <vt:lpstr>Nephi’s Counsel</vt:lpstr>
      <vt:lpstr>Nephi’s Counsel</vt:lpstr>
      <vt:lpstr>Doctrinal Mastery: The Godhead</vt:lpstr>
      <vt:lpstr>Doctrinal Mastery: The Godhead</vt:lpstr>
      <vt:lpstr>Doctrinal Mastery: The Godhead</vt:lpstr>
      <vt:lpstr>Doctrinal Mastery: The Godhead</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305</cp:revision>
  <dcterms:created xsi:type="dcterms:W3CDTF">2013-07-15T20:26:14Z</dcterms:created>
  <dcterms:modified xsi:type="dcterms:W3CDTF">2017-07-06T00:18:19Z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