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1"/>
  </p:notesMasterIdLst>
  <p:handoutMasterIdLst>
    <p:handoutMasterId r:id="rId52"/>
  </p:handoutMasterIdLst>
  <p:sldIdLst>
    <p:sldId id="258" r:id="rId9"/>
    <p:sldId id="302" r:id="rId10"/>
    <p:sldId id="306" r:id="rId11"/>
    <p:sldId id="304" r:id="rId12"/>
    <p:sldId id="307" r:id="rId13"/>
    <p:sldId id="308" r:id="rId14"/>
    <p:sldId id="309" r:id="rId15"/>
    <p:sldId id="311" r:id="rId16"/>
    <p:sldId id="310" r:id="rId17"/>
    <p:sldId id="313" r:id="rId18"/>
    <p:sldId id="314" r:id="rId19"/>
    <p:sldId id="315" r:id="rId20"/>
    <p:sldId id="312" r:id="rId21"/>
    <p:sldId id="317" r:id="rId22"/>
    <p:sldId id="316" r:id="rId23"/>
    <p:sldId id="320" r:id="rId24"/>
    <p:sldId id="321" r:id="rId25"/>
    <p:sldId id="318" r:id="rId26"/>
    <p:sldId id="322" r:id="rId27"/>
    <p:sldId id="319" r:id="rId28"/>
    <p:sldId id="323" r:id="rId29"/>
    <p:sldId id="324" r:id="rId30"/>
    <p:sldId id="325" r:id="rId31"/>
    <p:sldId id="327" r:id="rId32"/>
    <p:sldId id="344" r:id="rId33"/>
    <p:sldId id="326" r:id="rId34"/>
    <p:sldId id="329" r:id="rId35"/>
    <p:sldId id="328" r:id="rId36"/>
    <p:sldId id="332" r:id="rId37"/>
    <p:sldId id="333" r:id="rId38"/>
    <p:sldId id="330" r:id="rId39"/>
    <p:sldId id="331" r:id="rId40"/>
    <p:sldId id="336" r:id="rId41"/>
    <p:sldId id="337" r:id="rId42"/>
    <p:sldId id="335" r:id="rId43"/>
    <p:sldId id="338" r:id="rId44"/>
    <p:sldId id="340" r:id="rId45"/>
    <p:sldId id="342" r:id="rId46"/>
    <p:sldId id="347" r:id="rId47"/>
    <p:sldId id="345" r:id="rId48"/>
    <p:sldId id="346" r:id="rId49"/>
    <p:sldId id="30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D8916-60E1-495E-A8FB-1AEB11CB6A02}" type="datetimeFigureOut">
              <a:rPr lang="en-US" smtClean="0"/>
              <a:t>7/5/2017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59D8A-4B46-49FF-8E2D-57A671DAAA74}" type="slidenum">
              <a:rPr lang="en-US" smtClean="0"/>
              <a:t>‹#›</a:t>
            </a:fld>
            <a:endParaRPr lang="en-US"/>
          </a:p>
        </p:txBody>
      </p:sp>
    </p:spTree>
    <p:extLst>
      <p:ext uri="{BB962C8B-B14F-4D97-AF65-F5344CB8AC3E}">
        <p14:creationId xmlns:p14="http://schemas.microsoft.com/office/powerpoint/2010/main" val="389973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738194</a:t>
            </a:r>
          </a:p>
        </p:txBody>
      </p:sp>
      <p:sp>
        <p:nvSpPr>
          <p:cNvPr id="4" name="Slide Number Placeholder 3"/>
          <p:cNvSpPr>
            <a:spLocks noGrp="1"/>
          </p:cNvSpPr>
          <p:nvPr>
            <p:ph type="sldNum" sz="quarter" idx="10"/>
          </p:nvPr>
        </p:nvSpPr>
        <p:spPr/>
        <p:txBody>
          <a:bodyPr/>
          <a:lstStyle/>
          <a:p>
            <a:fld id="{F8D10A5B-8CAA-4FE1-A0C2-54BBAF14A407}" type="slidenum">
              <a:rPr lang="en-US" smtClean="0"/>
              <a:t>2</a:t>
            </a:fld>
            <a:endParaRPr lang="en-US"/>
          </a:p>
        </p:txBody>
      </p:sp>
    </p:spTree>
    <p:extLst>
      <p:ext uri="{BB962C8B-B14F-4D97-AF65-F5344CB8AC3E}">
        <p14:creationId xmlns:p14="http://schemas.microsoft.com/office/powerpoint/2010/main" val="57812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4" y="2642616"/>
            <a:ext cx="8276266" cy="1444752"/>
          </a:xfrm>
        </p:spPr>
        <p:txBody>
          <a:bodyPr/>
          <a:lstStyle/>
          <a:p>
            <a:r>
              <a:rPr lang="en-US" dirty="0"/>
              <a:t>2 Nephi 17–20</a:t>
            </a:r>
            <a:br>
              <a:rPr lang="en-US" dirty="0"/>
            </a:br>
            <a:br>
              <a:rPr lang="en-US" dirty="0"/>
            </a:br>
            <a:endParaRPr lang="en-US" dirty="0"/>
          </a:p>
        </p:txBody>
      </p:sp>
      <p:sp>
        <p:nvSpPr>
          <p:cNvPr id="3" name="Text Placeholder 2"/>
          <p:cNvSpPr>
            <a:spLocks noGrp="1"/>
          </p:cNvSpPr>
          <p:nvPr>
            <p:ph type="body" sz="quarter" idx="11"/>
          </p:nvPr>
        </p:nvSpPr>
        <p:spPr/>
        <p:txBody>
          <a:bodyPr/>
          <a:lstStyle/>
          <a:p>
            <a:r>
              <a:rPr lang="en-US" dirty="0"/>
              <a:t>Lesson 33</a:t>
            </a:r>
          </a:p>
        </p:txBody>
      </p:sp>
    </p:spTree>
    <p:extLst>
      <p:ext uri="{BB962C8B-B14F-4D97-AF65-F5344CB8AC3E}">
        <p14:creationId xmlns:p14="http://schemas.microsoft.com/office/powerpoint/2010/main" val="145408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that Ahaz’s “heart was moved, and the heart of his people, as the trees of the wood are moved with the wind”?</a:t>
            </a:r>
          </a:p>
          <a:p>
            <a:endParaRPr lang="en-US" dirty="0"/>
          </a:p>
        </p:txBody>
      </p:sp>
      <p:sp>
        <p:nvSpPr>
          <p:cNvPr id="3" name="Title 2"/>
          <p:cNvSpPr>
            <a:spLocks noGrp="1"/>
          </p:cNvSpPr>
          <p:nvPr>
            <p:ph type="title"/>
          </p:nvPr>
        </p:nvSpPr>
        <p:spPr/>
        <p:txBody>
          <a:bodyPr/>
          <a:lstStyle/>
          <a:p>
            <a:r>
              <a:rPr lang="en-US" dirty="0"/>
              <a:t>His Heart Was Moved</a:t>
            </a:r>
          </a:p>
        </p:txBody>
      </p:sp>
    </p:spTree>
    <p:extLst>
      <p:ext uri="{BB962C8B-B14F-4D97-AF65-F5344CB8AC3E}">
        <p14:creationId xmlns:p14="http://schemas.microsoft.com/office/powerpoint/2010/main" val="128920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that Ahaz’s “heart was moved, and the heart of his people, as the trees of the wood are moved with the wind”?</a:t>
            </a:r>
          </a:p>
          <a:p>
            <a:r>
              <a:rPr lang="en-US" dirty="0"/>
              <a:t>Ahaz and his people were fearful and unsure about what to do after Israel and Syria had attacked them.</a:t>
            </a:r>
          </a:p>
          <a:p>
            <a:endParaRPr lang="en-US" dirty="0"/>
          </a:p>
        </p:txBody>
      </p:sp>
      <p:sp>
        <p:nvSpPr>
          <p:cNvPr id="3" name="Title 2"/>
          <p:cNvSpPr>
            <a:spLocks noGrp="1"/>
          </p:cNvSpPr>
          <p:nvPr>
            <p:ph type="title"/>
          </p:nvPr>
        </p:nvSpPr>
        <p:spPr/>
        <p:txBody>
          <a:bodyPr/>
          <a:lstStyle/>
          <a:p>
            <a:r>
              <a:rPr lang="en-US" dirty="0"/>
              <a:t>His Heart Was Moved</a:t>
            </a:r>
          </a:p>
        </p:txBody>
      </p:sp>
    </p:spTree>
    <p:extLst>
      <p:ext uri="{BB962C8B-B14F-4D97-AF65-F5344CB8AC3E}">
        <p14:creationId xmlns:p14="http://schemas.microsoft.com/office/powerpoint/2010/main" val="142082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that Ahaz’s “heart was moved, and the heart of his people, as the trees of the wood are moved with the wind”?</a:t>
            </a:r>
          </a:p>
          <a:p>
            <a:r>
              <a:rPr lang="en-US" dirty="0"/>
              <a:t>Ahaz and his people were fearful and unsure about what to do after Israel and Syria had attacked them.</a:t>
            </a:r>
          </a:p>
          <a:p>
            <a:r>
              <a:rPr lang="en-US" dirty="0"/>
              <a:t>If you had been the ruler of Judah, what do you think you would have done in this situation?</a:t>
            </a:r>
          </a:p>
          <a:p>
            <a:endParaRPr lang="en-US" dirty="0"/>
          </a:p>
        </p:txBody>
      </p:sp>
      <p:sp>
        <p:nvSpPr>
          <p:cNvPr id="3" name="Title 2"/>
          <p:cNvSpPr>
            <a:spLocks noGrp="1"/>
          </p:cNvSpPr>
          <p:nvPr>
            <p:ph type="title"/>
          </p:nvPr>
        </p:nvSpPr>
        <p:spPr/>
        <p:txBody>
          <a:bodyPr/>
          <a:lstStyle/>
          <a:p>
            <a:r>
              <a:rPr lang="en-US" dirty="0"/>
              <a:t>His Heart Was Moved</a:t>
            </a:r>
          </a:p>
        </p:txBody>
      </p:sp>
    </p:spTree>
    <p:extLst>
      <p:ext uri="{BB962C8B-B14F-4D97-AF65-F5344CB8AC3E}">
        <p14:creationId xmlns:p14="http://schemas.microsoft.com/office/powerpoint/2010/main" val="217407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that Ahaz’s “heart was moved, and the heart of his people, as the trees of the wood are moved with the wind”?</a:t>
            </a:r>
          </a:p>
          <a:p>
            <a:r>
              <a:rPr lang="en-US" dirty="0"/>
              <a:t>Ahaz and his people were fearful and unsure about what to do after Israel and Syria had attacked them.</a:t>
            </a:r>
          </a:p>
          <a:p>
            <a:r>
              <a:rPr lang="en-US" dirty="0"/>
              <a:t>If you had been the ruler of Judah, what do you think you would have done in this situation?</a:t>
            </a:r>
          </a:p>
          <a:p>
            <a:r>
              <a:rPr lang="en-US" dirty="0"/>
              <a:t>Because Ahaz feared Israel and Syria, he considered forming an alliance with Assyria to protect his kingdom (see 2 Kings 16:7). </a:t>
            </a:r>
          </a:p>
        </p:txBody>
      </p:sp>
      <p:sp>
        <p:nvSpPr>
          <p:cNvPr id="3" name="Title 2"/>
          <p:cNvSpPr>
            <a:spLocks noGrp="1"/>
          </p:cNvSpPr>
          <p:nvPr>
            <p:ph type="title"/>
          </p:nvPr>
        </p:nvSpPr>
        <p:spPr/>
        <p:txBody>
          <a:bodyPr/>
          <a:lstStyle/>
          <a:p>
            <a:r>
              <a:rPr lang="en-US" dirty="0"/>
              <a:t>His Heart Was Moved</a:t>
            </a:r>
          </a:p>
        </p:txBody>
      </p:sp>
    </p:spTree>
    <p:extLst>
      <p:ext uri="{BB962C8B-B14F-4D97-AF65-F5344CB8AC3E}">
        <p14:creationId xmlns:p14="http://schemas.microsoft.com/office/powerpoint/2010/main" val="83631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17:3–8, looking for the Lord’s counsel to King Ahaz. The phrase “smoking firebrands” (verse 4) refers to a burned-out torch, indicating that Israel and Syria had spent their strength. They would soon be crushed by Assyria and would no longer be a threat to Judah. </a:t>
            </a:r>
          </a:p>
          <a:p>
            <a:endParaRPr lang="en-US" dirty="0"/>
          </a:p>
        </p:txBody>
      </p:sp>
      <p:sp>
        <p:nvSpPr>
          <p:cNvPr id="3" name="Title 2"/>
          <p:cNvSpPr>
            <a:spLocks noGrp="1"/>
          </p:cNvSpPr>
          <p:nvPr>
            <p:ph type="title"/>
          </p:nvPr>
        </p:nvSpPr>
        <p:spPr/>
        <p:txBody>
          <a:bodyPr/>
          <a:lstStyle/>
          <a:p>
            <a:r>
              <a:rPr lang="en-US" dirty="0"/>
              <a:t>The Lord’s Counsel</a:t>
            </a:r>
          </a:p>
        </p:txBody>
      </p:sp>
    </p:spTree>
    <p:extLst>
      <p:ext uri="{BB962C8B-B14F-4D97-AF65-F5344CB8AC3E}">
        <p14:creationId xmlns:p14="http://schemas.microsoft.com/office/powerpoint/2010/main" val="248813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17:3–8, looking for the Lord’s counsel to King Ahaz. The phrase “smoking firebrands” (verse 4) refers to a burned-out torch, indicating that Israel and Syria had spent their strength. They would soon be crushed by Assyria and would no longer be a threat to Judah. </a:t>
            </a:r>
          </a:p>
          <a:p>
            <a:r>
              <a:rPr lang="en-US" dirty="0"/>
              <a:t>If you had been in King Ahaz’s position, would you have obeyed Isaiah’s counsel? Why or why not?</a:t>
            </a:r>
          </a:p>
          <a:p>
            <a:endParaRPr lang="en-US" dirty="0"/>
          </a:p>
        </p:txBody>
      </p:sp>
      <p:sp>
        <p:nvSpPr>
          <p:cNvPr id="3" name="Title 2"/>
          <p:cNvSpPr>
            <a:spLocks noGrp="1"/>
          </p:cNvSpPr>
          <p:nvPr>
            <p:ph type="title"/>
          </p:nvPr>
        </p:nvSpPr>
        <p:spPr/>
        <p:txBody>
          <a:bodyPr/>
          <a:lstStyle/>
          <a:p>
            <a:r>
              <a:rPr lang="en-US" dirty="0"/>
              <a:t>The Lord’s Counsel</a:t>
            </a:r>
          </a:p>
        </p:txBody>
      </p:sp>
    </p:spTree>
    <p:extLst>
      <p:ext uri="{BB962C8B-B14F-4D97-AF65-F5344CB8AC3E}">
        <p14:creationId xmlns:p14="http://schemas.microsoft.com/office/powerpoint/2010/main" val="201706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17:9, looking for what would happen if Ahaz disregarded Isaiah’s counsel. In this context </a:t>
            </a:r>
            <a:r>
              <a:rPr lang="en-US" i="1" dirty="0"/>
              <a:t>established</a:t>
            </a:r>
            <a:r>
              <a:rPr lang="en-US" dirty="0"/>
              <a:t> means protected and allowed to prosper.</a:t>
            </a:r>
          </a:p>
          <a:p>
            <a:endParaRPr lang="en-US" dirty="0"/>
          </a:p>
        </p:txBody>
      </p:sp>
      <p:sp>
        <p:nvSpPr>
          <p:cNvPr id="3" name="Title 2"/>
          <p:cNvSpPr>
            <a:spLocks noGrp="1"/>
          </p:cNvSpPr>
          <p:nvPr>
            <p:ph type="title"/>
          </p:nvPr>
        </p:nvSpPr>
        <p:spPr/>
        <p:txBody>
          <a:bodyPr/>
          <a:lstStyle/>
          <a:p>
            <a:r>
              <a:rPr lang="en-US" dirty="0"/>
              <a:t>Disregarding Counsel</a:t>
            </a:r>
          </a:p>
        </p:txBody>
      </p:sp>
    </p:spTree>
    <p:extLst>
      <p:ext uri="{BB962C8B-B14F-4D97-AF65-F5344CB8AC3E}">
        <p14:creationId xmlns:p14="http://schemas.microsoft.com/office/powerpoint/2010/main" val="107652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17:9, looking for what would happen if Ahaz disregarded Isaiah’s counsel. In this context </a:t>
            </a:r>
            <a:r>
              <a:rPr lang="en-US" i="1" dirty="0"/>
              <a:t>established</a:t>
            </a:r>
            <a:r>
              <a:rPr lang="en-US" dirty="0"/>
              <a:t> means protected and allowed to prosper.</a:t>
            </a:r>
          </a:p>
          <a:p>
            <a:r>
              <a:rPr lang="en-US" dirty="0"/>
              <a:t>Read 2 Nephi 17:10–12, looking for what the Lord invited Ahaz to do.</a:t>
            </a:r>
          </a:p>
          <a:p>
            <a:endParaRPr lang="en-US" dirty="0"/>
          </a:p>
        </p:txBody>
      </p:sp>
      <p:sp>
        <p:nvSpPr>
          <p:cNvPr id="3" name="Title 2"/>
          <p:cNvSpPr>
            <a:spLocks noGrp="1"/>
          </p:cNvSpPr>
          <p:nvPr>
            <p:ph type="title"/>
          </p:nvPr>
        </p:nvSpPr>
        <p:spPr/>
        <p:txBody>
          <a:bodyPr/>
          <a:lstStyle/>
          <a:p>
            <a:r>
              <a:rPr lang="en-US" dirty="0"/>
              <a:t>Disregarding Counsel</a:t>
            </a:r>
          </a:p>
        </p:txBody>
      </p:sp>
    </p:spTree>
    <p:extLst>
      <p:ext uri="{BB962C8B-B14F-4D97-AF65-F5344CB8AC3E}">
        <p14:creationId xmlns:p14="http://schemas.microsoft.com/office/powerpoint/2010/main" val="257992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17:9, looking for what would happen if Ahaz disregarded Isaiah’s counsel. In this context </a:t>
            </a:r>
            <a:r>
              <a:rPr lang="en-US" i="1" dirty="0"/>
              <a:t>established</a:t>
            </a:r>
            <a:r>
              <a:rPr lang="en-US" dirty="0"/>
              <a:t> means protected and allowed to prosper.</a:t>
            </a:r>
          </a:p>
          <a:p>
            <a:r>
              <a:rPr lang="en-US" dirty="0"/>
              <a:t>Read 2 Nephi 17:10–12, looking for what the Lord invited Ahaz to do.</a:t>
            </a:r>
          </a:p>
          <a:p>
            <a:r>
              <a:rPr lang="en-US" dirty="0"/>
              <a:t>Read 2 Nephi 17:13–16, looking for the sign that the Lord would send to Ahaz.</a:t>
            </a:r>
          </a:p>
        </p:txBody>
      </p:sp>
      <p:sp>
        <p:nvSpPr>
          <p:cNvPr id="3" name="Title 2"/>
          <p:cNvSpPr>
            <a:spLocks noGrp="1"/>
          </p:cNvSpPr>
          <p:nvPr>
            <p:ph type="title"/>
          </p:nvPr>
        </p:nvSpPr>
        <p:spPr/>
        <p:txBody>
          <a:bodyPr/>
          <a:lstStyle/>
          <a:p>
            <a:r>
              <a:rPr lang="en-US" dirty="0"/>
              <a:t>Disregarding Counsel</a:t>
            </a:r>
          </a:p>
        </p:txBody>
      </p:sp>
    </p:spTree>
    <p:extLst>
      <p:ext uri="{BB962C8B-B14F-4D97-AF65-F5344CB8AC3E}">
        <p14:creationId xmlns:p14="http://schemas.microsoft.com/office/powerpoint/2010/main" val="216349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Isaiah’s prophecy indicated that the kingdoms of Israel and Syria would be broken up. This is also a prophecy of the Savior’s birth. The name Immanuel means “God with us” (Bible Dictionary, “Immanuel”). </a:t>
            </a:r>
          </a:p>
        </p:txBody>
      </p:sp>
      <p:sp>
        <p:nvSpPr>
          <p:cNvPr id="3" name="Title 2"/>
          <p:cNvSpPr>
            <a:spLocks noGrp="1"/>
          </p:cNvSpPr>
          <p:nvPr>
            <p:ph type="title"/>
          </p:nvPr>
        </p:nvSpPr>
        <p:spPr/>
        <p:txBody>
          <a:bodyPr/>
          <a:lstStyle/>
          <a:p>
            <a:r>
              <a:rPr lang="en-US" dirty="0"/>
              <a:t>Immanuel</a:t>
            </a:r>
          </a:p>
        </p:txBody>
      </p:sp>
    </p:spTree>
    <p:extLst>
      <p:ext uri="{BB962C8B-B14F-4D97-AF65-F5344CB8AC3E}">
        <p14:creationId xmlns:p14="http://schemas.microsoft.com/office/powerpoint/2010/main" val="71873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pPr marL="0" indent="0">
              <a:buNone/>
            </a:pPr>
            <a:r>
              <a:rPr lang="en-US" dirty="0"/>
              <a:t>Hymn:</a:t>
            </a:r>
          </a:p>
          <a:p>
            <a:pPr marL="0" indent="0">
              <a:buNone/>
            </a:pPr>
            <a:r>
              <a:rPr lang="en-US" dirty="0"/>
              <a:t>Prayer:</a:t>
            </a:r>
          </a:p>
          <a:p>
            <a:pPr marL="0" indent="0">
              <a:buNone/>
            </a:pPr>
            <a:r>
              <a:rPr lang="en-US" dirty="0"/>
              <a:t>Thought:</a:t>
            </a: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72411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Isaiah’s prophecy indicated that the kingdoms of Israel and Syria would be broken up. This is also a prophecy of the Savior’s birth. The name Immanuel means “God with us” (Bible Dictionary, “Immanuel”). </a:t>
            </a:r>
          </a:p>
          <a:p>
            <a:r>
              <a:rPr lang="en-US" dirty="0"/>
              <a:t>Why would it have been important for King Ahaz to humble himself and turn to the Lord during his nation’s crisis?</a:t>
            </a:r>
          </a:p>
          <a:p>
            <a:endParaRPr lang="en-US" dirty="0"/>
          </a:p>
        </p:txBody>
      </p:sp>
      <p:sp>
        <p:nvSpPr>
          <p:cNvPr id="3" name="Title 2"/>
          <p:cNvSpPr>
            <a:spLocks noGrp="1"/>
          </p:cNvSpPr>
          <p:nvPr>
            <p:ph type="title"/>
          </p:nvPr>
        </p:nvSpPr>
        <p:spPr/>
        <p:txBody>
          <a:bodyPr/>
          <a:lstStyle/>
          <a:p>
            <a:r>
              <a:rPr lang="en-US" dirty="0"/>
              <a:t>Immanuel</a:t>
            </a:r>
          </a:p>
        </p:txBody>
      </p:sp>
    </p:spTree>
    <p:extLst>
      <p:ext uri="{BB962C8B-B14F-4D97-AF65-F5344CB8AC3E}">
        <p14:creationId xmlns:p14="http://schemas.microsoft.com/office/powerpoint/2010/main" val="414767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learn in 2 Nephi 17:17–25 that King Ahaz (and many of the people of Judah) chose not to believe Isaiah and did not trust in the Lord for protection. Isaiah prophesied that the Assyrians would attack, capture, and enslave many people from the kingdom of Judah.  </a:t>
            </a:r>
          </a:p>
        </p:txBody>
      </p:sp>
      <p:sp>
        <p:nvSpPr>
          <p:cNvPr id="3" name="Title 2"/>
          <p:cNvSpPr>
            <a:spLocks noGrp="1"/>
          </p:cNvSpPr>
          <p:nvPr>
            <p:ph type="title"/>
          </p:nvPr>
        </p:nvSpPr>
        <p:spPr/>
        <p:txBody>
          <a:bodyPr/>
          <a:lstStyle/>
          <a:p>
            <a:r>
              <a:rPr lang="en-US" dirty="0"/>
              <a:t>King Ahaz’s Choice</a:t>
            </a:r>
          </a:p>
        </p:txBody>
      </p:sp>
    </p:spTree>
    <p:extLst>
      <p:ext uri="{BB962C8B-B14F-4D97-AF65-F5344CB8AC3E}">
        <p14:creationId xmlns:p14="http://schemas.microsoft.com/office/powerpoint/2010/main" val="302719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Rather than trusting in the Lord’s protection, Ahaz plundered the temple treasury in Jerusalem and offered those resources to the Assyrians in an attempt to buy their protection and favor. However, the Assyrians attacked Judah anyway, thus fulfilling Isaiah’s prophecy. (See 2 Kings 16:8; 2 Chronicles 28:21.) </a:t>
            </a:r>
          </a:p>
          <a:p>
            <a:endParaRPr lang="en-US" dirty="0"/>
          </a:p>
        </p:txBody>
      </p:sp>
      <p:sp>
        <p:nvSpPr>
          <p:cNvPr id="3" name="Title 2"/>
          <p:cNvSpPr>
            <a:spLocks noGrp="1"/>
          </p:cNvSpPr>
          <p:nvPr>
            <p:ph type="title"/>
          </p:nvPr>
        </p:nvSpPr>
        <p:spPr/>
        <p:txBody>
          <a:bodyPr/>
          <a:lstStyle/>
          <a:p>
            <a:r>
              <a:rPr lang="en-US" dirty="0"/>
              <a:t>Fulfillment of Isaiah’s Prophecy</a:t>
            </a:r>
          </a:p>
        </p:txBody>
      </p:sp>
    </p:spTree>
    <p:extLst>
      <p:ext uri="{BB962C8B-B14F-4D97-AF65-F5344CB8AC3E}">
        <p14:creationId xmlns:p14="http://schemas.microsoft.com/office/powerpoint/2010/main" val="189582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days of King Hezekiah—the son of Ahaz—Isaiah compared the Assyrian army to a river that would symbolically flood the land of Judah and “reach even to the neck”—meaning the walls of Jerusalem (2 Nephi 18:8). This prophecy was fulfilled when 185,000 Assyrian soldiers came to attack Jerusalem, stopping at the walls of the city. </a:t>
            </a:r>
          </a:p>
        </p:txBody>
      </p:sp>
      <p:sp>
        <p:nvSpPr>
          <p:cNvPr id="3" name="Title 2"/>
          <p:cNvSpPr>
            <a:spLocks noGrp="1"/>
          </p:cNvSpPr>
          <p:nvPr>
            <p:ph type="title"/>
          </p:nvPr>
        </p:nvSpPr>
        <p:spPr/>
        <p:txBody>
          <a:bodyPr/>
          <a:lstStyle/>
          <a:p>
            <a:r>
              <a:rPr lang="en-US" dirty="0"/>
              <a:t>Fulfillment of Isaiah’s Prophecy</a:t>
            </a:r>
          </a:p>
        </p:txBody>
      </p:sp>
    </p:spTree>
    <p:extLst>
      <p:ext uri="{BB962C8B-B14F-4D97-AF65-F5344CB8AC3E}">
        <p14:creationId xmlns:p14="http://schemas.microsoft.com/office/powerpoint/2010/main" val="370990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18:11–14, looking for what the Lord instructed Isaiah and the people of Judah to do during this crisis. The word </a:t>
            </a:r>
            <a:r>
              <a:rPr lang="en-US" i="1" dirty="0"/>
              <a:t>confederacy</a:t>
            </a:r>
            <a:r>
              <a:rPr lang="en-US" dirty="0"/>
              <a:t> (verse 12) implies joining with other nations. </a:t>
            </a:r>
          </a:p>
        </p:txBody>
      </p:sp>
      <p:sp>
        <p:nvSpPr>
          <p:cNvPr id="3" name="Title 2"/>
          <p:cNvSpPr>
            <a:spLocks noGrp="1"/>
          </p:cNvSpPr>
          <p:nvPr>
            <p:ph type="title"/>
          </p:nvPr>
        </p:nvSpPr>
        <p:spPr/>
        <p:txBody>
          <a:bodyPr/>
          <a:lstStyle/>
          <a:p>
            <a:r>
              <a:rPr lang="en-US" dirty="0"/>
              <a:t>The Lord’s Instruction</a:t>
            </a:r>
          </a:p>
        </p:txBody>
      </p:sp>
    </p:spTree>
    <p:extLst>
      <p:ext uri="{BB962C8B-B14F-4D97-AF65-F5344CB8AC3E}">
        <p14:creationId xmlns:p14="http://schemas.microsoft.com/office/powerpoint/2010/main" val="16093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18:11–14, looking for what the Lord instructed Isaiah and the people of Judah to do during this crisis. The word </a:t>
            </a:r>
            <a:r>
              <a:rPr lang="en-US" i="1" dirty="0"/>
              <a:t>confederacy</a:t>
            </a:r>
            <a:r>
              <a:rPr lang="en-US" dirty="0"/>
              <a:t> (verse 12) implies joining with other nations</a:t>
            </a:r>
            <a:r>
              <a:rPr lang="en-US"/>
              <a:t>. </a:t>
            </a:r>
          </a:p>
          <a:p>
            <a:r>
              <a:rPr lang="en-US"/>
              <a:t>In </a:t>
            </a:r>
            <a:r>
              <a:rPr lang="en-US" dirty="0"/>
              <a:t>verse 13, to “sanctify the Lord ... and let him be your fear, and let him be your dread” means that the people of Judah were to trust in the Lord and fear His power rather than fearing the power of their enemies. </a:t>
            </a:r>
          </a:p>
          <a:p>
            <a:endParaRPr lang="en-US" dirty="0"/>
          </a:p>
        </p:txBody>
      </p:sp>
      <p:sp>
        <p:nvSpPr>
          <p:cNvPr id="3" name="Title 2"/>
          <p:cNvSpPr>
            <a:spLocks noGrp="1"/>
          </p:cNvSpPr>
          <p:nvPr>
            <p:ph type="title"/>
          </p:nvPr>
        </p:nvSpPr>
        <p:spPr/>
        <p:txBody>
          <a:bodyPr/>
          <a:lstStyle/>
          <a:p>
            <a:r>
              <a:rPr lang="en-US" dirty="0"/>
              <a:t>The Lord’s Instruction</a:t>
            </a:r>
          </a:p>
        </p:txBody>
      </p:sp>
    </p:spTree>
    <p:extLst>
      <p:ext uri="{BB962C8B-B14F-4D97-AF65-F5344CB8AC3E}">
        <p14:creationId xmlns:p14="http://schemas.microsoft.com/office/powerpoint/2010/main" val="152558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2 Nephi 18:14, what did the Lord promise to become as the people of Judah placed their trust in Him? </a:t>
            </a:r>
          </a:p>
        </p:txBody>
      </p:sp>
      <p:sp>
        <p:nvSpPr>
          <p:cNvPr id="3" name="Title 2"/>
          <p:cNvSpPr>
            <a:spLocks noGrp="1"/>
          </p:cNvSpPr>
          <p:nvPr>
            <p:ph type="title"/>
          </p:nvPr>
        </p:nvSpPr>
        <p:spPr/>
        <p:txBody>
          <a:bodyPr/>
          <a:lstStyle/>
          <a:p>
            <a:r>
              <a:rPr lang="en-US" dirty="0"/>
              <a:t>The Lord’s Promise</a:t>
            </a:r>
          </a:p>
        </p:txBody>
      </p:sp>
    </p:spTree>
    <p:extLst>
      <p:ext uri="{BB962C8B-B14F-4D97-AF65-F5344CB8AC3E}">
        <p14:creationId xmlns:p14="http://schemas.microsoft.com/office/powerpoint/2010/main" val="121224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King Hezekiah, unlike his father, Ahaz, chose to trust in the Lord and follow Isaiah’s counsel. As a result, the Lord defended the people in Jerusalem by sending an angel to destroy the attacking army. (See Isaiah 36–37; 2 Kings 19:32–35.) </a:t>
            </a:r>
          </a:p>
          <a:p>
            <a:endParaRPr lang="en-US" dirty="0"/>
          </a:p>
        </p:txBody>
      </p:sp>
      <p:sp>
        <p:nvSpPr>
          <p:cNvPr id="3" name="Title 2"/>
          <p:cNvSpPr>
            <a:spLocks noGrp="1"/>
          </p:cNvSpPr>
          <p:nvPr>
            <p:ph type="title"/>
          </p:nvPr>
        </p:nvSpPr>
        <p:spPr/>
        <p:txBody>
          <a:bodyPr/>
          <a:lstStyle/>
          <a:p>
            <a:r>
              <a:rPr lang="en-US" dirty="0"/>
              <a:t>King Hezekiah</a:t>
            </a:r>
          </a:p>
        </p:txBody>
      </p:sp>
    </p:spTree>
    <p:extLst>
      <p:ext uri="{BB962C8B-B14F-4D97-AF65-F5344CB8AC3E}">
        <p14:creationId xmlns:p14="http://schemas.microsoft.com/office/powerpoint/2010/main" val="169643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King Hezekiah, unlike his father, Ahaz, chose to trust in the Lord and follow Isaiah’s counsel. As a result, the Lord defended the people in Jerusalem by sending an angel to destroy the attacking army. (See Isaiah 36–37; 2 Kings 19:32–35.) </a:t>
            </a:r>
          </a:p>
          <a:p>
            <a:r>
              <a:rPr lang="en-US" dirty="0"/>
              <a:t>What truths can we learn from the accounts we have studied in 2 Nephi 17–18 about the blessings that come from putting our trust in the Lord during times of difficulty?</a:t>
            </a:r>
          </a:p>
        </p:txBody>
      </p:sp>
      <p:sp>
        <p:nvSpPr>
          <p:cNvPr id="3" name="Title 2"/>
          <p:cNvSpPr>
            <a:spLocks noGrp="1"/>
          </p:cNvSpPr>
          <p:nvPr>
            <p:ph type="title"/>
          </p:nvPr>
        </p:nvSpPr>
        <p:spPr/>
        <p:txBody>
          <a:bodyPr/>
          <a:lstStyle/>
          <a:p>
            <a:r>
              <a:rPr lang="en-US" dirty="0"/>
              <a:t>King Hezekiah</a:t>
            </a:r>
          </a:p>
        </p:txBody>
      </p:sp>
    </p:spTree>
    <p:extLst>
      <p:ext uri="{BB962C8B-B14F-4D97-AF65-F5344CB8AC3E}">
        <p14:creationId xmlns:p14="http://schemas.microsoft.com/office/powerpoint/2010/main" val="4028088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put our trust in the Lord during times of difficulty, He will help, protect, and be with us.</a:t>
            </a:r>
            <a:r>
              <a:rPr lang="en-US" dirty="0"/>
              <a:t> </a:t>
            </a:r>
          </a:p>
          <a:p>
            <a:endParaRPr lang="en-US" dirty="0"/>
          </a:p>
        </p:txBody>
      </p:sp>
      <p:sp>
        <p:nvSpPr>
          <p:cNvPr id="3" name="Title 2"/>
          <p:cNvSpPr>
            <a:spLocks noGrp="1"/>
          </p:cNvSpPr>
          <p:nvPr>
            <p:ph type="title"/>
          </p:nvPr>
        </p:nvSpPr>
        <p:spPr/>
        <p:txBody>
          <a:bodyPr/>
          <a:lstStyle/>
          <a:p>
            <a:r>
              <a:rPr lang="en-US" dirty="0"/>
              <a:t>Trust in the Lord</a:t>
            </a:r>
          </a:p>
        </p:txBody>
      </p:sp>
    </p:spTree>
    <p:extLst>
      <p:ext uri="{BB962C8B-B14F-4D97-AF65-F5344CB8AC3E}">
        <p14:creationId xmlns:p14="http://schemas.microsoft.com/office/powerpoint/2010/main" val="284790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Imagine a professional sports team playing a game against a local team (such as your school’s team) of the same sport. What words describe the feelings that members of the local team might have if they competed against the professional team?</a:t>
            </a:r>
          </a:p>
          <a:p>
            <a:endParaRPr lang="en-US" dirty="0"/>
          </a:p>
        </p:txBody>
      </p:sp>
      <p:sp>
        <p:nvSpPr>
          <p:cNvPr id="3" name="Title 2"/>
          <p:cNvSpPr>
            <a:spLocks noGrp="1"/>
          </p:cNvSpPr>
          <p:nvPr>
            <p:ph type="title"/>
          </p:nvPr>
        </p:nvSpPr>
        <p:spPr/>
        <p:txBody>
          <a:bodyPr/>
          <a:lstStyle/>
          <a:p>
            <a:r>
              <a:rPr lang="en-US" dirty="0"/>
              <a:t>A Scenario</a:t>
            </a:r>
          </a:p>
        </p:txBody>
      </p:sp>
    </p:spTree>
    <p:extLst>
      <p:ext uri="{BB962C8B-B14F-4D97-AF65-F5344CB8AC3E}">
        <p14:creationId xmlns:p14="http://schemas.microsoft.com/office/powerpoint/2010/main" val="2833346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put our trust in the Lord during times of difficulty, He will help, protect, and be with us.</a:t>
            </a:r>
            <a:r>
              <a:rPr lang="en-US" dirty="0"/>
              <a:t> </a:t>
            </a:r>
          </a:p>
          <a:p>
            <a:pPr fontAlgn="base"/>
            <a:r>
              <a:rPr lang="en-US" dirty="0"/>
              <a:t>What are the dangers of putting our trust in worldly powers and influences rather than in the Lord?</a:t>
            </a:r>
          </a:p>
          <a:p>
            <a:endParaRPr lang="en-US" dirty="0"/>
          </a:p>
        </p:txBody>
      </p:sp>
      <p:sp>
        <p:nvSpPr>
          <p:cNvPr id="3" name="Title 2"/>
          <p:cNvSpPr>
            <a:spLocks noGrp="1"/>
          </p:cNvSpPr>
          <p:nvPr>
            <p:ph type="title"/>
          </p:nvPr>
        </p:nvSpPr>
        <p:spPr/>
        <p:txBody>
          <a:bodyPr/>
          <a:lstStyle/>
          <a:p>
            <a:r>
              <a:rPr lang="en-US" dirty="0"/>
              <a:t>Trust in the Lord</a:t>
            </a:r>
          </a:p>
        </p:txBody>
      </p:sp>
    </p:spTree>
    <p:extLst>
      <p:ext uri="{BB962C8B-B14F-4D97-AF65-F5344CB8AC3E}">
        <p14:creationId xmlns:p14="http://schemas.microsoft.com/office/powerpoint/2010/main" val="1137596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put our trust in the Lord during times of difficulty, He will help, protect, and be with us.</a:t>
            </a:r>
            <a:r>
              <a:rPr lang="en-US" dirty="0"/>
              <a:t> </a:t>
            </a:r>
          </a:p>
          <a:p>
            <a:pPr fontAlgn="base"/>
            <a:r>
              <a:rPr lang="en-US" dirty="0"/>
              <a:t>What are the dangers of putting our trust in worldly powers and influences rather than in the Lord?</a:t>
            </a:r>
          </a:p>
          <a:p>
            <a:pPr fontAlgn="base"/>
            <a:r>
              <a:rPr lang="en-US" dirty="0"/>
              <a:t>When have you turned to God for strength when you were initially tempted to turn to other sources? How did God help you?</a:t>
            </a:r>
          </a:p>
        </p:txBody>
      </p:sp>
      <p:sp>
        <p:nvSpPr>
          <p:cNvPr id="3" name="Title 2"/>
          <p:cNvSpPr>
            <a:spLocks noGrp="1"/>
          </p:cNvSpPr>
          <p:nvPr>
            <p:ph type="title"/>
          </p:nvPr>
        </p:nvSpPr>
        <p:spPr/>
        <p:txBody>
          <a:bodyPr/>
          <a:lstStyle/>
          <a:p>
            <a:r>
              <a:rPr lang="en-US" dirty="0"/>
              <a:t>Trust in the Lord</a:t>
            </a:r>
          </a:p>
        </p:txBody>
      </p:sp>
    </p:spTree>
    <p:extLst>
      <p:ext uri="{BB962C8B-B14F-4D97-AF65-F5344CB8AC3E}">
        <p14:creationId xmlns:p14="http://schemas.microsoft.com/office/powerpoint/2010/main" val="350819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18:15–22, Isaiah admonished the house of Israel to look to the Lord rather than to false teachers for guidance. </a:t>
            </a:r>
          </a:p>
          <a:p>
            <a:endParaRPr lang="en-US" dirty="0"/>
          </a:p>
        </p:txBody>
      </p:sp>
      <p:sp>
        <p:nvSpPr>
          <p:cNvPr id="3" name="Title 2"/>
          <p:cNvSpPr>
            <a:spLocks noGrp="1"/>
          </p:cNvSpPr>
          <p:nvPr>
            <p:ph type="title"/>
          </p:nvPr>
        </p:nvSpPr>
        <p:spPr/>
        <p:txBody>
          <a:bodyPr/>
          <a:lstStyle/>
          <a:p>
            <a:r>
              <a:rPr lang="en-US" dirty="0"/>
              <a:t>Look to the Lord</a:t>
            </a:r>
          </a:p>
        </p:txBody>
      </p:sp>
    </p:spTree>
    <p:extLst>
      <p:ext uri="{BB962C8B-B14F-4D97-AF65-F5344CB8AC3E}">
        <p14:creationId xmlns:p14="http://schemas.microsoft.com/office/powerpoint/2010/main" val="1724448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Jesus Christ</a:t>
            </a:r>
          </a:p>
        </p:txBody>
      </p:sp>
      <p:sp>
        <p:nvSpPr>
          <p:cNvPr id="2" name="Content Placeholder 1"/>
          <p:cNvSpPr>
            <a:spLocks noGrp="1"/>
          </p:cNvSpPr>
          <p:nvPr>
            <p:ph sz="quarter" idx="4"/>
          </p:nvPr>
        </p:nvSpPr>
        <p:spPr/>
        <p:txBody>
          <a:bodyPr/>
          <a:lstStyle/>
          <a:p>
            <a:r>
              <a:rPr lang="en-US" i="0" dirty="0"/>
              <a:t>Read 2 Nephi 19:2, 6, looking for additional prophecies Isaiah gave about Jesus Christ.</a:t>
            </a:r>
          </a:p>
          <a:p>
            <a:endParaRPr lang="en-US" dirty="0"/>
          </a:p>
        </p:txBody>
      </p:sp>
      <p:pic>
        <p:nvPicPr>
          <p:cNvPr id="6" name="Picture Placeholder 5"/>
          <p:cNvPicPr>
            <a:picLocks noGrp="1" noChangeAspect="1"/>
          </p:cNvPicPr>
          <p:nvPr>
            <p:ph type="pic" sz="quarter" idx="10"/>
          </p:nvPr>
        </p:nvPicPr>
        <p:blipFill>
          <a:blip r:embed="rId2"/>
          <a:srcRect l="12444" r="12444"/>
          <a:stretch>
            <a:fillRect/>
          </a:stretch>
        </p:blipFill>
        <p:spPr/>
      </p:pic>
    </p:spTree>
    <p:extLst>
      <p:ext uri="{BB962C8B-B14F-4D97-AF65-F5344CB8AC3E}">
        <p14:creationId xmlns:p14="http://schemas.microsoft.com/office/powerpoint/2010/main" val="140451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Jesus Christ</a:t>
            </a:r>
          </a:p>
        </p:txBody>
      </p:sp>
      <p:sp>
        <p:nvSpPr>
          <p:cNvPr id="2" name="Content Placeholder 1"/>
          <p:cNvSpPr>
            <a:spLocks noGrp="1"/>
          </p:cNvSpPr>
          <p:nvPr>
            <p:ph sz="quarter" idx="4"/>
          </p:nvPr>
        </p:nvSpPr>
        <p:spPr/>
        <p:txBody>
          <a:bodyPr/>
          <a:lstStyle/>
          <a:p>
            <a:r>
              <a:rPr lang="en-US" i="0" dirty="0"/>
              <a:t>Read 2 Nephi 19:2, 6, looking for additional prophecies Isaiah gave about Jesus Christ.</a:t>
            </a:r>
          </a:p>
          <a:p>
            <a:r>
              <a:rPr lang="en-US" i="0" dirty="0"/>
              <a:t>What truth can we learn from these verses about who Jesus Christ is?</a:t>
            </a:r>
          </a:p>
          <a:p>
            <a:endParaRPr lang="en-US" dirty="0"/>
          </a:p>
        </p:txBody>
      </p:sp>
      <p:pic>
        <p:nvPicPr>
          <p:cNvPr id="6" name="Picture Placeholder 5"/>
          <p:cNvPicPr>
            <a:picLocks noGrp="1" noChangeAspect="1"/>
          </p:cNvPicPr>
          <p:nvPr>
            <p:ph type="pic" sz="quarter" idx="10"/>
          </p:nvPr>
        </p:nvPicPr>
        <p:blipFill>
          <a:blip r:embed="rId2"/>
          <a:srcRect l="12444" r="12444"/>
          <a:stretch>
            <a:fillRect/>
          </a:stretch>
        </p:blipFill>
        <p:spPr/>
      </p:pic>
    </p:spTree>
    <p:extLst>
      <p:ext uri="{BB962C8B-B14F-4D97-AF65-F5344CB8AC3E}">
        <p14:creationId xmlns:p14="http://schemas.microsoft.com/office/powerpoint/2010/main" val="310173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Jesus Christ</a:t>
            </a:r>
          </a:p>
        </p:txBody>
      </p:sp>
      <p:sp>
        <p:nvSpPr>
          <p:cNvPr id="2" name="Content Placeholder 1"/>
          <p:cNvSpPr>
            <a:spLocks noGrp="1"/>
          </p:cNvSpPr>
          <p:nvPr>
            <p:ph sz="quarter" idx="4"/>
          </p:nvPr>
        </p:nvSpPr>
        <p:spPr/>
        <p:txBody>
          <a:bodyPr/>
          <a:lstStyle/>
          <a:p>
            <a:r>
              <a:rPr lang="en-US" i="0" dirty="0"/>
              <a:t>Read 2 Nephi 19:2, 6, looking for additional prophecies Isaiah gave about Jesus Christ.</a:t>
            </a:r>
          </a:p>
          <a:p>
            <a:r>
              <a:rPr lang="en-US" i="0" dirty="0"/>
              <a:t>What truth can we learn from these verses about who Jesus Christ is?</a:t>
            </a:r>
          </a:p>
          <a:p>
            <a:r>
              <a:rPr lang="en-US" b="1" i="0" dirty="0"/>
              <a:t>Jesus Christ is the Mighty God, the Everlasting Father, and the Prince of Peace.</a:t>
            </a:r>
            <a:endParaRPr lang="en-US" i="0" dirty="0"/>
          </a:p>
        </p:txBody>
      </p:sp>
      <p:pic>
        <p:nvPicPr>
          <p:cNvPr id="6" name="Picture Placeholder 5"/>
          <p:cNvPicPr>
            <a:picLocks noGrp="1" noChangeAspect="1"/>
          </p:cNvPicPr>
          <p:nvPr>
            <p:ph type="pic" sz="quarter" idx="10"/>
          </p:nvPr>
        </p:nvPicPr>
        <p:blipFill>
          <a:blip r:embed="rId2"/>
          <a:srcRect l="12444" r="12444"/>
          <a:stretch>
            <a:fillRect/>
          </a:stretch>
        </p:blipFill>
        <p:spPr/>
      </p:pic>
    </p:spTree>
    <p:extLst>
      <p:ext uri="{BB962C8B-B14F-4D97-AF65-F5344CB8AC3E}">
        <p14:creationId xmlns:p14="http://schemas.microsoft.com/office/powerpoint/2010/main" val="1255701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rest of 2 Nephi 19–20, Isaiah prophesied of the punishments that would come upon Israel and Judah by Assyria’s hand. Isaiah warned Israel that destruction and captivity would soon come upon them, and he foretold a later attack on Judah because they refused to trust in the Lord. </a:t>
            </a:r>
          </a:p>
        </p:txBody>
      </p:sp>
      <p:sp>
        <p:nvSpPr>
          <p:cNvPr id="3" name="Title 2"/>
          <p:cNvSpPr>
            <a:spLocks noGrp="1"/>
          </p:cNvSpPr>
          <p:nvPr>
            <p:ph type="title"/>
          </p:nvPr>
        </p:nvSpPr>
        <p:spPr/>
        <p:txBody>
          <a:bodyPr/>
          <a:lstStyle/>
          <a:p>
            <a:r>
              <a:rPr lang="en-US" dirty="0"/>
              <a:t>2 Nephi 19–20</a:t>
            </a:r>
          </a:p>
        </p:txBody>
      </p:sp>
    </p:spTree>
    <p:extLst>
      <p:ext uri="{BB962C8B-B14F-4D97-AF65-F5344CB8AC3E}">
        <p14:creationId xmlns:p14="http://schemas.microsoft.com/office/powerpoint/2010/main" val="4241989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some people judge others to be inferior to themselves?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02202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the Father is the Supreme Being whom we worship. He is the Father of our spirits (see Hebrews 12:9). He is perfect, has all power, and knows all things. He is also just, merciful, and kind. God loves each of His children perfectly, and all are alike unto Him (see 2 Nephi 26:33). His work and glory is to bring about the immortality and eternal life of man.</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65272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the Father is the Supreme Being whom we worship. He is the Father of our spirits (see Hebrews 12:9). He is perfect, has all power, and knows all things. He is also just, merciful, and kind. God loves each of His children perfectly, and all are alike unto Him (see 2 Nephi 26:33). His work and glory is to bring about the immortality and eternal life of man.</a:t>
            </a:r>
          </a:p>
          <a:p>
            <a:r>
              <a:rPr lang="en-US" dirty="0"/>
              <a:t>What truth describes how God feels about all of His children?</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147845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Imagine a professional sports team playing a game against a local team (such as your school’s team) of the same sport. What words describe the feelings that members of the local team might have if they competed against the professional team?</a:t>
            </a:r>
          </a:p>
          <a:p>
            <a:r>
              <a:rPr lang="en-US" dirty="0"/>
              <a:t>Think about experiences you have had when you felt overwhelmed, intimidated, or fearful. As you study 2 Nephi 17–20 today, look for truths that can help you when you are in situations where you might have these feelings. </a:t>
            </a:r>
          </a:p>
          <a:p>
            <a:endParaRPr lang="en-US" dirty="0"/>
          </a:p>
        </p:txBody>
      </p:sp>
      <p:sp>
        <p:nvSpPr>
          <p:cNvPr id="3" name="Title 2"/>
          <p:cNvSpPr>
            <a:spLocks noGrp="1"/>
          </p:cNvSpPr>
          <p:nvPr>
            <p:ph type="title"/>
          </p:nvPr>
        </p:nvSpPr>
        <p:spPr/>
        <p:txBody>
          <a:bodyPr/>
          <a:lstStyle/>
          <a:p>
            <a:r>
              <a:rPr lang="en-US" dirty="0"/>
              <a:t>A Scenario</a:t>
            </a:r>
          </a:p>
        </p:txBody>
      </p:sp>
    </p:spTree>
    <p:extLst>
      <p:ext uri="{BB962C8B-B14F-4D97-AF65-F5344CB8AC3E}">
        <p14:creationId xmlns:p14="http://schemas.microsoft.com/office/powerpoint/2010/main" val="2307159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God loves each of His children perfectly, and all are alike unto Him.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33315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God loves each of His children perfectly, and all are alike unto Him. </a:t>
            </a:r>
          </a:p>
          <a:p>
            <a:r>
              <a:rPr lang="en-US" dirty="0"/>
              <a:t>2 Nephi 26:33 is the doctrinal mastery passage that supports this doctrine. Read 2 Nephi 26:33, looking for words and phrases that help teach the statement of doctrine above.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816931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9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t>In order to understand the context of Isaiah’s words that Nephi recorded in 2 Nephi 17–18, it is helpful to understand that the nations of Israel, Syria, and Judah were being threatened by the much stronger Assyrian Empire. </a:t>
            </a:r>
          </a:p>
        </p:txBody>
      </p:sp>
      <p:sp>
        <p:nvSpPr>
          <p:cNvPr id="4" name="Title 3"/>
          <p:cNvSpPr>
            <a:spLocks noGrp="1"/>
          </p:cNvSpPr>
          <p:nvPr>
            <p:ph type="title"/>
          </p:nvPr>
        </p:nvSpPr>
        <p:spPr/>
        <p:txBody>
          <a:bodyPr/>
          <a:lstStyle/>
          <a:p>
            <a:r>
              <a:rPr lang="en-US" dirty="0"/>
              <a:t>The Mighty Assyrians</a:t>
            </a:r>
          </a:p>
        </p:txBody>
      </p:sp>
      <p:pic>
        <p:nvPicPr>
          <p:cNvPr id="10" name="Picture 9"/>
          <p:cNvPicPr>
            <a:picLocks noChangeAspect="1"/>
          </p:cNvPicPr>
          <p:nvPr/>
        </p:nvPicPr>
        <p:blipFill>
          <a:blip r:embed="rId2"/>
          <a:stretch>
            <a:fillRect/>
          </a:stretch>
        </p:blipFill>
        <p:spPr>
          <a:xfrm>
            <a:off x="2825496" y="1591056"/>
            <a:ext cx="3493008" cy="2432304"/>
          </a:xfrm>
          <a:prstGeom prst="rect">
            <a:avLst/>
          </a:prstGeom>
        </p:spPr>
      </p:pic>
    </p:spTree>
    <p:extLst>
      <p:ext uri="{BB962C8B-B14F-4D97-AF65-F5344CB8AC3E}">
        <p14:creationId xmlns:p14="http://schemas.microsoft.com/office/powerpoint/2010/main" val="21224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Here is a chart containing some additional information about these nations (adapted from Victor L. Ludlow, </a:t>
            </a:r>
            <a:r>
              <a:rPr lang="en-US" i="1" dirty="0"/>
              <a:t>Isaiah: Prophet, Seer, and Poet </a:t>
            </a:r>
            <a:r>
              <a:rPr lang="en-US" dirty="0"/>
              <a:t>[1982], 140). </a:t>
            </a:r>
          </a:p>
        </p:txBody>
      </p:sp>
      <p:sp>
        <p:nvSpPr>
          <p:cNvPr id="3" name="Title 2"/>
          <p:cNvSpPr>
            <a:spLocks noGrp="1"/>
          </p:cNvSpPr>
          <p:nvPr>
            <p:ph type="title"/>
          </p:nvPr>
        </p:nvSpPr>
        <p:spPr/>
        <p:txBody>
          <a:bodyPr/>
          <a:lstStyle/>
          <a:p>
            <a:r>
              <a:rPr lang="en-US" dirty="0"/>
              <a:t>Nations of Judah, Syria, and Israel</a:t>
            </a:r>
          </a:p>
        </p:txBody>
      </p:sp>
      <p:graphicFrame>
        <p:nvGraphicFramePr>
          <p:cNvPr id="5" name="Table 4"/>
          <p:cNvGraphicFramePr>
            <a:graphicFrameLocks noGrp="1"/>
          </p:cNvGraphicFramePr>
          <p:nvPr>
            <p:extLst>
              <p:ext uri="{D42A27DB-BD31-4B8C-83A1-F6EECF244321}">
                <p14:modId xmlns:p14="http://schemas.microsoft.com/office/powerpoint/2010/main" val="2232464016"/>
              </p:ext>
            </p:extLst>
          </p:nvPr>
        </p:nvGraphicFramePr>
        <p:xfrm>
          <a:off x="1838325" y="1719073"/>
          <a:ext cx="5467350" cy="2194560"/>
        </p:xfrm>
        <a:graphic>
          <a:graphicData uri="http://schemas.openxmlformats.org/drawingml/2006/table">
            <a:tbl>
              <a:tblPr/>
              <a:tblGrid>
                <a:gridCol w="1419225">
                  <a:extLst>
                    <a:ext uri="{9D8B030D-6E8A-4147-A177-3AD203B41FA5}">
                      <a16:colId xmlns:a16="http://schemas.microsoft.com/office/drawing/2014/main" val="2326937218"/>
                    </a:ext>
                  </a:extLst>
                </a:gridCol>
                <a:gridCol w="1524000">
                  <a:extLst>
                    <a:ext uri="{9D8B030D-6E8A-4147-A177-3AD203B41FA5}">
                      <a16:colId xmlns:a16="http://schemas.microsoft.com/office/drawing/2014/main" val="2722401631"/>
                    </a:ext>
                  </a:extLst>
                </a:gridCol>
                <a:gridCol w="914400">
                  <a:extLst>
                    <a:ext uri="{9D8B030D-6E8A-4147-A177-3AD203B41FA5}">
                      <a16:colId xmlns:a16="http://schemas.microsoft.com/office/drawing/2014/main" val="1513344068"/>
                    </a:ext>
                  </a:extLst>
                </a:gridCol>
                <a:gridCol w="1609725">
                  <a:extLst>
                    <a:ext uri="{9D8B030D-6E8A-4147-A177-3AD203B41FA5}">
                      <a16:colId xmlns:a16="http://schemas.microsoft.com/office/drawing/2014/main" val="2546379368"/>
                    </a:ext>
                  </a:extLst>
                </a:gridCol>
              </a:tblGrid>
              <a:tr h="362580">
                <a:tc>
                  <a:txBody>
                    <a:bodyPr/>
                    <a:lstStyle/>
                    <a:p>
                      <a:pPr algn="l" rtl="0" fontAlgn="base"/>
                      <a:r>
                        <a:rPr lang="en-US" sz="1300" b="1" i="0">
                          <a:solidFill>
                            <a:srgbClr val="000000"/>
                          </a:solidFill>
                          <a:effectLst/>
                          <a:latin typeface="Times" panose="02020603050405020304" pitchFamily="18" charset="0"/>
                        </a:rPr>
                        <a:t>Country </a:t>
                      </a:r>
                      <a:r>
                        <a:rPr lang="en-US" sz="1300" b="0" i="0">
                          <a:effectLst/>
                          <a:latin typeface="Times"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6D6D6D"/>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Judah </a:t>
                      </a:r>
                      <a:r>
                        <a:rPr lang="en-US" sz="1300" b="0" i="0">
                          <a:effectLst/>
                          <a:latin typeface="Times New Roman"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6D6D6D"/>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dirty="0">
                          <a:solidFill>
                            <a:srgbClr val="000000"/>
                          </a:solidFill>
                          <a:effectLst/>
                          <a:latin typeface="Times New Roman" panose="02020603050405020304" pitchFamily="18" charset="0"/>
                        </a:rPr>
                        <a:t>Syria </a:t>
                      </a:r>
                      <a:r>
                        <a:rPr lang="en-US" sz="1300" b="0" i="0" dirty="0">
                          <a:effectLst/>
                          <a:latin typeface="Times New Roman" panose="02020603050405020304" pitchFamily="18" charset="0"/>
                        </a:rPr>
                        <a:t> </a:t>
                      </a:r>
                      <a:endParaRPr lang="en-US" b="0" i="0" dirty="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6D6D6D"/>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Israel </a:t>
                      </a:r>
                      <a:r>
                        <a:rPr lang="en-US" sz="1300" b="0" i="0">
                          <a:effectLst/>
                          <a:latin typeface="Times New Roman"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6D6D6D"/>
                      </a:solidFill>
                      <a:prstDash val="solid"/>
                      <a:round/>
                      <a:headEnd type="none" w="med" len="med"/>
                      <a:tailEnd type="none" w="med" len="med"/>
                    </a:lnR>
                    <a:lnT w="9525" cap="flat" cmpd="sng" algn="ctr">
                      <a:solidFill>
                        <a:srgbClr val="6D6D6D"/>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11892956"/>
                  </a:ext>
                </a:extLst>
              </a:tr>
              <a:tr h="610660">
                <a:tc>
                  <a:txBody>
                    <a:bodyPr/>
                    <a:lstStyle/>
                    <a:p>
                      <a:pPr algn="l" rtl="0" fontAlgn="base"/>
                      <a:r>
                        <a:rPr lang="en-US" sz="1300" b="1" i="0">
                          <a:solidFill>
                            <a:srgbClr val="000000"/>
                          </a:solidFill>
                          <a:effectLst/>
                          <a:latin typeface="Times" panose="02020603050405020304" pitchFamily="18" charset="0"/>
                        </a:rPr>
                        <a:t>Capital city </a:t>
                      </a:r>
                      <a:r>
                        <a:rPr lang="en-US" sz="1300" b="0" i="0">
                          <a:effectLst/>
                          <a:latin typeface="Times"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dirty="0">
                          <a:solidFill>
                            <a:srgbClr val="000000"/>
                          </a:solidFill>
                          <a:effectLst/>
                          <a:latin typeface="Times New Roman" panose="02020603050405020304" pitchFamily="18" charset="0"/>
                        </a:rPr>
                        <a:t>Jerusalem </a:t>
                      </a:r>
                      <a:r>
                        <a:rPr lang="en-US" sz="1300" b="0" i="0" dirty="0">
                          <a:effectLst/>
                          <a:latin typeface="Times New Roman" panose="02020603050405020304" pitchFamily="18" charset="0"/>
                        </a:rPr>
                        <a:t> </a:t>
                      </a:r>
                      <a:endParaRPr lang="en-US" b="0" i="0" dirty="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Damascus </a:t>
                      </a:r>
                      <a:r>
                        <a:rPr lang="en-US" sz="1300" b="0" i="0">
                          <a:effectLst/>
                          <a:latin typeface="Times New Roman"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Samaria </a:t>
                      </a:r>
                      <a:r>
                        <a:rPr lang="en-US" sz="1300" b="0" i="0">
                          <a:effectLst/>
                          <a:latin typeface="Times New Roman" panose="02020603050405020304" pitchFamily="18" charset="0"/>
                        </a:rPr>
                        <a:t> </a:t>
                      </a:r>
                      <a:endParaRPr lang="en-US" b="0" i="0">
                        <a:effectLst/>
                      </a:endParaRPr>
                    </a:p>
                  </a:txBody>
                  <a:tcPr anchor="ctr">
                    <a:lnL w="9525" cap="flat" cmpd="sng" algn="ctr">
                      <a:solidFill>
                        <a:srgbClr val="808080"/>
                      </a:solidFill>
                      <a:prstDash val="solid"/>
                      <a:round/>
                      <a:headEnd type="none" w="med" len="med"/>
                      <a:tailEnd type="none" w="med" len="med"/>
                    </a:lnL>
                    <a:lnR w="9525" cap="flat" cmpd="sng" algn="ctr">
                      <a:solidFill>
                        <a:srgbClr val="6D6D6D"/>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16170051"/>
                  </a:ext>
                </a:extLst>
              </a:tr>
              <a:tr h="610660">
                <a:tc>
                  <a:txBody>
                    <a:bodyPr/>
                    <a:lstStyle/>
                    <a:p>
                      <a:pPr algn="l" rtl="0" fontAlgn="base"/>
                      <a:r>
                        <a:rPr lang="en-US" sz="1300" b="1" i="0">
                          <a:solidFill>
                            <a:srgbClr val="000000"/>
                          </a:solidFill>
                          <a:effectLst/>
                          <a:latin typeface="Times" panose="02020603050405020304" pitchFamily="18" charset="0"/>
                        </a:rPr>
                        <a:t>Territory or principal tribe </a:t>
                      </a:r>
                      <a:r>
                        <a:rPr lang="en-US" sz="1300" b="0" i="0">
                          <a:effectLst/>
                          <a:latin typeface="Times"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Judah </a:t>
                      </a:r>
                      <a:r>
                        <a:rPr lang="en-US" sz="1300" b="0" i="0">
                          <a:effectLst/>
                          <a:latin typeface="Times New Roman"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Aram </a:t>
                      </a:r>
                      <a:r>
                        <a:rPr lang="en-US" sz="1300" b="0" i="0">
                          <a:effectLst/>
                          <a:latin typeface="Times New Roman"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Ephraim </a:t>
                      </a:r>
                      <a:r>
                        <a:rPr lang="en-US" sz="1300" b="0" i="0">
                          <a:effectLst/>
                          <a:latin typeface="Times New Roman"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6D6D6D"/>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49948"/>
                  </a:ext>
                </a:extLst>
              </a:tr>
              <a:tr h="610660">
                <a:tc>
                  <a:txBody>
                    <a:bodyPr/>
                    <a:lstStyle/>
                    <a:p>
                      <a:pPr algn="l" rtl="0" fontAlgn="base"/>
                      <a:r>
                        <a:rPr lang="en-US" sz="1300" b="1" i="0">
                          <a:solidFill>
                            <a:srgbClr val="000000"/>
                          </a:solidFill>
                          <a:effectLst/>
                          <a:latin typeface="Times" panose="02020603050405020304" pitchFamily="18" charset="0"/>
                        </a:rPr>
                        <a:t>Leader </a:t>
                      </a:r>
                      <a:r>
                        <a:rPr lang="en-US" sz="1300" b="0" i="0">
                          <a:effectLst/>
                          <a:latin typeface="Times"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a:solidFill>
                            <a:srgbClr val="000000"/>
                          </a:solidFill>
                          <a:effectLst/>
                          <a:latin typeface="Times New Roman" panose="02020603050405020304" pitchFamily="18" charset="0"/>
                        </a:rPr>
                        <a:t>Ahaz (king), of the house of David </a:t>
                      </a:r>
                      <a:r>
                        <a:rPr lang="en-US" sz="1300" b="0" i="0">
                          <a:effectLst/>
                          <a:latin typeface="Times New Roman" panose="02020603050405020304" pitchFamily="18" charset="0"/>
                        </a:rPr>
                        <a:t> </a:t>
                      </a:r>
                      <a:endParaRPr lang="en-US" b="0" i="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dirty="0" err="1">
                          <a:solidFill>
                            <a:srgbClr val="000000"/>
                          </a:solidFill>
                          <a:effectLst/>
                          <a:latin typeface="Times New Roman" panose="02020603050405020304" pitchFamily="18" charset="0"/>
                        </a:rPr>
                        <a:t>Rezin</a:t>
                      </a:r>
                      <a:endParaRPr lang="en-US" sz="1300" b="0" i="0" dirty="0">
                        <a:solidFill>
                          <a:srgbClr val="000000"/>
                        </a:solidFill>
                        <a:effectLst/>
                        <a:latin typeface="Times New Roman" panose="02020603050405020304" pitchFamily="18" charset="0"/>
                      </a:endParaRPr>
                    </a:p>
                    <a:p>
                      <a:pPr algn="l" rtl="0" fontAlgn="base"/>
                      <a:r>
                        <a:rPr lang="en-US" sz="1300" b="0" i="0" dirty="0">
                          <a:solidFill>
                            <a:srgbClr val="000000"/>
                          </a:solidFill>
                          <a:effectLst/>
                          <a:latin typeface="Times New Roman" panose="02020603050405020304" pitchFamily="18" charset="0"/>
                        </a:rPr>
                        <a:t>(king) </a:t>
                      </a:r>
                      <a:r>
                        <a:rPr lang="en-US" sz="1300" b="0" i="0" dirty="0">
                          <a:effectLst/>
                          <a:latin typeface="Times New Roman" panose="02020603050405020304" pitchFamily="18" charset="0"/>
                        </a:rPr>
                        <a:t> </a:t>
                      </a:r>
                      <a:endParaRPr lang="en-US" b="0" i="0" dirty="0">
                        <a:effectLst/>
                      </a:endParaRPr>
                    </a:p>
                  </a:txBody>
                  <a:tcPr anchor="ctr">
                    <a:lnL w="9525" cap="flat" cmpd="sng" algn="ctr">
                      <a:solidFill>
                        <a:srgbClr val="7F7F7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rtl="0" fontAlgn="base"/>
                      <a:r>
                        <a:rPr lang="en-US" sz="1300" b="0" i="0" dirty="0" err="1">
                          <a:solidFill>
                            <a:srgbClr val="000000"/>
                          </a:solidFill>
                          <a:effectLst/>
                          <a:latin typeface="Times New Roman" panose="02020603050405020304" pitchFamily="18" charset="0"/>
                        </a:rPr>
                        <a:t>Pekah</a:t>
                      </a:r>
                      <a:r>
                        <a:rPr lang="en-US" sz="1300" b="0" i="0" dirty="0">
                          <a:solidFill>
                            <a:srgbClr val="000000"/>
                          </a:solidFill>
                          <a:effectLst/>
                          <a:latin typeface="Times New Roman" panose="02020603050405020304" pitchFamily="18" charset="0"/>
                        </a:rPr>
                        <a:t> (king), son of </a:t>
                      </a:r>
                      <a:r>
                        <a:rPr lang="en-US" sz="1300" b="0" i="0" dirty="0" err="1">
                          <a:solidFill>
                            <a:srgbClr val="000000"/>
                          </a:solidFill>
                          <a:effectLst/>
                          <a:latin typeface="Times New Roman" panose="02020603050405020304" pitchFamily="18" charset="0"/>
                        </a:rPr>
                        <a:t>Remaliah</a:t>
                      </a:r>
                      <a:r>
                        <a:rPr lang="en-US" sz="1300" b="0" i="0" dirty="0">
                          <a:solidFill>
                            <a:srgbClr val="000000"/>
                          </a:solidFill>
                          <a:effectLst/>
                          <a:latin typeface="Times New Roman" panose="02020603050405020304" pitchFamily="18" charset="0"/>
                        </a:rPr>
                        <a:t> </a:t>
                      </a:r>
                      <a:r>
                        <a:rPr lang="en-US" sz="1300" b="0" i="0" dirty="0">
                          <a:effectLst/>
                          <a:latin typeface="Times New Roman" panose="02020603050405020304" pitchFamily="18" charset="0"/>
                        </a:rPr>
                        <a:t> </a:t>
                      </a:r>
                      <a:endParaRPr lang="en-US" b="0" i="0" dirty="0">
                        <a:effectLst/>
                      </a:endParaRPr>
                    </a:p>
                  </a:txBody>
                  <a:tcPr anchor="ctr">
                    <a:lnL w="9525" cap="flat" cmpd="sng" algn="ctr">
                      <a:solidFill>
                        <a:srgbClr val="7F7F7F"/>
                      </a:solidFill>
                      <a:prstDash val="solid"/>
                      <a:round/>
                      <a:headEnd type="none" w="med" len="med"/>
                      <a:tailEnd type="none" w="med" len="med"/>
                    </a:lnL>
                    <a:lnR w="9525" cap="flat" cmpd="sng" algn="ctr">
                      <a:solidFill>
                        <a:srgbClr val="6D6D6D"/>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85261470"/>
                  </a:ext>
                </a:extLst>
              </a:tr>
            </a:tbl>
          </a:graphicData>
        </a:graphic>
      </p:graphicFrame>
    </p:spTree>
    <p:extLst>
      <p:ext uri="{BB962C8B-B14F-4D97-AF65-F5344CB8AC3E}">
        <p14:creationId xmlns:p14="http://schemas.microsoft.com/office/powerpoint/2010/main" val="87549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During Isaiah’s ministry in the kingdom of Judah, the kings of Israel (home of the northern ten tribes) and Syria wanted King Ahaz of Judah to join them in an alliance against the powerful empire of Assyria. The Assyrian kings and soldiers were famous for their brutality, which included torturing and cruelly murdering the people they conquered. Assyria had already threatened Israel and Syria and was forcing them to pay tribute or face destruction. </a:t>
            </a:r>
          </a:p>
        </p:txBody>
      </p:sp>
      <p:sp>
        <p:nvSpPr>
          <p:cNvPr id="5" name="Title 4"/>
          <p:cNvSpPr>
            <a:spLocks noGrp="1"/>
          </p:cNvSpPr>
          <p:nvPr>
            <p:ph type="title"/>
          </p:nvPr>
        </p:nvSpPr>
        <p:spPr/>
        <p:txBody>
          <a:bodyPr/>
          <a:lstStyle/>
          <a:p>
            <a:r>
              <a:rPr lang="en-US" dirty="0"/>
              <a:t>Threats against Judah</a:t>
            </a:r>
          </a:p>
        </p:txBody>
      </p:sp>
    </p:spTree>
    <p:extLst>
      <p:ext uri="{BB962C8B-B14F-4D97-AF65-F5344CB8AC3E}">
        <p14:creationId xmlns:p14="http://schemas.microsoft.com/office/powerpoint/2010/main" val="138937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King Ahaz refused to join the alliance against Assyria, Israel and Syria attacked Judah in order to place another ruler on Judah’s throne who would support the alliance against Assyria (see 2 Nephi 17:1, 6). </a:t>
            </a:r>
          </a:p>
          <a:p>
            <a:endParaRPr lang="en-US" dirty="0"/>
          </a:p>
        </p:txBody>
      </p:sp>
      <p:sp>
        <p:nvSpPr>
          <p:cNvPr id="3" name="Title 2"/>
          <p:cNvSpPr>
            <a:spLocks noGrp="1"/>
          </p:cNvSpPr>
          <p:nvPr>
            <p:ph type="title"/>
          </p:nvPr>
        </p:nvSpPr>
        <p:spPr/>
        <p:txBody>
          <a:bodyPr/>
          <a:lstStyle/>
          <a:p>
            <a:r>
              <a:rPr lang="en-US" dirty="0"/>
              <a:t>King Ahaz</a:t>
            </a:r>
          </a:p>
        </p:txBody>
      </p:sp>
    </p:spTree>
    <p:extLst>
      <p:ext uri="{BB962C8B-B14F-4D97-AF65-F5344CB8AC3E}">
        <p14:creationId xmlns:p14="http://schemas.microsoft.com/office/powerpoint/2010/main" val="321532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King Ahaz refused to join the alliance against Assyria, Israel and Syria attacked Judah in order to place another ruler on Judah’s throne who would support the alliance against Assyria (see 2 Nephi 17:1, 6). </a:t>
            </a:r>
          </a:p>
          <a:p>
            <a:r>
              <a:rPr lang="en-US" dirty="0"/>
              <a:t>Read 2 Nephi 17:2, looking for words that indicate how Ahaz and the people of Judah felt as they considered the threats posed by Israel, Syria, and Assyria.</a:t>
            </a:r>
          </a:p>
        </p:txBody>
      </p:sp>
      <p:sp>
        <p:nvSpPr>
          <p:cNvPr id="3" name="Title 2"/>
          <p:cNvSpPr>
            <a:spLocks noGrp="1"/>
          </p:cNvSpPr>
          <p:nvPr>
            <p:ph type="title"/>
          </p:nvPr>
        </p:nvSpPr>
        <p:spPr/>
        <p:txBody>
          <a:bodyPr/>
          <a:lstStyle/>
          <a:p>
            <a:r>
              <a:rPr lang="en-US" dirty="0"/>
              <a:t>King Ahaz</a:t>
            </a:r>
          </a:p>
        </p:txBody>
      </p:sp>
    </p:spTree>
    <p:extLst>
      <p:ext uri="{BB962C8B-B14F-4D97-AF65-F5344CB8AC3E}">
        <p14:creationId xmlns:p14="http://schemas.microsoft.com/office/powerpoint/2010/main" val="2101998830"/>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F72DE-9424-4913-B697-7A4F6D48086C}">
  <ds:schemaRefs>
    <ds:schemaRef ds:uri="http://schemas.microsoft.com/sharepoint/v3/contenttype/forms"/>
  </ds:schemaRefs>
</ds:datastoreItem>
</file>

<file path=customXml/itemProps2.xml><?xml version="1.0" encoding="utf-8"?>
<ds:datastoreItem xmlns:ds="http://schemas.openxmlformats.org/officeDocument/2006/customXml" ds:itemID="{C48D34CA-92EB-4584-A9C4-DF51799C16D8}">
  <ds:schemaRefs>
    <ds:schemaRef ds:uri="http://purl.org/dc/elements/1.1/"/>
    <ds:schemaRef ds:uri="a51ac170-4e69-43ea-bbd4-5a9e3eb386d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b764eb9d-49e1-4eb4-965b-0d99005b74c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0CE386C-2CC7-4E79-92CF-4F1979E40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5135</TotalTime>
  <Words>1932</Words>
  <Application>Microsoft Office PowerPoint</Application>
  <PresentationFormat>On-screen Show (4:3)</PresentationFormat>
  <Paragraphs>126</Paragraphs>
  <Slides>42</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Arial</vt:lpstr>
      <vt:lpstr>Calibri</vt:lpstr>
      <vt:lpstr>Helam Slab ldsLat Light</vt:lpstr>
      <vt:lpstr>Open Sans</vt:lpstr>
      <vt:lpstr>Times</vt:lpstr>
      <vt:lpstr>Times New Roman</vt:lpstr>
      <vt:lpstr>Old Testament</vt:lpstr>
      <vt:lpstr>1_Old Testament</vt:lpstr>
      <vt:lpstr>2_Old Testament</vt:lpstr>
      <vt:lpstr>3_Old Testament</vt:lpstr>
      <vt:lpstr>4_Old Testament</vt:lpstr>
      <vt:lpstr>2 Nephi 17–20  </vt:lpstr>
      <vt:lpstr>Devotional</vt:lpstr>
      <vt:lpstr>A Scenario</vt:lpstr>
      <vt:lpstr>A Scenario</vt:lpstr>
      <vt:lpstr>The Mighty Assyrians</vt:lpstr>
      <vt:lpstr>Nations of Judah, Syria, and Israel</vt:lpstr>
      <vt:lpstr>Threats against Judah</vt:lpstr>
      <vt:lpstr>King Ahaz</vt:lpstr>
      <vt:lpstr>King Ahaz</vt:lpstr>
      <vt:lpstr>His Heart Was Moved</vt:lpstr>
      <vt:lpstr>His Heart Was Moved</vt:lpstr>
      <vt:lpstr>His Heart Was Moved</vt:lpstr>
      <vt:lpstr>His Heart Was Moved</vt:lpstr>
      <vt:lpstr>The Lord’s Counsel</vt:lpstr>
      <vt:lpstr>The Lord’s Counsel</vt:lpstr>
      <vt:lpstr>Disregarding Counsel</vt:lpstr>
      <vt:lpstr>Disregarding Counsel</vt:lpstr>
      <vt:lpstr>Disregarding Counsel</vt:lpstr>
      <vt:lpstr>Immanuel</vt:lpstr>
      <vt:lpstr>Immanuel</vt:lpstr>
      <vt:lpstr>King Ahaz’s Choice</vt:lpstr>
      <vt:lpstr>Fulfillment of Isaiah’s Prophecy</vt:lpstr>
      <vt:lpstr>Fulfillment of Isaiah’s Prophecy</vt:lpstr>
      <vt:lpstr>The Lord’s Instruction</vt:lpstr>
      <vt:lpstr>The Lord’s Instruction</vt:lpstr>
      <vt:lpstr>The Lord’s Promise</vt:lpstr>
      <vt:lpstr>King Hezekiah</vt:lpstr>
      <vt:lpstr>King Hezekiah</vt:lpstr>
      <vt:lpstr>Trust in the Lord</vt:lpstr>
      <vt:lpstr>Trust in the Lord</vt:lpstr>
      <vt:lpstr>Trust in the Lord</vt:lpstr>
      <vt:lpstr>Look to the Lord</vt:lpstr>
      <vt:lpstr>Jesus Christ</vt:lpstr>
      <vt:lpstr>Jesus Christ</vt:lpstr>
      <vt:lpstr>Jesus Christ</vt:lpstr>
      <vt:lpstr>2 Nephi 19–20</vt:lpstr>
      <vt:lpstr>Doctrinal Mastery: The Godhead</vt:lpstr>
      <vt:lpstr>Doctrinal Mastery: The Godhead</vt:lpstr>
      <vt:lpstr>Doctrinal Mastery: The Godhead</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287</cp:revision>
  <dcterms:created xsi:type="dcterms:W3CDTF">2013-07-15T20:26:14Z</dcterms:created>
  <dcterms:modified xsi:type="dcterms:W3CDTF">2017-07-06T00:13:09Z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