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9"/>
  </p:notesMasterIdLst>
  <p:handoutMasterIdLst>
    <p:handoutMasterId r:id="rId60"/>
  </p:handoutMasterIdLst>
  <p:sldIdLst>
    <p:sldId id="258" r:id="rId9"/>
    <p:sldId id="302" r:id="rId10"/>
    <p:sldId id="305" r:id="rId11"/>
    <p:sldId id="304" r:id="rId12"/>
    <p:sldId id="307" r:id="rId13"/>
    <p:sldId id="308" r:id="rId14"/>
    <p:sldId id="309" r:id="rId15"/>
    <p:sldId id="313" r:id="rId16"/>
    <p:sldId id="314" r:id="rId17"/>
    <p:sldId id="315" r:id="rId18"/>
    <p:sldId id="310" r:id="rId19"/>
    <p:sldId id="311" r:id="rId20"/>
    <p:sldId id="316" r:id="rId21"/>
    <p:sldId id="319" r:id="rId22"/>
    <p:sldId id="358" r:id="rId23"/>
    <p:sldId id="317" r:id="rId24"/>
    <p:sldId id="359" r:id="rId25"/>
    <p:sldId id="323" r:id="rId26"/>
    <p:sldId id="325" r:id="rId27"/>
    <p:sldId id="326" r:id="rId28"/>
    <p:sldId id="322" r:id="rId29"/>
    <p:sldId id="327" r:id="rId30"/>
    <p:sldId id="328" r:id="rId31"/>
    <p:sldId id="360" r:id="rId32"/>
    <p:sldId id="331" r:id="rId33"/>
    <p:sldId id="332" r:id="rId34"/>
    <p:sldId id="329" r:id="rId35"/>
    <p:sldId id="334" r:id="rId36"/>
    <p:sldId id="335" r:id="rId37"/>
    <p:sldId id="333" r:id="rId38"/>
    <p:sldId id="337" r:id="rId39"/>
    <p:sldId id="336" r:id="rId40"/>
    <p:sldId id="339" r:id="rId41"/>
    <p:sldId id="340" r:id="rId42"/>
    <p:sldId id="338" r:id="rId43"/>
    <p:sldId id="342" r:id="rId44"/>
    <p:sldId id="344" r:id="rId45"/>
    <p:sldId id="345" r:id="rId46"/>
    <p:sldId id="347" r:id="rId47"/>
    <p:sldId id="343" r:id="rId48"/>
    <p:sldId id="349" r:id="rId49"/>
    <p:sldId id="350" r:id="rId50"/>
    <p:sldId id="348" r:id="rId51"/>
    <p:sldId id="353" r:id="rId52"/>
    <p:sldId id="351" r:id="rId53"/>
    <p:sldId id="354" r:id="rId54"/>
    <p:sldId id="361" r:id="rId55"/>
    <p:sldId id="357" r:id="rId56"/>
    <p:sldId id="355" r:id="rId57"/>
    <p:sldId id="30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D8916-60E1-495E-A8FB-1AEB11CB6A02}" type="datetimeFigureOut">
              <a:rPr lang="en-US" smtClean="0"/>
              <a:t>7/5/2017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59D8A-4B46-49FF-8E2D-57A671DAAA74}" type="slidenum">
              <a:rPr lang="en-US" smtClean="0"/>
              <a:t>‹#›</a:t>
            </a:fld>
            <a:endParaRPr lang="en-US"/>
          </a:p>
        </p:txBody>
      </p:sp>
    </p:spTree>
    <p:extLst>
      <p:ext uri="{BB962C8B-B14F-4D97-AF65-F5344CB8AC3E}">
        <p14:creationId xmlns:p14="http://schemas.microsoft.com/office/powerpoint/2010/main" val="389973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738194</a:t>
            </a:r>
          </a:p>
        </p:txBody>
      </p:sp>
      <p:sp>
        <p:nvSpPr>
          <p:cNvPr id="4" name="Slide Number Placeholder 3"/>
          <p:cNvSpPr>
            <a:spLocks noGrp="1"/>
          </p:cNvSpPr>
          <p:nvPr>
            <p:ph type="sldNum" sz="quarter" idx="10"/>
          </p:nvPr>
        </p:nvSpPr>
        <p:spPr/>
        <p:txBody>
          <a:bodyPr/>
          <a:lstStyle/>
          <a:p>
            <a:fld id="{F8D10A5B-8CAA-4FE1-A0C2-54BBAF14A407}" type="slidenum">
              <a:rPr lang="en-US" smtClean="0"/>
              <a:t>2</a:t>
            </a:fld>
            <a:endParaRPr lang="en-US"/>
          </a:p>
        </p:txBody>
      </p:sp>
    </p:spTree>
    <p:extLst>
      <p:ext uri="{BB962C8B-B14F-4D97-AF65-F5344CB8AC3E}">
        <p14:creationId xmlns:p14="http://schemas.microsoft.com/office/powerpoint/2010/main" val="57812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34" y="2642616"/>
            <a:ext cx="8276266" cy="1444752"/>
          </a:xfrm>
        </p:spPr>
        <p:txBody>
          <a:bodyPr/>
          <a:lstStyle/>
          <a:p>
            <a:r>
              <a:rPr lang="en-US" dirty="0"/>
              <a:t>2 Nephi 12–15</a:t>
            </a:r>
            <a:br>
              <a:rPr lang="en-US" dirty="0"/>
            </a:br>
            <a:endParaRPr lang="en-US" dirty="0"/>
          </a:p>
        </p:txBody>
      </p:sp>
      <p:sp>
        <p:nvSpPr>
          <p:cNvPr id="3" name="Text Placeholder 2"/>
          <p:cNvSpPr>
            <a:spLocks noGrp="1"/>
          </p:cNvSpPr>
          <p:nvPr>
            <p:ph type="body" sz="quarter" idx="11"/>
          </p:nvPr>
        </p:nvSpPr>
        <p:spPr/>
        <p:txBody>
          <a:bodyPr/>
          <a:lstStyle/>
          <a:p>
            <a:r>
              <a:rPr lang="en-US" dirty="0"/>
              <a:t>Lesson 32</a:t>
            </a:r>
          </a:p>
        </p:txBody>
      </p:sp>
    </p:spTree>
    <p:extLst>
      <p:ext uri="{BB962C8B-B14F-4D97-AF65-F5344CB8AC3E}">
        <p14:creationId xmlns:p14="http://schemas.microsoft.com/office/powerpoint/2010/main" val="145408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As we worship in the temple, the Lord will teach us of His ways and help us walk in His paths. </a:t>
            </a:r>
            <a:r>
              <a:rPr lang="en-US" dirty="0"/>
              <a:t> </a:t>
            </a:r>
          </a:p>
          <a:p>
            <a:pPr fontAlgn="base"/>
            <a:r>
              <a:rPr lang="en-US" dirty="0"/>
              <a:t>How do temples teach us the Lord’s ways and help us to walk in His paths?</a:t>
            </a:r>
          </a:p>
          <a:p>
            <a:endParaRPr lang="en-US" dirty="0"/>
          </a:p>
        </p:txBody>
      </p:sp>
      <p:sp>
        <p:nvSpPr>
          <p:cNvPr id="3" name="Title 2"/>
          <p:cNvSpPr>
            <a:spLocks noGrp="1"/>
          </p:cNvSpPr>
          <p:nvPr>
            <p:ph type="title"/>
          </p:nvPr>
        </p:nvSpPr>
        <p:spPr/>
        <p:txBody>
          <a:bodyPr/>
          <a:lstStyle/>
          <a:p>
            <a:r>
              <a:rPr lang="en-US" dirty="0"/>
              <a:t>Worshipping in the Temple</a:t>
            </a:r>
          </a:p>
        </p:txBody>
      </p:sp>
    </p:spTree>
    <p:extLst>
      <p:ext uri="{BB962C8B-B14F-4D97-AF65-F5344CB8AC3E}">
        <p14:creationId xmlns:p14="http://schemas.microsoft.com/office/powerpoint/2010/main" val="93898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As we worship in the temple, the Lord will teach us of His ways and help us walk in His paths. </a:t>
            </a:r>
            <a:r>
              <a:rPr lang="en-US" dirty="0"/>
              <a:t> </a:t>
            </a:r>
          </a:p>
          <a:p>
            <a:pPr fontAlgn="base"/>
            <a:r>
              <a:rPr lang="en-US" dirty="0"/>
              <a:t>How do temples teach us the Lord’s ways and help us to walk in His paths?</a:t>
            </a:r>
          </a:p>
          <a:p>
            <a:pPr fontAlgn="base"/>
            <a:r>
              <a:rPr lang="en-US" dirty="0"/>
              <a:t>When has worshipping in the temple helped you learn of the Lord’s ways and walk in His paths?</a:t>
            </a:r>
          </a:p>
          <a:p>
            <a:endParaRPr lang="en-US" dirty="0"/>
          </a:p>
        </p:txBody>
      </p:sp>
      <p:sp>
        <p:nvSpPr>
          <p:cNvPr id="3" name="Title 2"/>
          <p:cNvSpPr>
            <a:spLocks noGrp="1"/>
          </p:cNvSpPr>
          <p:nvPr>
            <p:ph type="title"/>
          </p:nvPr>
        </p:nvSpPr>
        <p:spPr/>
        <p:txBody>
          <a:bodyPr/>
          <a:lstStyle/>
          <a:p>
            <a:r>
              <a:rPr lang="en-US" dirty="0"/>
              <a:t>Worshipping in the Temple</a:t>
            </a:r>
          </a:p>
        </p:txBody>
      </p:sp>
    </p:spTree>
    <p:extLst>
      <p:ext uri="{BB962C8B-B14F-4D97-AF65-F5344CB8AC3E}">
        <p14:creationId xmlns:p14="http://schemas.microsoft.com/office/powerpoint/2010/main" val="217480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Sister Elaine S. Dalton</a:t>
            </a:r>
          </a:p>
        </p:txBody>
      </p:sp>
      <p:sp>
        <p:nvSpPr>
          <p:cNvPr id="3" name="Content Placeholder 2"/>
          <p:cNvSpPr>
            <a:spLocks noGrp="1"/>
          </p:cNvSpPr>
          <p:nvPr>
            <p:ph sz="quarter" idx="4"/>
          </p:nvPr>
        </p:nvSpPr>
        <p:spPr/>
        <p:txBody>
          <a:bodyPr/>
          <a:lstStyle/>
          <a:p>
            <a:pPr marL="0" indent="0">
              <a:buNone/>
            </a:pPr>
            <a:r>
              <a:rPr lang="en-US" dirty="0"/>
              <a:t>“Prepare now for the temple, the mountain of the Lord. Never allow the goal of the temple to be out of your sight. Walk into His presence in purity and virtue, and receive His blessings—even ‘all that he hath’ (Luke 12:44). Within His holy house you will be cleansed, taught, and endowed with power, and His ‘angels [will] have charge over [you]’ (D&amp;C 109:22)” (Elaine S. Dalton, “Come Let Us Go Up to the Mountain of the Lord,” </a:t>
            </a:r>
            <a:r>
              <a:rPr lang="en-US" i="0" dirty="0"/>
              <a:t>Ensign</a:t>
            </a:r>
            <a:r>
              <a:rPr lang="en-US" dirty="0"/>
              <a:t> or </a:t>
            </a:r>
            <a:r>
              <a:rPr lang="en-US" i="0" dirty="0"/>
              <a:t>Liahona</a:t>
            </a:r>
            <a:r>
              <a:rPr lang="en-US" dirty="0"/>
              <a:t>, May 2009, 122–23).</a:t>
            </a:r>
          </a:p>
          <a:p>
            <a:pPr marL="0" indent="0">
              <a:buNone/>
            </a:pPr>
            <a:r>
              <a:rPr lang="en-US" sz="1200" dirty="0"/>
              <a:t>Photo © Busath.com</a:t>
            </a:r>
          </a:p>
        </p:txBody>
      </p:sp>
      <p:pic>
        <p:nvPicPr>
          <p:cNvPr id="6" name="Picture Placeholder 5"/>
          <p:cNvPicPr>
            <a:picLocks noGrp="1" noChangeAspect="1"/>
          </p:cNvPicPr>
          <p:nvPr>
            <p:ph type="pic" sz="quarter" idx="10"/>
          </p:nvPr>
        </p:nvPicPr>
        <p:blipFill>
          <a:blip r:embed="rId2"/>
          <a:srcRect t="82" b="82"/>
          <a:stretch>
            <a:fillRect/>
          </a:stretch>
        </p:blipFill>
        <p:spPr/>
      </p:pic>
    </p:spTree>
    <p:extLst>
      <p:ext uri="{BB962C8B-B14F-4D97-AF65-F5344CB8AC3E}">
        <p14:creationId xmlns:p14="http://schemas.microsoft.com/office/powerpoint/2010/main" val="273719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will you do now to prepare for the temple and to attend as often as your circumstances will permit? </a:t>
            </a:r>
          </a:p>
          <a:p>
            <a:endParaRPr lang="en-US" dirty="0"/>
          </a:p>
        </p:txBody>
      </p:sp>
      <p:sp>
        <p:nvSpPr>
          <p:cNvPr id="3" name="Title 2"/>
          <p:cNvSpPr>
            <a:spLocks noGrp="1"/>
          </p:cNvSpPr>
          <p:nvPr>
            <p:ph type="title"/>
          </p:nvPr>
        </p:nvSpPr>
        <p:spPr/>
        <p:txBody>
          <a:bodyPr/>
          <a:lstStyle/>
          <a:p>
            <a:r>
              <a:rPr lang="en-US" dirty="0"/>
              <a:t>Preparing for the Temple</a:t>
            </a:r>
          </a:p>
        </p:txBody>
      </p:sp>
    </p:spTree>
    <p:extLst>
      <p:ext uri="{BB962C8B-B14F-4D97-AF65-F5344CB8AC3E}">
        <p14:creationId xmlns:p14="http://schemas.microsoft.com/office/powerpoint/2010/main" val="161761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12:5–12, 17–19; 13:5, 8. What attitudes and practices reflect the sins of these people?  </a:t>
            </a:r>
          </a:p>
          <a:p>
            <a:endParaRPr lang="en-US" dirty="0"/>
          </a:p>
        </p:txBody>
      </p:sp>
      <p:sp>
        <p:nvSpPr>
          <p:cNvPr id="3" name="Title 2"/>
          <p:cNvSpPr>
            <a:spLocks noGrp="1"/>
          </p:cNvSpPr>
          <p:nvPr>
            <p:ph type="title"/>
          </p:nvPr>
        </p:nvSpPr>
        <p:spPr/>
        <p:txBody>
          <a:bodyPr/>
          <a:lstStyle/>
          <a:p>
            <a:r>
              <a:rPr lang="en-US" dirty="0"/>
              <a:t>Attitudes and Practices</a:t>
            </a:r>
          </a:p>
        </p:txBody>
      </p:sp>
    </p:spTree>
    <p:extLst>
      <p:ext uri="{BB962C8B-B14F-4D97-AF65-F5344CB8AC3E}">
        <p14:creationId xmlns:p14="http://schemas.microsoft.com/office/powerpoint/2010/main" val="186226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12:5–12, 17–19; 13:5, 8. What attitudes and practices reflect the sins of these people?  </a:t>
            </a:r>
          </a:p>
          <a:p>
            <a:r>
              <a:rPr lang="en-US" dirty="0"/>
              <a:t>What will happen to these people as a consequence of their sins? </a:t>
            </a:r>
          </a:p>
          <a:p>
            <a:endParaRPr lang="en-US" dirty="0"/>
          </a:p>
          <a:p>
            <a:endParaRPr lang="en-US" dirty="0"/>
          </a:p>
        </p:txBody>
      </p:sp>
      <p:sp>
        <p:nvSpPr>
          <p:cNvPr id="3" name="Title 2"/>
          <p:cNvSpPr>
            <a:spLocks noGrp="1"/>
          </p:cNvSpPr>
          <p:nvPr>
            <p:ph type="title"/>
          </p:nvPr>
        </p:nvSpPr>
        <p:spPr/>
        <p:txBody>
          <a:bodyPr/>
          <a:lstStyle/>
          <a:p>
            <a:r>
              <a:rPr lang="en-US" dirty="0"/>
              <a:t>Attitudes and Practices</a:t>
            </a:r>
          </a:p>
        </p:txBody>
      </p:sp>
    </p:spTree>
    <p:extLst>
      <p:ext uri="{BB962C8B-B14F-4D97-AF65-F5344CB8AC3E}">
        <p14:creationId xmlns:p14="http://schemas.microsoft.com/office/powerpoint/2010/main" val="111453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12:5–12, 17–19; 13:5, 8. What attitudes and practices reflect the sins of these people?  </a:t>
            </a:r>
          </a:p>
          <a:p>
            <a:r>
              <a:rPr lang="en-US" dirty="0"/>
              <a:t>What will happen to these people as a consequence of their sins? </a:t>
            </a:r>
          </a:p>
          <a:p>
            <a:r>
              <a:rPr lang="en-US" dirty="0"/>
              <a:t>Read 2 Nephi 13:16–26. What attitudes and practices reflect the sins of these people?  </a:t>
            </a:r>
          </a:p>
        </p:txBody>
      </p:sp>
      <p:sp>
        <p:nvSpPr>
          <p:cNvPr id="3" name="Title 2"/>
          <p:cNvSpPr>
            <a:spLocks noGrp="1"/>
          </p:cNvSpPr>
          <p:nvPr>
            <p:ph type="title"/>
          </p:nvPr>
        </p:nvSpPr>
        <p:spPr/>
        <p:txBody>
          <a:bodyPr/>
          <a:lstStyle/>
          <a:p>
            <a:r>
              <a:rPr lang="en-US" dirty="0"/>
              <a:t>Attitudes and Practices</a:t>
            </a:r>
          </a:p>
        </p:txBody>
      </p:sp>
    </p:spTree>
    <p:extLst>
      <p:ext uri="{BB962C8B-B14F-4D97-AF65-F5344CB8AC3E}">
        <p14:creationId xmlns:p14="http://schemas.microsoft.com/office/powerpoint/2010/main" val="12010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12:5–12, 17–19; 13:5, 8. What attitudes and practices reflect the sins of these people?  </a:t>
            </a:r>
          </a:p>
          <a:p>
            <a:r>
              <a:rPr lang="en-US" dirty="0"/>
              <a:t>What will happen to these people as a consequence of their sins? </a:t>
            </a:r>
          </a:p>
          <a:p>
            <a:r>
              <a:rPr lang="en-US" dirty="0"/>
              <a:t>Read 2 Nephi 13:16–26. What attitudes and practices reflect the sins of these people?  </a:t>
            </a:r>
          </a:p>
          <a:p>
            <a:r>
              <a:rPr lang="en-US" dirty="0"/>
              <a:t>What will happen to these people as a consequence of their sins? </a:t>
            </a:r>
          </a:p>
        </p:txBody>
      </p:sp>
      <p:sp>
        <p:nvSpPr>
          <p:cNvPr id="3" name="Title 2"/>
          <p:cNvSpPr>
            <a:spLocks noGrp="1"/>
          </p:cNvSpPr>
          <p:nvPr>
            <p:ph type="title"/>
          </p:nvPr>
        </p:nvSpPr>
        <p:spPr/>
        <p:txBody>
          <a:bodyPr/>
          <a:lstStyle/>
          <a:p>
            <a:r>
              <a:rPr lang="en-US" dirty="0"/>
              <a:t>Attitudes and Practices</a:t>
            </a:r>
          </a:p>
        </p:txBody>
      </p:sp>
    </p:spTree>
    <p:extLst>
      <p:ext uri="{BB962C8B-B14F-4D97-AF65-F5344CB8AC3E}">
        <p14:creationId xmlns:p14="http://schemas.microsoft.com/office/powerpoint/2010/main" val="137375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13:9, looking for one way the sins of the people were evident.</a:t>
            </a:r>
          </a:p>
          <a:p>
            <a:endParaRPr lang="en-US" dirty="0"/>
          </a:p>
        </p:txBody>
      </p:sp>
      <p:sp>
        <p:nvSpPr>
          <p:cNvPr id="3" name="Title 2"/>
          <p:cNvSpPr>
            <a:spLocks noGrp="1"/>
          </p:cNvSpPr>
          <p:nvPr>
            <p:ph type="title"/>
          </p:nvPr>
        </p:nvSpPr>
        <p:spPr/>
        <p:txBody>
          <a:bodyPr/>
          <a:lstStyle/>
          <a:p>
            <a:r>
              <a:rPr lang="en-US" dirty="0"/>
              <a:t>The Sins of the People</a:t>
            </a:r>
          </a:p>
        </p:txBody>
      </p:sp>
    </p:spTree>
    <p:extLst>
      <p:ext uri="{BB962C8B-B14F-4D97-AF65-F5344CB8AC3E}">
        <p14:creationId xmlns:p14="http://schemas.microsoft.com/office/powerpoint/2010/main" val="244841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13:9, looking for one way the sins of the people were evident.</a:t>
            </a:r>
          </a:p>
          <a:p>
            <a:pPr fontAlgn="base"/>
            <a:r>
              <a:rPr lang="en-US" dirty="0"/>
              <a:t>The word </a:t>
            </a:r>
            <a:r>
              <a:rPr lang="en-US" i="1" dirty="0"/>
              <a:t>countenance</a:t>
            </a:r>
            <a:r>
              <a:rPr lang="en-US" dirty="0"/>
              <a:t> refers to a person’s appearance, particularly the face. How can a person’s countenance witness against them?</a:t>
            </a:r>
          </a:p>
          <a:p>
            <a:endParaRPr lang="en-US" dirty="0"/>
          </a:p>
        </p:txBody>
      </p:sp>
      <p:sp>
        <p:nvSpPr>
          <p:cNvPr id="3" name="Title 2"/>
          <p:cNvSpPr>
            <a:spLocks noGrp="1"/>
          </p:cNvSpPr>
          <p:nvPr>
            <p:ph type="title"/>
          </p:nvPr>
        </p:nvSpPr>
        <p:spPr/>
        <p:txBody>
          <a:bodyPr/>
          <a:lstStyle/>
          <a:p>
            <a:r>
              <a:rPr lang="en-US" dirty="0"/>
              <a:t>The Sins of the People</a:t>
            </a:r>
          </a:p>
        </p:txBody>
      </p:sp>
    </p:spTree>
    <p:extLst>
      <p:ext uri="{BB962C8B-B14F-4D97-AF65-F5344CB8AC3E}">
        <p14:creationId xmlns:p14="http://schemas.microsoft.com/office/powerpoint/2010/main" val="143327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pPr marL="0" indent="0">
              <a:buNone/>
            </a:pPr>
            <a:r>
              <a:rPr lang="en-US" dirty="0"/>
              <a:t>Hymn:</a:t>
            </a:r>
          </a:p>
          <a:p>
            <a:pPr marL="0" indent="0">
              <a:buNone/>
            </a:pPr>
            <a:r>
              <a:rPr lang="en-US" dirty="0"/>
              <a:t>Prayer:</a:t>
            </a:r>
          </a:p>
          <a:p>
            <a:pPr marL="0" indent="0">
              <a:buNone/>
            </a:pPr>
            <a:r>
              <a:rPr lang="en-US" dirty="0"/>
              <a:t>Thought:</a:t>
            </a: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72411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13:9, looking for one way the sins of the people were evident.</a:t>
            </a:r>
          </a:p>
          <a:p>
            <a:pPr fontAlgn="base"/>
            <a:r>
              <a:rPr lang="en-US" dirty="0"/>
              <a:t>The word </a:t>
            </a:r>
            <a:r>
              <a:rPr lang="en-US" i="1" dirty="0"/>
              <a:t>countenance</a:t>
            </a:r>
            <a:r>
              <a:rPr lang="en-US" dirty="0"/>
              <a:t> refers to a person’s appearance, particularly the face. How can a person’s countenance witness against them?</a:t>
            </a:r>
          </a:p>
          <a:p>
            <a:r>
              <a:rPr lang="en-US" dirty="0"/>
              <a:t>What truth can we learn from verse 9 about trying to hide our sins from the Lord?</a:t>
            </a:r>
          </a:p>
          <a:p>
            <a:endParaRPr lang="en-US" dirty="0"/>
          </a:p>
        </p:txBody>
      </p:sp>
      <p:sp>
        <p:nvSpPr>
          <p:cNvPr id="3" name="Title 2"/>
          <p:cNvSpPr>
            <a:spLocks noGrp="1"/>
          </p:cNvSpPr>
          <p:nvPr>
            <p:ph type="title"/>
          </p:nvPr>
        </p:nvSpPr>
        <p:spPr/>
        <p:txBody>
          <a:bodyPr/>
          <a:lstStyle/>
          <a:p>
            <a:r>
              <a:rPr lang="en-US" dirty="0"/>
              <a:t>The Sins of the People</a:t>
            </a:r>
          </a:p>
        </p:txBody>
      </p:sp>
    </p:spTree>
    <p:extLst>
      <p:ext uri="{BB962C8B-B14F-4D97-AF65-F5344CB8AC3E}">
        <p14:creationId xmlns:p14="http://schemas.microsoft.com/office/powerpoint/2010/main" val="300150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13:9, looking for one way the sins of the people were evident.</a:t>
            </a:r>
          </a:p>
          <a:p>
            <a:pPr fontAlgn="base"/>
            <a:r>
              <a:rPr lang="en-US" dirty="0"/>
              <a:t>The word </a:t>
            </a:r>
            <a:r>
              <a:rPr lang="en-US" i="1" dirty="0"/>
              <a:t>countenance</a:t>
            </a:r>
            <a:r>
              <a:rPr lang="en-US" dirty="0"/>
              <a:t> refers to a person’s appearance, particularly the face. How can a person’s countenance witness against them?</a:t>
            </a:r>
          </a:p>
          <a:p>
            <a:r>
              <a:rPr lang="en-US" dirty="0"/>
              <a:t>What truth can we learn from verse 9 about trying to hide our sins from the Lord?</a:t>
            </a:r>
          </a:p>
          <a:p>
            <a:r>
              <a:rPr lang="en-US" b="1" dirty="0"/>
              <a:t>We cannot hide our sins from the Lord.</a:t>
            </a:r>
            <a:endParaRPr lang="en-US" dirty="0"/>
          </a:p>
        </p:txBody>
      </p:sp>
      <p:sp>
        <p:nvSpPr>
          <p:cNvPr id="3" name="Title 2"/>
          <p:cNvSpPr>
            <a:spLocks noGrp="1"/>
          </p:cNvSpPr>
          <p:nvPr>
            <p:ph type="title"/>
          </p:nvPr>
        </p:nvSpPr>
        <p:spPr/>
        <p:txBody>
          <a:bodyPr/>
          <a:lstStyle/>
          <a:p>
            <a:r>
              <a:rPr lang="en-US" dirty="0"/>
              <a:t>The Sins of the People</a:t>
            </a:r>
          </a:p>
        </p:txBody>
      </p:sp>
    </p:spTree>
    <p:extLst>
      <p:ext uri="{BB962C8B-B14F-4D97-AF65-F5344CB8AC3E}">
        <p14:creationId xmlns:p14="http://schemas.microsoft.com/office/powerpoint/2010/main" val="75580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Spencer V. Jones </a:t>
            </a:r>
          </a:p>
        </p:txBody>
      </p:sp>
      <p:sp>
        <p:nvSpPr>
          <p:cNvPr id="3" name="Content Placeholder 2"/>
          <p:cNvSpPr>
            <a:spLocks noGrp="1"/>
          </p:cNvSpPr>
          <p:nvPr>
            <p:ph sz="quarter" idx="4"/>
          </p:nvPr>
        </p:nvSpPr>
        <p:spPr/>
        <p:txBody>
          <a:bodyPr/>
          <a:lstStyle/>
          <a:p>
            <a:pPr marL="0" indent="0">
              <a:buNone/>
            </a:pPr>
            <a:r>
              <a:rPr lang="en-US" dirty="0"/>
              <a:t>“At times, consequences of sin may appear to be very subtle to the sinner. We may even convince ourselves … that no one will be able to detect our sins and that they are well concealed. But always to our Heavenly Father and often to spiritually sensitive leaders, parents, and friends, our sins are glaringly apparent.</a:t>
            </a:r>
          </a:p>
          <a:p>
            <a:pPr marL="0" indent="0">
              <a:buNone/>
            </a:pPr>
            <a:r>
              <a:rPr lang="en-US" i="0" dirty="0"/>
              <a:t>Continued on the next page</a:t>
            </a:r>
          </a:p>
        </p:txBody>
      </p:sp>
      <p:pic>
        <p:nvPicPr>
          <p:cNvPr id="6" name="Picture Placeholder 5"/>
          <p:cNvPicPr>
            <a:picLocks noGrp="1" noChangeAspect="1"/>
          </p:cNvPicPr>
          <p:nvPr>
            <p:ph type="pic" sz="quarter" idx="10"/>
          </p:nvPr>
        </p:nvPicPr>
        <p:blipFill>
          <a:blip r:embed="rId2"/>
          <a:srcRect t="41" b="41"/>
          <a:stretch>
            <a:fillRect/>
          </a:stretch>
        </p:blipFill>
        <p:spPr/>
      </p:pic>
    </p:spTree>
    <p:extLst>
      <p:ext uri="{BB962C8B-B14F-4D97-AF65-F5344CB8AC3E}">
        <p14:creationId xmlns:p14="http://schemas.microsoft.com/office/powerpoint/2010/main" val="123933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Spencer V. Jones, cont.</a:t>
            </a:r>
          </a:p>
        </p:txBody>
      </p:sp>
      <p:sp>
        <p:nvSpPr>
          <p:cNvPr id="3" name="Content Placeholder 2"/>
          <p:cNvSpPr>
            <a:spLocks noGrp="1"/>
          </p:cNvSpPr>
          <p:nvPr>
            <p:ph sz="quarter" idx="4"/>
          </p:nvPr>
        </p:nvSpPr>
        <p:spPr/>
        <p:txBody>
          <a:bodyPr/>
          <a:lstStyle/>
          <a:p>
            <a:pPr marL="0" indent="0">
              <a:buNone/>
            </a:pPr>
            <a:r>
              <a:rPr lang="en-US" dirty="0"/>
              <a:t>“While attending a youth fireside with Elder Richard G. Scott, I noticed five youths scattered among the congregation whose countenances or body language almost screamed that something was spiritually amiss in their lives. After the meeting, when I mentioned the five youths to Elder Scott, he simply replied, ‘There were eight’” (Spencer V. Jones, “Overcoming the Stench of Sin,” </a:t>
            </a:r>
            <a:r>
              <a:rPr lang="en-US" i="0" dirty="0"/>
              <a:t>Ensign</a:t>
            </a:r>
            <a:r>
              <a:rPr lang="en-US" dirty="0"/>
              <a:t> or </a:t>
            </a:r>
            <a:r>
              <a:rPr lang="en-US" i="0" dirty="0"/>
              <a:t>Liahona</a:t>
            </a:r>
            <a:r>
              <a:rPr lang="en-US" dirty="0"/>
              <a:t>, May 2003, 88).</a:t>
            </a:r>
          </a:p>
        </p:txBody>
      </p:sp>
      <p:pic>
        <p:nvPicPr>
          <p:cNvPr id="5" name="Picture Placeholder 5"/>
          <p:cNvPicPr>
            <a:picLocks noGrp="1" noChangeAspect="1"/>
          </p:cNvPicPr>
          <p:nvPr>
            <p:ph type="pic" sz="quarter" idx="10"/>
          </p:nvPr>
        </p:nvPicPr>
        <p:blipFill>
          <a:blip r:embed="rId2"/>
          <a:srcRect t="41" b="41"/>
          <a:stretch>
            <a:fillRect/>
          </a:stretch>
        </p:blipFill>
        <p:spPr/>
      </p:pic>
    </p:spTree>
    <p:extLst>
      <p:ext uri="{BB962C8B-B14F-4D97-AF65-F5344CB8AC3E}">
        <p14:creationId xmlns:p14="http://schemas.microsoft.com/office/powerpoint/2010/main" val="122767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can understanding that we cannot hide our sins from the Lord help us make better choices?</a:t>
            </a:r>
          </a:p>
        </p:txBody>
      </p:sp>
      <p:sp>
        <p:nvSpPr>
          <p:cNvPr id="3" name="Title 2"/>
          <p:cNvSpPr>
            <a:spLocks noGrp="1"/>
          </p:cNvSpPr>
          <p:nvPr>
            <p:ph type="title"/>
          </p:nvPr>
        </p:nvSpPr>
        <p:spPr/>
        <p:txBody>
          <a:bodyPr/>
          <a:lstStyle/>
          <a:p>
            <a:r>
              <a:rPr lang="en-US" dirty="0"/>
              <a:t>Hiding Our Sins</a:t>
            </a:r>
          </a:p>
        </p:txBody>
      </p:sp>
    </p:spTree>
    <p:extLst>
      <p:ext uri="{BB962C8B-B14F-4D97-AF65-F5344CB8AC3E}">
        <p14:creationId xmlns:p14="http://schemas.microsoft.com/office/powerpoint/2010/main" val="203864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Storms</a:t>
            </a:r>
          </a:p>
        </p:txBody>
      </p:sp>
      <p:sp>
        <p:nvSpPr>
          <p:cNvPr id="3" name="Content Placeholder 2"/>
          <p:cNvSpPr>
            <a:spLocks noGrp="1"/>
          </p:cNvSpPr>
          <p:nvPr>
            <p:ph sz="quarter" idx="4"/>
          </p:nvPr>
        </p:nvSpPr>
        <p:spPr/>
        <p:txBody>
          <a:bodyPr/>
          <a:lstStyle/>
          <a:p>
            <a:r>
              <a:rPr lang="en-US" i="0" dirty="0"/>
              <a:t>When have you been caught in a bad or violent storm?</a:t>
            </a:r>
          </a:p>
          <a:p>
            <a:endParaRPr lang="en-US" dirty="0"/>
          </a:p>
        </p:txBody>
      </p:sp>
      <p:pic>
        <p:nvPicPr>
          <p:cNvPr id="5" name="Picture Placeholder 6"/>
          <p:cNvPicPr>
            <a:picLocks noGrp="1" noChangeAspect="1"/>
          </p:cNvPicPr>
          <p:nvPr>
            <p:ph type="pic" sz="quarter" idx="10"/>
          </p:nvPr>
        </p:nvPicPr>
        <p:blipFill>
          <a:blip r:embed="rId2"/>
          <a:srcRect l="25030" r="25030"/>
          <a:stretch>
            <a:fillRect/>
          </a:stretch>
        </p:blipFill>
        <p:spPr/>
      </p:pic>
    </p:spTree>
    <p:extLst>
      <p:ext uri="{BB962C8B-B14F-4D97-AF65-F5344CB8AC3E}">
        <p14:creationId xmlns:p14="http://schemas.microsoft.com/office/powerpoint/2010/main" val="362228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Storms</a:t>
            </a:r>
          </a:p>
        </p:txBody>
      </p:sp>
      <p:sp>
        <p:nvSpPr>
          <p:cNvPr id="3" name="Content Placeholder 2"/>
          <p:cNvSpPr>
            <a:spLocks noGrp="1"/>
          </p:cNvSpPr>
          <p:nvPr>
            <p:ph sz="quarter" idx="4"/>
          </p:nvPr>
        </p:nvSpPr>
        <p:spPr/>
        <p:txBody>
          <a:bodyPr/>
          <a:lstStyle/>
          <a:p>
            <a:r>
              <a:rPr lang="en-US" i="0" dirty="0"/>
              <a:t>When have you been caught in a bad or violent storm?</a:t>
            </a:r>
          </a:p>
          <a:p>
            <a:r>
              <a:rPr lang="en-US" i="0" dirty="0"/>
              <a:t>How did you seek shelter? How effective was the shelter at protecting you from the storm?</a:t>
            </a:r>
          </a:p>
          <a:p>
            <a:endParaRPr lang="en-US" dirty="0"/>
          </a:p>
        </p:txBody>
      </p:sp>
      <p:pic>
        <p:nvPicPr>
          <p:cNvPr id="5" name="Picture Placeholder 6"/>
          <p:cNvPicPr>
            <a:picLocks noGrp="1" noChangeAspect="1"/>
          </p:cNvPicPr>
          <p:nvPr>
            <p:ph type="pic" sz="quarter" idx="10"/>
          </p:nvPr>
        </p:nvPicPr>
        <p:blipFill>
          <a:blip r:embed="rId2"/>
          <a:srcRect l="25030" r="25030"/>
          <a:stretch>
            <a:fillRect/>
          </a:stretch>
        </p:blipFill>
        <p:spPr/>
      </p:pic>
    </p:spTree>
    <p:extLst>
      <p:ext uri="{BB962C8B-B14F-4D97-AF65-F5344CB8AC3E}">
        <p14:creationId xmlns:p14="http://schemas.microsoft.com/office/powerpoint/2010/main" val="383348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Storms</a:t>
            </a:r>
          </a:p>
        </p:txBody>
      </p:sp>
      <p:sp>
        <p:nvSpPr>
          <p:cNvPr id="2" name="Content Placeholder 1"/>
          <p:cNvSpPr>
            <a:spLocks noGrp="1"/>
          </p:cNvSpPr>
          <p:nvPr>
            <p:ph sz="quarter" idx="4"/>
          </p:nvPr>
        </p:nvSpPr>
        <p:spPr/>
        <p:txBody>
          <a:bodyPr/>
          <a:lstStyle/>
          <a:p>
            <a:r>
              <a:rPr lang="en-US" i="0" dirty="0"/>
              <a:t>When have you been caught in a bad or violent storm?</a:t>
            </a:r>
          </a:p>
          <a:p>
            <a:r>
              <a:rPr lang="en-US" i="0" dirty="0"/>
              <a:t>How did you seek shelter? How effective was the shelter at protecting you from the storm?</a:t>
            </a:r>
          </a:p>
          <a:p>
            <a:r>
              <a:rPr lang="en-US" i="0" dirty="0"/>
              <a:t>Storms</a:t>
            </a:r>
            <a:r>
              <a:rPr lang="en-US" dirty="0"/>
              <a:t> </a:t>
            </a:r>
            <a:r>
              <a:rPr lang="en-US" i="0" dirty="0"/>
              <a:t>can be used to represent times of intense concern, problems, or temptation in our lives. Have there been times when you have experienced these types of storms? </a:t>
            </a:r>
          </a:p>
          <a:p>
            <a:endParaRPr lang="en-US" dirty="0"/>
          </a:p>
        </p:txBody>
      </p:sp>
      <p:pic>
        <p:nvPicPr>
          <p:cNvPr id="7" name="Picture Placeholder 6"/>
          <p:cNvPicPr>
            <a:picLocks noGrp="1" noChangeAspect="1"/>
          </p:cNvPicPr>
          <p:nvPr>
            <p:ph type="pic" sz="quarter" idx="10"/>
          </p:nvPr>
        </p:nvPicPr>
        <p:blipFill>
          <a:blip r:embed="rId2"/>
          <a:srcRect l="25030" r="25030"/>
          <a:stretch>
            <a:fillRect/>
          </a:stretch>
        </p:blipFill>
        <p:spPr/>
      </p:pic>
    </p:spTree>
    <p:extLst>
      <p:ext uri="{BB962C8B-B14F-4D97-AF65-F5344CB8AC3E}">
        <p14:creationId xmlns:p14="http://schemas.microsoft.com/office/powerpoint/2010/main" val="362832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14, Isaiah foresaw the Lord’s cleansing and redemption of His people in the millennial day and that the Lord would offer protection from the storms of life. </a:t>
            </a:r>
          </a:p>
          <a:p>
            <a:endParaRPr lang="en-US" dirty="0"/>
          </a:p>
        </p:txBody>
      </p:sp>
      <p:sp>
        <p:nvSpPr>
          <p:cNvPr id="3" name="Title 2"/>
          <p:cNvSpPr>
            <a:spLocks noGrp="1"/>
          </p:cNvSpPr>
          <p:nvPr>
            <p:ph type="title"/>
          </p:nvPr>
        </p:nvSpPr>
        <p:spPr/>
        <p:txBody>
          <a:bodyPr/>
          <a:lstStyle/>
          <a:p>
            <a:r>
              <a:rPr lang="en-US" dirty="0"/>
              <a:t>Cleansing and Redemption</a:t>
            </a:r>
          </a:p>
        </p:txBody>
      </p:sp>
    </p:spTree>
    <p:extLst>
      <p:ext uri="{BB962C8B-B14F-4D97-AF65-F5344CB8AC3E}">
        <p14:creationId xmlns:p14="http://schemas.microsoft.com/office/powerpoint/2010/main" val="77246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14, Isaiah foresaw the Lord’s cleansing and redemption of His people in the millennial day and that the Lord would offer protection from the storms of life. </a:t>
            </a:r>
          </a:p>
          <a:p>
            <a:r>
              <a:rPr lang="en-US" dirty="0"/>
              <a:t>Read 2 Nephi 14:5–6, looking for places Isaiah mentioned that would provide spiritual protection.</a:t>
            </a:r>
          </a:p>
          <a:p>
            <a:endParaRPr lang="en-US" dirty="0"/>
          </a:p>
        </p:txBody>
      </p:sp>
      <p:sp>
        <p:nvSpPr>
          <p:cNvPr id="3" name="Title 2"/>
          <p:cNvSpPr>
            <a:spLocks noGrp="1"/>
          </p:cNvSpPr>
          <p:nvPr>
            <p:ph type="title"/>
          </p:nvPr>
        </p:nvSpPr>
        <p:spPr/>
        <p:txBody>
          <a:bodyPr/>
          <a:lstStyle/>
          <a:p>
            <a:r>
              <a:rPr lang="en-US" dirty="0"/>
              <a:t>Cleansing and Redemption</a:t>
            </a:r>
          </a:p>
        </p:txBody>
      </p:sp>
    </p:spTree>
    <p:extLst>
      <p:ext uri="{BB962C8B-B14F-4D97-AF65-F5344CB8AC3E}">
        <p14:creationId xmlns:p14="http://schemas.microsoft.com/office/powerpoint/2010/main" val="136092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Where would you go for help if you had one of these desires? </a:t>
            </a:r>
            <a:r>
              <a:rPr lang="en-US" i="1" dirty="0"/>
              <a:t>I want to be a better student. I want to be a better musician. I want to be a better athlete.</a:t>
            </a:r>
            <a:r>
              <a:rPr lang="en-US" dirty="0"/>
              <a:t>  </a:t>
            </a:r>
          </a:p>
          <a:p>
            <a:endParaRPr lang="en-US" dirty="0"/>
          </a:p>
        </p:txBody>
      </p:sp>
      <p:sp>
        <p:nvSpPr>
          <p:cNvPr id="3" name="Title 2"/>
          <p:cNvSpPr>
            <a:spLocks noGrp="1"/>
          </p:cNvSpPr>
          <p:nvPr>
            <p:ph type="title"/>
          </p:nvPr>
        </p:nvSpPr>
        <p:spPr/>
        <p:txBody>
          <a:bodyPr/>
          <a:lstStyle/>
          <a:p>
            <a:r>
              <a:rPr lang="en-US" dirty="0"/>
              <a:t>A Desire to Be Better</a:t>
            </a:r>
          </a:p>
        </p:txBody>
      </p:sp>
    </p:spTree>
    <p:extLst>
      <p:ext uri="{BB962C8B-B14F-4D97-AF65-F5344CB8AC3E}">
        <p14:creationId xmlns:p14="http://schemas.microsoft.com/office/powerpoint/2010/main" val="345912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14, Isaiah foresaw the Lord’s cleansing and redemption of His people in the millennial day and that the Lord would offer protection from the storms of life. </a:t>
            </a:r>
          </a:p>
          <a:p>
            <a:r>
              <a:rPr lang="en-US" dirty="0"/>
              <a:t>Read 2 Nephi 14:5–6, looking for places Isaiah mentioned that would provide spiritual protection.</a:t>
            </a:r>
          </a:p>
          <a:p>
            <a:r>
              <a:rPr lang="en-US" dirty="0"/>
              <a:t>Notice the words </a:t>
            </a:r>
            <a:r>
              <a:rPr lang="en-US" i="1" dirty="0"/>
              <a:t>dwelling-place</a:t>
            </a:r>
            <a:r>
              <a:rPr lang="en-US" dirty="0"/>
              <a:t> (house or home), </a:t>
            </a:r>
            <a:r>
              <a:rPr lang="en-US" i="1" dirty="0"/>
              <a:t>assemblies</a:t>
            </a:r>
            <a:r>
              <a:rPr lang="en-US" dirty="0"/>
              <a:t> (places of congregation, such as branches, wards, or stakes), and </a:t>
            </a:r>
            <a:r>
              <a:rPr lang="en-US" i="1" dirty="0"/>
              <a:t>tabernacle</a:t>
            </a:r>
            <a:r>
              <a:rPr lang="en-US" dirty="0"/>
              <a:t> (temple).   </a:t>
            </a:r>
          </a:p>
        </p:txBody>
      </p:sp>
      <p:sp>
        <p:nvSpPr>
          <p:cNvPr id="3" name="Title 2"/>
          <p:cNvSpPr>
            <a:spLocks noGrp="1"/>
          </p:cNvSpPr>
          <p:nvPr>
            <p:ph type="title"/>
          </p:nvPr>
        </p:nvSpPr>
        <p:spPr/>
        <p:txBody>
          <a:bodyPr/>
          <a:lstStyle/>
          <a:p>
            <a:r>
              <a:rPr lang="en-US" dirty="0"/>
              <a:t>Cleansing and Redemption</a:t>
            </a:r>
          </a:p>
        </p:txBody>
      </p:sp>
    </p:spTree>
    <p:extLst>
      <p:ext uri="{BB962C8B-B14F-4D97-AF65-F5344CB8AC3E}">
        <p14:creationId xmlns:p14="http://schemas.microsoft.com/office/powerpoint/2010/main" val="847971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of the expressions “cloud and smoke by day” and “the shining of a flaming fire by night” (2 Nephi 12:5) are associated with the presence of the Lord and refer to the protection and guidance that Moses and his people received from the Lord in the wilderness (see Exodus 13:21–22). </a:t>
            </a:r>
          </a:p>
          <a:p>
            <a:endParaRPr lang="en-US" dirty="0"/>
          </a:p>
        </p:txBody>
      </p:sp>
      <p:sp>
        <p:nvSpPr>
          <p:cNvPr id="3" name="Title 2"/>
          <p:cNvSpPr>
            <a:spLocks noGrp="1"/>
          </p:cNvSpPr>
          <p:nvPr>
            <p:ph type="title"/>
          </p:nvPr>
        </p:nvSpPr>
        <p:spPr/>
        <p:txBody>
          <a:bodyPr/>
          <a:lstStyle/>
          <a:p>
            <a:r>
              <a:rPr lang="en-US" dirty="0"/>
              <a:t>His Protection and Guidance</a:t>
            </a:r>
          </a:p>
        </p:txBody>
      </p:sp>
    </p:spTree>
    <p:extLst>
      <p:ext uri="{BB962C8B-B14F-4D97-AF65-F5344CB8AC3E}">
        <p14:creationId xmlns:p14="http://schemas.microsoft.com/office/powerpoint/2010/main" val="3773890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of the expressions “cloud and smoke by day” and “the shining of a flaming fire by night” (2 Nephi 12:5) are associated with the presence of the Lord and refer to the protection and guidance that Moses and his people received from the Lord in the wilderness (see Exodus 13:21–22). </a:t>
            </a:r>
          </a:p>
          <a:p>
            <a:r>
              <a:rPr lang="en-US" dirty="0"/>
              <a:t>It is important to note that Isaiah likened the temple to a protective shelter from the heat and a “covert,” or shelter, from storms and rain. </a:t>
            </a:r>
          </a:p>
        </p:txBody>
      </p:sp>
      <p:sp>
        <p:nvSpPr>
          <p:cNvPr id="3" name="Title 2"/>
          <p:cNvSpPr>
            <a:spLocks noGrp="1"/>
          </p:cNvSpPr>
          <p:nvPr>
            <p:ph type="title"/>
          </p:nvPr>
        </p:nvSpPr>
        <p:spPr/>
        <p:txBody>
          <a:bodyPr/>
          <a:lstStyle/>
          <a:p>
            <a:r>
              <a:rPr lang="en-US" dirty="0"/>
              <a:t>His Protection and Guidance</a:t>
            </a:r>
          </a:p>
        </p:txBody>
      </p:sp>
    </p:spTree>
    <p:extLst>
      <p:ext uri="{BB962C8B-B14F-4D97-AF65-F5344CB8AC3E}">
        <p14:creationId xmlns:p14="http://schemas.microsoft.com/office/powerpoint/2010/main" val="224790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2 Nephi 14:5–6, how would you summarize as a statement of truth what the Lord has established to provide spiritual protection?</a:t>
            </a:r>
          </a:p>
          <a:p>
            <a:endParaRPr lang="en-US" dirty="0"/>
          </a:p>
        </p:txBody>
      </p:sp>
      <p:sp>
        <p:nvSpPr>
          <p:cNvPr id="3" name="Title 2"/>
          <p:cNvSpPr>
            <a:spLocks noGrp="1"/>
          </p:cNvSpPr>
          <p:nvPr>
            <p:ph type="title"/>
          </p:nvPr>
        </p:nvSpPr>
        <p:spPr/>
        <p:txBody>
          <a:bodyPr/>
          <a:lstStyle/>
          <a:p>
            <a:r>
              <a:rPr lang="en-US" dirty="0"/>
              <a:t>Spiritual Protection</a:t>
            </a:r>
          </a:p>
        </p:txBody>
      </p:sp>
    </p:spTree>
    <p:extLst>
      <p:ext uri="{BB962C8B-B14F-4D97-AF65-F5344CB8AC3E}">
        <p14:creationId xmlns:p14="http://schemas.microsoft.com/office/powerpoint/2010/main" val="115455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2 Nephi 14:5–6, how would you summarize as a statement of truth what the Lord has established to provide spiritual protection?</a:t>
            </a:r>
          </a:p>
          <a:p>
            <a:r>
              <a:rPr lang="en-US" b="1" dirty="0"/>
              <a:t>The Lord has established the home, Church congregations, and temples as places of spiritual protection and refuge.</a:t>
            </a:r>
          </a:p>
          <a:p>
            <a:endParaRPr lang="en-US" dirty="0"/>
          </a:p>
        </p:txBody>
      </p:sp>
      <p:sp>
        <p:nvSpPr>
          <p:cNvPr id="3" name="Title 2"/>
          <p:cNvSpPr>
            <a:spLocks noGrp="1"/>
          </p:cNvSpPr>
          <p:nvPr>
            <p:ph type="title"/>
          </p:nvPr>
        </p:nvSpPr>
        <p:spPr/>
        <p:txBody>
          <a:bodyPr/>
          <a:lstStyle/>
          <a:p>
            <a:r>
              <a:rPr lang="en-US" dirty="0"/>
              <a:t>Spiritual Protection</a:t>
            </a:r>
          </a:p>
        </p:txBody>
      </p:sp>
    </p:spTree>
    <p:extLst>
      <p:ext uri="{BB962C8B-B14F-4D97-AF65-F5344CB8AC3E}">
        <p14:creationId xmlns:p14="http://schemas.microsoft.com/office/powerpoint/2010/main" val="391552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2 Nephi 14:5–6, how would you summarize as a statement of truth what the Lord has established to provide spiritual protection?</a:t>
            </a:r>
          </a:p>
          <a:p>
            <a:r>
              <a:rPr lang="en-US" b="1" dirty="0"/>
              <a:t>The Lord has established the home, Church congregations, and temples as places of spiritual protection and refuge.</a:t>
            </a:r>
          </a:p>
          <a:p>
            <a:r>
              <a:rPr lang="en-US" dirty="0"/>
              <a:t>What can we do to make our homes and branches or wards places of spiritual safety and protection?</a:t>
            </a:r>
          </a:p>
          <a:p>
            <a:endParaRPr lang="en-US" dirty="0"/>
          </a:p>
        </p:txBody>
      </p:sp>
      <p:sp>
        <p:nvSpPr>
          <p:cNvPr id="3" name="Title 2"/>
          <p:cNvSpPr>
            <a:spLocks noGrp="1"/>
          </p:cNvSpPr>
          <p:nvPr>
            <p:ph type="title"/>
          </p:nvPr>
        </p:nvSpPr>
        <p:spPr/>
        <p:txBody>
          <a:bodyPr/>
          <a:lstStyle/>
          <a:p>
            <a:r>
              <a:rPr lang="en-US" dirty="0"/>
              <a:t>Spiritual Protection</a:t>
            </a:r>
          </a:p>
        </p:txBody>
      </p:sp>
    </p:spTree>
    <p:extLst>
      <p:ext uri="{BB962C8B-B14F-4D97-AF65-F5344CB8AC3E}">
        <p14:creationId xmlns:p14="http://schemas.microsoft.com/office/powerpoint/2010/main" val="118958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have you felt the Lord’s protection or guidance in your home or at church?</a:t>
            </a:r>
          </a:p>
          <a:p>
            <a:endParaRPr lang="en-US" dirty="0"/>
          </a:p>
        </p:txBody>
      </p:sp>
      <p:sp>
        <p:nvSpPr>
          <p:cNvPr id="3" name="Title 2"/>
          <p:cNvSpPr>
            <a:spLocks noGrp="1"/>
          </p:cNvSpPr>
          <p:nvPr>
            <p:ph type="title"/>
          </p:nvPr>
        </p:nvSpPr>
        <p:spPr/>
        <p:txBody>
          <a:bodyPr/>
          <a:lstStyle/>
          <a:p>
            <a:r>
              <a:rPr lang="en-US" dirty="0"/>
              <a:t>Share an Experience</a:t>
            </a:r>
          </a:p>
        </p:txBody>
      </p:sp>
    </p:spTree>
    <p:extLst>
      <p:ext uri="{BB962C8B-B14F-4D97-AF65-F5344CB8AC3E}">
        <p14:creationId xmlns:p14="http://schemas.microsoft.com/office/powerpoint/2010/main" val="2719517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When have you felt the Lord’s protection or guidance in your home or at church?</a:t>
            </a:r>
          </a:p>
          <a:p>
            <a:pPr fontAlgn="base"/>
            <a:r>
              <a:rPr lang="en-US" dirty="0"/>
              <a:t>When have you found spiritual relief or protection in the temple?</a:t>
            </a:r>
          </a:p>
          <a:p>
            <a:endParaRPr lang="en-US" dirty="0"/>
          </a:p>
        </p:txBody>
      </p:sp>
      <p:sp>
        <p:nvSpPr>
          <p:cNvPr id="3" name="Title 2"/>
          <p:cNvSpPr>
            <a:spLocks noGrp="1"/>
          </p:cNvSpPr>
          <p:nvPr>
            <p:ph type="title"/>
          </p:nvPr>
        </p:nvSpPr>
        <p:spPr/>
        <p:txBody>
          <a:bodyPr/>
          <a:lstStyle/>
          <a:p>
            <a:r>
              <a:rPr lang="en-US" dirty="0"/>
              <a:t>Share an Experience</a:t>
            </a:r>
          </a:p>
        </p:txBody>
      </p:sp>
    </p:spTree>
    <p:extLst>
      <p:ext uri="{BB962C8B-B14F-4D97-AF65-F5344CB8AC3E}">
        <p14:creationId xmlns:p14="http://schemas.microsoft.com/office/powerpoint/2010/main" val="82790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15:1–2, looking for what the well-beloved master (representing the Lord) did for the vineyard and what the vineyard produced.</a:t>
            </a:r>
          </a:p>
          <a:p>
            <a:endParaRPr lang="en-US" dirty="0"/>
          </a:p>
        </p:txBody>
      </p:sp>
      <p:sp>
        <p:nvSpPr>
          <p:cNvPr id="3" name="Title 2"/>
          <p:cNvSpPr>
            <a:spLocks noGrp="1"/>
          </p:cNvSpPr>
          <p:nvPr>
            <p:ph type="title"/>
          </p:nvPr>
        </p:nvSpPr>
        <p:spPr/>
        <p:txBody>
          <a:bodyPr/>
          <a:lstStyle/>
          <a:p>
            <a:r>
              <a:rPr lang="en-US" dirty="0"/>
              <a:t>A Vineyard</a:t>
            </a:r>
          </a:p>
        </p:txBody>
      </p:sp>
    </p:spTree>
    <p:extLst>
      <p:ext uri="{BB962C8B-B14F-4D97-AF65-F5344CB8AC3E}">
        <p14:creationId xmlns:p14="http://schemas.microsoft.com/office/powerpoint/2010/main" val="420645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15:1–2, looking for what the well-beloved master (representing the Lord) did for the vineyard and what the vineyard produced.</a:t>
            </a:r>
          </a:p>
          <a:p>
            <a:r>
              <a:rPr lang="en-US" dirty="0"/>
              <a:t>How might this represent the house of Israel at the time of Isaiah? </a:t>
            </a:r>
          </a:p>
          <a:p>
            <a:endParaRPr lang="en-US" dirty="0"/>
          </a:p>
        </p:txBody>
      </p:sp>
      <p:sp>
        <p:nvSpPr>
          <p:cNvPr id="3" name="Title 2"/>
          <p:cNvSpPr>
            <a:spLocks noGrp="1"/>
          </p:cNvSpPr>
          <p:nvPr>
            <p:ph type="title"/>
          </p:nvPr>
        </p:nvSpPr>
        <p:spPr/>
        <p:txBody>
          <a:bodyPr/>
          <a:lstStyle/>
          <a:p>
            <a:r>
              <a:rPr lang="en-US" dirty="0"/>
              <a:t>A Vineyard</a:t>
            </a:r>
          </a:p>
        </p:txBody>
      </p:sp>
    </p:spTree>
    <p:extLst>
      <p:ext uri="{BB962C8B-B14F-4D97-AF65-F5344CB8AC3E}">
        <p14:creationId xmlns:p14="http://schemas.microsoft.com/office/powerpoint/2010/main" val="111934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Where would you go for help if you had one of these desires? </a:t>
            </a:r>
            <a:r>
              <a:rPr lang="en-US" i="1" dirty="0"/>
              <a:t>I want to be a better student. I want to be a better musician. I want to be a better athlete.</a:t>
            </a:r>
            <a:r>
              <a:rPr lang="en-US" dirty="0"/>
              <a:t>  </a:t>
            </a:r>
          </a:p>
          <a:p>
            <a:pPr fontAlgn="base"/>
            <a:r>
              <a:rPr lang="en-US" dirty="0"/>
              <a:t>Where could someone go for help if they wanted to become a better disciple of the Lord?</a:t>
            </a:r>
          </a:p>
        </p:txBody>
      </p:sp>
      <p:sp>
        <p:nvSpPr>
          <p:cNvPr id="3" name="Title 2"/>
          <p:cNvSpPr>
            <a:spLocks noGrp="1"/>
          </p:cNvSpPr>
          <p:nvPr>
            <p:ph type="title"/>
          </p:nvPr>
        </p:nvSpPr>
        <p:spPr/>
        <p:txBody>
          <a:bodyPr/>
          <a:lstStyle/>
          <a:p>
            <a:r>
              <a:rPr lang="en-US" dirty="0"/>
              <a:t>A Desire to Be Better</a:t>
            </a:r>
          </a:p>
        </p:txBody>
      </p:sp>
    </p:spTree>
    <p:extLst>
      <p:ext uri="{BB962C8B-B14F-4D97-AF65-F5344CB8AC3E}">
        <p14:creationId xmlns:p14="http://schemas.microsoft.com/office/powerpoint/2010/main" val="2555828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15:1–2, looking for what the well-beloved master (representing the Lord) did for the vineyard and what the vineyard produced.</a:t>
            </a:r>
          </a:p>
          <a:p>
            <a:r>
              <a:rPr lang="en-US" dirty="0"/>
              <a:t>How might this represent the house of Israel at the time of Isaiah? </a:t>
            </a:r>
          </a:p>
          <a:p>
            <a:r>
              <a:rPr lang="en-US" dirty="0"/>
              <a:t>The wild grapes symbolize apostasy, signifying that Israel had turned away from the Lord.  </a:t>
            </a:r>
          </a:p>
          <a:p>
            <a:endParaRPr lang="en-US" dirty="0"/>
          </a:p>
        </p:txBody>
      </p:sp>
      <p:sp>
        <p:nvSpPr>
          <p:cNvPr id="3" name="Title 2"/>
          <p:cNvSpPr>
            <a:spLocks noGrp="1"/>
          </p:cNvSpPr>
          <p:nvPr>
            <p:ph type="title"/>
          </p:nvPr>
        </p:nvSpPr>
        <p:spPr/>
        <p:txBody>
          <a:bodyPr/>
          <a:lstStyle/>
          <a:p>
            <a:r>
              <a:rPr lang="en-US" dirty="0"/>
              <a:t>A Vineyard</a:t>
            </a:r>
          </a:p>
        </p:txBody>
      </p:sp>
    </p:spTree>
    <p:extLst>
      <p:ext uri="{BB962C8B-B14F-4D97-AF65-F5344CB8AC3E}">
        <p14:creationId xmlns:p14="http://schemas.microsoft.com/office/powerpoint/2010/main" val="1474540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15:5–6, looking for what the Lord would do to His vineyard.</a:t>
            </a:r>
          </a:p>
          <a:p>
            <a:endParaRPr lang="en-US" dirty="0"/>
          </a:p>
        </p:txBody>
      </p:sp>
      <p:sp>
        <p:nvSpPr>
          <p:cNvPr id="3" name="Title 2"/>
          <p:cNvSpPr>
            <a:spLocks noGrp="1"/>
          </p:cNvSpPr>
          <p:nvPr>
            <p:ph type="title"/>
          </p:nvPr>
        </p:nvSpPr>
        <p:spPr/>
        <p:txBody>
          <a:bodyPr/>
          <a:lstStyle/>
          <a:p>
            <a:r>
              <a:rPr lang="en-US" dirty="0"/>
              <a:t>What Did He Do?</a:t>
            </a:r>
          </a:p>
        </p:txBody>
      </p:sp>
    </p:spTree>
    <p:extLst>
      <p:ext uri="{BB962C8B-B14F-4D97-AF65-F5344CB8AC3E}">
        <p14:creationId xmlns:p14="http://schemas.microsoft.com/office/powerpoint/2010/main" val="158408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15:5–6, looking for what the Lord would do to His vineyard.</a:t>
            </a:r>
          </a:p>
          <a:p>
            <a:pPr fontAlgn="base"/>
            <a:r>
              <a:rPr lang="en-US" dirty="0"/>
              <a:t>What would be the effects of taking away the hedge, breaking down the wall, and the vineyard not being worked or watered?</a:t>
            </a:r>
          </a:p>
          <a:p>
            <a:endParaRPr lang="en-US" dirty="0"/>
          </a:p>
        </p:txBody>
      </p:sp>
      <p:sp>
        <p:nvSpPr>
          <p:cNvPr id="3" name="Title 2"/>
          <p:cNvSpPr>
            <a:spLocks noGrp="1"/>
          </p:cNvSpPr>
          <p:nvPr>
            <p:ph type="title"/>
          </p:nvPr>
        </p:nvSpPr>
        <p:spPr/>
        <p:txBody>
          <a:bodyPr/>
          <a:lstStyle/>
          <a:p>
            <a:r>
              <a:rPr lang="en-US" dirty="0"/>
              <a:t>What Did He Do?</a:t>
            </a:r>
          </a:p>
        </p:txBody>
      </p:sp>
    </p:spTree>
    <p:extLst>
      <p:ext uri="{BB962C8B-B14F-4D97-AF65-F5344CB8AC3E}">
        <p14:creationId xmlns:p14="http://schemas.microsoft.com/office/powerpoint/2010/main" val="732576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15:5–6, looking for what the Lord would do to His vineyard.</a:t>
            </a:r>
          </a:p>
          <a:p>
            <a:pPr fontAlgn="base"/>
            <a:r>
              <a:rPr lang="en-US" dirty="0"/>
              <a:t>What would be the effects of taking away the hedge, breaking down the wall, and the vineyard not being worked or watered?</a:t>
            </a:r>
          </a:p>
          <a:p>
            <a:pPr fontAlgn="base"/>
            <a:r>
              <a:rPr lang="en-US" dirty="0"/>
              <a:t>How might these results represent the consequences that come to those who disobey the Lord’s commandments? </a:t>
            </a:r>
          </a:p>
          <a:p>
            <a:endParaRPr lang="en-US" dirty="0"/>
          </a:p>
        </p:txBody>
      </p:sp>
      <p:sp>
        <p:nvSpPr>
          <p:cNvPr id="3" name="Title 2"/>
          <p:cNvSpPr>
            <a:spLocks noGrp="1"/>
          </p:cNvSpPr>
          <p:nvPr>
            <p:ph type="title"/>
          </p:nvPr>
        </p:nvSpPr>
        <p:spPr/>
        <p:txBody>
          <a:bodyPr/>
          <a:lstStyle/>
          <a:p>
            <a:r>
              <a:rPr lang="en-US" dirty="0"/>
              <a:t>What Did He Do?</a:t>
            </a:r>
          </a:p>
        </p:txBody>
      </p:sp>
    </p:spTree>
    <p:extLst>
      <p:ext uri="{BB962C8B-B14F-4D97-AF65-F5344CB8AC3E}">
        <p14:creationId xmlns:p14="http://schemas.microsoft.com/office/powerpoint/2010/main" val="3320713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truth can we learn from 2 Nephi 15:5–6 about what can cause us to lose the Lord’s protection? </a:t>
            </a:r>
          </a:p>
          <a:p>
            <a:endParaRPr lang="en-US" dirty="0"/>
          </a:p>
        </p:txBody>
      </p:sp>
      <p:sp>
        <p:nvSpPr>
          <p:cNvPr id="3" name="Title 2"/>
          <p:cNvSpPr>
            <a:spLocks noGrp="1"/>
          </p:cNvSpPr>
          <p:nvPr>
            <p:ph type="title"/>
          </p:nvPr>
        </p:nvSpPr>
        <p:spPr/>
        <p:txBody>
          <a:bodyPr/>
          <a:lstStyle/>
          <a:p>
            <a:r>
              <a:rPr lang="en-US" dirty="0"/>
              <a:t>Losing His Protection</a:t>
            </a:r>
          </a:p>
        </p:txBody>
      </p:sp>
    </p:spTree>
    <p:extLst>
      <p:ext uri="{BB962C8B-B14F-4D97-AF65-F5344CB8AC3E}">
        <p14:creationId xmlns:p14="http://schemas.microsoft.com/office/powerpoint/2010/main" val="142652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truth can we learn from 2 Nephi 15:5–6 about what can cause us to lose the Lord’s protection? </a:t>
            </a:r>
          </a:p>
          <a:p>
            <a:r>
              <a:rPr lang="en-US" b="1" dirty="0"/>
              <a:t>If we are prideful and turn away from the Lord, we will lose His protection.</a:t>
            </a:r>
            <a:endParaRPr lang="en-US" dirty="0"/>
          </a:p>
        </p:txBody>
      </p:sp>
      <p:sp>
        <p:nvSpPr>
          <p:cNvPr id="3" name="Title 2"/>
          <p:cNvSpPr>
            <a:spLocks noGrp="1"/>
          </p:cNvSpPr>
          <p:nvPr>
            <p:ph type="title"/>
          </p:nvPr>
        </p:nvSpPr>
        <p:spPr/>
        <p:txBody>
          <a:bodyPr/>
          <a:lstStyle/>
          <a:p>
            <a:r>
              <a:rPr lang="en-US" dirty="0"/>
              <a:t>Losing His Protection</a:t>
            </a:r>
          </a:p>
        </p:txBody>
      </p:sp>
    </p:spTree>
    <p:extLst>
      <p:ext uri="{BB962C8B-B14F-4D97-AF65-F5344CB8AC3E}">
        <p14:creationId xmlns:p14="http://schemas.microsoft.com/office/powerpoint/2010/main" val="2747087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 Nephi 15:8–30, Isaiah described some of the prideful attitudes and behaviors rebellious Israel would exhibit. For example, they would “call evil good, and good evil” (verse 20). In addition, Isaiah prophesied that the Lord would “lift up an ensign to the nations” (verse 26). </a:t>
            </a:r>
          </a:p>
        </p:txBody>
      </p:sp>
      <p:sp>
        <p:nvSpPr>
          <p:cNvPr id="3" name="Title 2"/>
          <p:cNvSpPr>
            <a:spLocks noGrp="1"/>
          </p:cNvSpPr>
          <p:nvPr>
            <p:ph type="title"/>
          </p:nvPr>
        </p:nvSpPr>
        <p:spPr/>
        <p:txBody>
          <a:bodyPr/>
          <a:lstStyle/>
          <a:p>
            <a:r>
              <a:rPr lang="en-US" dirty="0"/>
              <a:t>Rebellious Israel</a:t>
            </a:r>
          </a:p>
        </p:txBody>
      </p:sp>
    </p:spTree>
    <p:extLst>
      <p:ext uri="{BB962C8B-B14F-4D97-AF65-F5344CB8AC3E}">
        <p14:creationId xmlns:p14="http://schemas.microsoft.com/office/powerpoint/2010/main" val="3036953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a:t>
            </a:r>
            <a:r>
              <a:rPr lang="en-US" i="1" dirty="0"/>
              <a:t>ensign</a:t>
            </a:r>
            <a:r>
              <a:rPr lang="en-US" dirty="0"/>
              <a:t> is a flag or banner that is used as a rallying point or as a signal to assemble, especially in battle. This prophecy refers to how nations would gather against the Israelites in Isaiah’s day, and it also foreshadows the latter-day Restoration of the gospel and gathering of Israel.</a:t>
            </a:r>
          </a:p>
        </p:txBody>
      </p:sp>
      <p:sp>
        <p:nvSpPr>
          <p:cNvPr id="3" name="Title 2"/>
          <p:cNvSpPr>
            <a:spLocks noGrp="1"/>
          </p:cNvSpPr>
          <p:nvPr>
            <p:ph type="title"/>
          </p:nvPr>
        </p:nvSpPr>
        <p:spPr/>
        <p:txBody>
          <a:bodyPr/>
          <a:lstStyle/>
          <a:p>
            <a:r>
              <a:rPr lang="en-US" dirty="0"/>
              <a:t>An Ensign</a:t>
            </a:r>
          </a:p>
        </p:txBody>
      </p:sp>
    </p:spTree>
    <p:extLst>
      <p:ext uri="{BB962C8B-B14F-4D97-AF65-F5344CB8AC3E}">
        <p14:creationId xmlns:p14="http://schemas.microsoft.com/office/powerpoint/2010/main" val="1825696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last time you studied doctrinal mastery, you considered this misunderstanding that someone might have: </a:t>
            </a:r>
            <a:r>
              <a:rPr lang="en-US" i="1" dirty="0"/>
              <a:t>God doesn’t really know me or care about what I’m going through. </a:t>
            </a:r>
          </a:p>
          <a:p>
            <a:endParaRPr lang="en-US" dirty="0"/>
          </a:p>
        </p:txBody>
      </p:sp>
      <p:sp>
        <p:nvSpPr>
          <p:cNvPr id="3" name="Title 2"/>
          <p:cNvSpPr>
            <a:spLocks noGrp="1"/>
          </p:cNvSpPr>
          <p:nvPr>
            <p:ph type="title"/>
          </p:nvPr>
        </p:nvSpPr>
        <p:spPr/>
        <p:txBody>
          <a:bodyPr/>
          <a:lstStyle/>
          <a:p>
            <a:r>
              <a:rPr lang="en-US" dirty="0"/>
              <a:t>Doctrinal Mastery: The Godhead </a:t>
            </a:r>
          </a:p>
        </p:txBody>
      </p:sp>
    </p:spTree>
    <p:extLst>
      <p:ext uri="{BB962C8B-B14F-4D97-AF65-F5344CB8AC3E}">
        <p14:creationId xmlns:p14="http://schemas.microsoft.com/office/powerpoint/2010/main" val="1711065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last time you studied doctrinal mastery, you considered this misunderstanding that someone might have: </a:t>
            </a:r>
            <a:r>
              <a:rPr lang="en-US" i="1" dirty="0"/>
              <a:t>God doesn’t really know me or care about what I’m going through. </a:t>
            </a:r>
          </a:p>
          <a:p>
            <a:r>
              <a:rPr lang="en-US" dirty="0"/>
              <a:t>What truth from the doctrinal topic “The Godhead” in the </a:t>
            </a:r>
            <a:r>
              <a:rPr lang="en-US" i="1" dirty="0"/>
              <a:t>Doctrinal Mastery Core Document </a:t>
            </a:r>
            <a:r>
              <a:rPr lang="en-US" dirty="0"/>
              <a:t>can help correct or clarify the italicized statement above?  </a:t>
            </a:r>
          </a:p>
        </p:txBody>
      </p:sp>
      <p:sp>
        <p:nvSpPr>
          <p:cNvPr id="3" name="Title 2"/>
          <p:cNvSpPr>
            <a:spLocks noGrp="1"/>
          </p:cNvSpPr>
          <p:nvPr>
            <p:ph type="title"/>
          </p:nvPr>
        </p:nvSpPr>
        <p:spPr/>
        <p:txBody>
          <a:bodyPr/>
          <a:lstStyle/>
          <a:p>
            <a:r>
              <a:rPr lang="en-US" dirty="0"/>
              <a:t>Doctrinal Mastery: The Godhead </a:t>
            </a:r>
          </a:p>
        </p:txBody>
      </p:sp>
    </p:spTree>
    <p:extLst>
      <p:ext uri="{BB962C8B-B14F-4D97-AF65-F5344CB8AC3E}">
        <p14:creationId xmlns:p14="http://schemas.microsoft.com/office/powerpoint/2010/main" val="209694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12:1–4, looking for where we can go to learn how to become better disciples of the Lord. </a:t>
            </a:r>
          </a:p>
          <a:p>
            <a:endParaRPr lang="en-US" dirty="0"/>
          </a:p>
        </p:txBody>
      </p:sp>
      <p:sp>
        <p:nvSpPr>
          <p:cNvPr id="3" name="Title 2"/>
          <p:cNvSpPr>
            <a:spLocks noGrp="1"/>
          </p:cNvSpPr>
          <p:nvPr>
            <p:ph type="title"/>
          </p:nvPr>
        </p:nvSpPr>
        <p:spPr/>
        <p:txBody>
          <a:bodyPr/>
          <a:lstStyle/>
          <a:p>
            <a:r>
              <a:rPr lang="en-US" dirty="0"/>
              <a:t>A Better Disciple</a:t>
            </a:r>
          </a:p>
        </p:txBody>
      </p:sp>
    </p:spTree>
    <p:extLst>
      <p:ext uri="{BB962C8B-B14F-4D97-AF65-F5344CB8AC3E}">
        <p14:creationId xmlns:p14="http://schemas.microsoft.com/office/powerpoint/2010/main" val="1850251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39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12:1–4, looking for where we can go to learn how to become better disciples of the Lord. </a:t>
            </a:r>
          </a:p>
          <a:p>
            <a:r>
              <a:rPr lang="en-US" dirty="0"/>
              <a:t>What do you think the phrase “mountain of the Lord” (verse 3) refers to? </a:t>
            </a:r>
          </a:p>
          <a:p>
            <a:endParaRPr lang="en-US" dirty="0"/>
          </a:p>
        </p:txBody>
      </p:sp>
      <p:sp>
        <p:nvSpPr>
          <p:cNvPr id="3" name="Title 2"/>
          <p:cNvSpPr>
            <a:spLocks noGrp="1"/>
          </p:cNvSpPr>
          <p:nvPr>
            <p:ph type="title"/>
          </p:nvPr>
        </p:nvSpPr>
        <p:spPr/>
        <p:txBody>
          <a:bodyPr/>
          <a:lstStyle/>
          <a:p>
            <a:r>
              <a:rPr lang="en-US" dirty="0"/>
              <a:t>A Better Disciple</a:t>
            </a:r>
          </a:p>
        </p:txBody>
      </p:sp>
    </p:spTree>
    <p:extLst>
      <p:ext uri="{BB962C8B-B14F-4D97-AF65-F5344CB8AC3E}">
        <p14:creationId xmlns:p14="http://schemas.microsoft.com/office/powerpoint/2010/main" val="249136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Think about some of the similarities between a mountain and a temple. </a:t>
            </a:r>
          </a:p>
        </p:txBody>
      </p:sp>
      <p:sp>
        <p:nvSpPr>
          <p:cNvPr id="3" name="Title 2"/>
          <p:cNvSpPr>
            <a:spLocks noGrp="1"/>
          </p:cNvSpPr>
          <p:nvPr>
            <p:ph type="title"/>
          </p:nvPr>
        </p:nvSpPr>
        <p:spPr/>
        <p:txBody>
          <a:bodyPr/>
          <a:lstStyle/>
          <a:p>
            <a:r>
              <a:rPr lang="en-US" dirty="0"/>
              <a:t>Similarities</a:t>
            </a:r>
          </a:p>
        </p:txBody>
      </p:sp>
      <p:pic>
        <p:nvPicPr>
          <p:cNvPr id="1026" name="Picture 2" descr="https://cmcatalog.ldschurch.org/entry/file/preview/302617c5ebeb4155a7c06de64fb8026d"/>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4024" b="14024"/>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4525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Think about some of the similarities between a mountain and a temple. </a:t>
            </a:r>
          </a:p>
          <a:p>
            <a:r>
              <a:rPr lang="en-US" dirty="0"/>
              <a:t>What principle can we learn from 2 Nephi 12:3 about the blessings that come as we worship in the temple? </a:t>
            </a:r>
          </a:p>
        </p:txBody>
      </p:sp>
      <p:sp>
        <p:nvSpPr>
          <p:cNvPr id="3" name="Title 2"/>
          <p:cNvSpPr>
            <a:spLocks noGrp="1"/>
          </p:cNvSpPr>
          <p:nvPr>
            <p:ph type="title"/>
          </p:nvPr>
        </p:nvSpPr>
        <p:spPr/>
        <p:txBody>
          <a:bodyPr/>
          <a:lstStyle/>
          <a:p>
            <a:r>
              <a:rPr lang="en-US" dirty="0"/>
              <a:t>Similarities</a:t>
            </a:r>
          </a:p>
        </p:txBody>
      </p:sp>
      <p:pic>
        <p:nvPicPr>
          <p:cNvPr id="1026" name="Picture 2" descr="https://cmcatalog.ldschurch.org/entry/file/preview/302617c5ebeb4155a7c06de64fb8026d"/>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4024" b="14024"/>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851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As we worship in the temple, the Lord will teach us of His ways and help us walk in His paths. </a:t>
            </a:r>
            <a:r>
              <a:rPr lang="en-US" dirty="0"/>
              <a:t> </a:t>
            </a:r>
          </a:p>
          <a:p>
            <a:endParaRPr lang="en-US" dirty="0"/>
          </a:p>
        </p:txBody>
      </p:sp>
      <p:sp>
        <p:nvSpPr>
          <p:cNvPr id="3" name="Title 2"/>
          <p:cNvSpPr>
            <a:spLocks noGrp="1"/>
          </p:cNvSpPr>
          <p:nvPr>
            <p:ph type="title"/>
          </p:nvPr>
        </p:nvSpPr>
        <p:spPr/>
        <p:txBody>
          <a:bodyPr/>
          <a:lstStyle/>
          <a:p>
            <a:r>
              <a:rPr lang="en-US" dirty="0"/>
              <a:t>Worshipping in the Temple</a:t>
            </a:r>
          </a:p>
        </p:txBody>
      </p:sp>
    </p:spTree>
    <p:extLst>
      <p:ext uri="{BB962C8B-B14F-4D97-AF65-F5344CB8AC3E}">
        <p14:creationId xmlns:p14="http://schemas.microsoft.com/office/powerpoint/2010/main" val="2820226837"/>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F72DE-9424-4913-B697-7A4F6D48086C}">
  <ds:schemaRefs>
    <ds:schemaRef ds:uri="http://schemas.microsoft.com/sharepoint/v3/contenttype/forms"/>
  </ds:schemaRefs>
</ds:datastoreItem>
</file>

<file path=customXml/itemProps2.xml><?xml version="1.0" encoding="utf-8"?>
<ds:datastoreItem xmlns:ds="http://schemas.openxmlformats.org/officeDocument/2006/customXml" ds:itemID="{C48D34CA-92EB-4584-A9C4-DF51799C16D8}">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http://purl.org/dc/terms/"/>
    <ds:schemaRef ds:uri="a51ac170-4e69-43ea-bbd4-5a9e3eb386dc"/>
    <ds:schemaRef ds:uri="b764eb9d-49e1-4eb4-965b-0d99005b74c0"/>
    <ds:schemaRef ds:uri="http://schemas.microsoft.com/office/2006/metadata/properties"/>
  </ds:schemaRefs>
</ds:datastoreItem>
</file>

<file path=customXml/itemProps3.xml><?xml version="1.0" encoding="utf-8"?>
<ds:datastoreItem xmlns:ds="http://schemas.openxmlformats.org/officeDocument/2006/customXml" ds:itemID="{6E9B5BDF-EC28-441C-8F8E-9689039FF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5066</TotalTime>
  <Words>1879</Words>
  <Application>Microsoft Office PowerPoint</Application>
  <PresentationFormat>On-screen Show (4:3)</PresentationFormat>
  <Paragraphs>141</Paragraphs>
  <Slides>50</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50</vt:i4>
      </vt:variant>
    </vt:vector>
  </HeadingPairs>
  <TitlesOfParts>
    <vt:vector size="59" baseType="lpstr">
      <vt:lpstr>Arial</vt:lpstr>
      <vt:lpstr>Calibri</vt:lpstr>
      <vt:lpstr>Helam Slab ldsLat Light</vt:lpstr>
      <vt:lpstr>Open Sans</vt:lpstr>
      <vt:lpstr>Old Testament</vt:lpstr>
      <vt:lpstr>1_Old Testament</vt:lpstr>
      <vt:lpstr>2_Old Testament</vt:lpstr>
      <vt:lpstr>3_Old Testament</vt:lpstr>
      <vt:lpstr>4_Old Testament</vt:lpstr>
      <vt:lpstr>2 Nephi 12–15 </vt:lpstr>
      <vt:lpstr>Devotional</vt:lpstr>
      <vt:lpstr>A Desire to Be Better</vt:lpstr>
      <vt:lpstr>A Desire to Be Better</vt:lpstr>
      <vt:lpstr>A Better Disciple</vt:lpstr>
      <vt:lpstr>A Better Disciple</vt:lpstr>
      <vt:lpstr>Similarities</vt:lpstr>
      <vt:lpstr>Similarities</vt:lpstr>
      <vt:lpstr>Worshipping in the Temple</vt:lpstr>
      <vt:lpstr>Worshipping in the Temple</vt:lpstr>
      <vt:lpstr>Worshipping in the Temple</vt:lpstr>
      <vt:lpstr>Sister Elaine S. Dalton</vt:lpstr>
      <vt:lpstr>Preparing for the Temple</vt:lpstr>
      <vt:lpstr>Attitudes and Practices</vt:lpstr>
      <vt:lpstr>Attitudes and Practices</vt:lpstr>
      <vt:lpstr>Attitudes and Practices</vt:lpstr>
      <vt:lpstr>Attitudes and Practices</vt:lpstr>
      <vt:lpstr>The Sins of the People</vt:lpstr>
      <vt:lpstr>The Sins of the People</vt:lpstr>
      <vt:lpstr>The Sins of the People</vt:lpstr>
      <vt:lpstr>The Sins of the People</vt:lpstr>
      <vt:lpstr>Elder Spencer V. Jones </vt:lpstr>
      <vt:lpstr>Elder Spencer V. Jones, cont.</vt:lpstr>
      <vt:lpstr>Hiding Our Sins</vt:lpstr>
      <vt:lpstr>Storms</vt:lpstr>
      <vt:lpstr>Storms</vt:lpstr>
      <vt:lpstr>Storms</vt:lpstr>
      <vt:lpstr>Cleansing and Redemption</vt:lpstr>
      <vt:lpstr>Cleansing and Redemption</vt:lpstr>
      <vt:lpstr>Cleansing and Redemption</vt:lpstr>
      <vt:lpstr>His Protection and Guidance</vt:lpstr>
      <vt:lpstr>His Protection and Guidance</vt:lpstr>
      <vt:lpstr>Spiritual Protection</vt:lpstr>
      <vt:lpstr>Spiritual Protection</vt:lpstr>
      <vt:lpstr>Spiritual Protection</vt:lpstr>
      <vt:lpstr>Share an Experience</vt:lpstr>
      <vt:lpstr>Share an Experience</vt:lpstr>
      <vt:lpstr>A Vineyard</vt:lpstr>
      <vt:lpstr>A Vineyard</vt:lpstr>
      <vt:lpstr>A Vineyard</vt:lpstr>
      <vt:lpstr>What Did He Do?</vt:lpstr>
      <vt:lpstr>What Did He Do?</vt:lpstr>
      <vt:lpstr>What Did He Do?</vt:lpstr>
      <vt:lpstr>Losing His Protection</vt:lpstr>
      <vt:lpstr>Losing His Protection</vt:lpstr>
      <vt:lpstr>Rebellious Israel</vt:lpstr>
      <vt:lpstr>An Ensign</vt:lpstr>
      <vt:lpstr>Doctrinal Mastery: The Godhead </vt:lpstr>
      <vt:lpstr>Doctrinal Mastery: The Godhead </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279</cp:revision>
  <dcterms:created xsi:type="dcterms:W3CDTF">2013-07-15T20:26:14Z</dcterms:created>
  <dcterms:modified xsi:type="dcterms:W3CDTF">2017-07-06T00:10:03Z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