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4"/>
  </p:notesMasterIdLst>
  <p:handoutMasterIdLst>
    <p:handoutMasterId r:id="rId55"/>
  </p:handoutMasterIdLst>
  <p:sldIdLst>
    <p:sldId id="319" r:id="rId9"/>
    <p:sldId id="328" r:id="rId10"/>
    <p:sldId id="331" r:id="rId11"/>
    <p:sldId id="330" r:id="rId12"/>
    <p:sldId id="386" r:id="rId13"/>
    <p:sldId id="332" r:id="rId14"/>
    <p:sldId id="371" r:id="rId15"/>
    <p:sldId id="373" r:id="rId16"/>
    <p:sldId id="334" r:id="rId17"/>
    <p:sldId id="337" r:id="rId18"/>
    <p:sldId id="336" r:id="rId19"/>
    <p:sldId id="369" r:id="rId20"/>
    <p:sldId id="338" r:id="rId21"/>
    <p:sldId id="370" r:id="rId22"/>
    <p:sldId id="377" r:id="rId23"/>
    <p:sldId id="378" r:id="rId24"/>
    <p:sldId id="379" r:id="rId25"/>
    <p:sldId id="380" r:id="rId26"/>
    <p:sldId id="376" r:id="rId27"/>
    <p:sldId id="345" r:id="rId28"/>
    <p:sldId id="346" r:id="rId29"/>
    <p:sldId id="344" r:id="rId30"/>
    <p:sldId id="348" r:id="rId31"/>
    <p:sldId id="381" r:id="rId32"/>
    <p:sldId id="349" r:id="rId33"/>
    <p:sldId id="350" r:id="rId34"/>
    <p:sldId id="351" r:id="rId35"/>
    <p:sldId id="355" r:id="rId36"/>
    <p:sldId id="382" r:id="rId37"/>
    <p:sldId id="354" r:id="rId38"/>
    <p:sldId id="383" r:id="rId39"/>
    <p:sldId id="358" r:id="rId40"/>
    <p:sldId id="357" r:id="rId41"/>
    <p:sldId id="359" r:id="rId42"/>
    <p:sldId id="361" r:id="rId43"/>
    <p:sldId id="362" r:id="rId44"/>
    <p:sldId id="360" r:id="rId45"/>
    <p:sldId id="363" r:id="rId46"/>
    <p:sldId id="365" r:id="rId47"/>
    <p:sldId id="384" r:id="rId48"/>
    <p:sldId id="366" r:id="rId49"/>
    <p:sldId id="385" r:id="rId50"/>
    <p:sldId id="367" r:id="rId51"/>
    <p:sldId id="368" r:id="rId52"/>
    <p:sldId id="329"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405" autoAdjust="0"/>
  </p:normalViewPr>
  <p:slideViewPr>
    <p:cSldViewPr snapToGrid="0" snapToObjects="1">
      <p:cViewPr varScale="1">
        <p:scale>
          <a:sx n="66" d="100"/>
          <a:sy n="66" d="100"/>
        </p:scale>
        <p:origin x="93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6/21/2017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 Nephi 9:27–54; 10</a:t>
            </a:r>
          </a:p>
        </p:txBody>
      </p:sp>
      <p:sp>
        <p:nvSpPr>
          <p:cNvPr id="5" name="Text Placeholder 4"/>
          <p:cNvSpPr>
            <a:spLocks noGrp="1"/>
          </p:cNvSpPr>
          <p:nvPr>
            <p:ph type="body" sz="quarter" idx="11"/>
          </p:nvPr>
        </p:nvSpPr>
        <p:spPr/>
        <p:txBody>
          <a:bodyPr/>
          <a:lstStyle/>
          <a:p>
            <a:r>
              <a:rPr lang="en-US" dirty="0"/>
              <a:t>Lesson 30</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9:28, how can trusting in their own learning lead individuals to distance themselves from Jesus Christ?</a:t>
            </a:r>
          </a:p>
          <a:p>
            <a:endParaRPr lang="en-US" dirty="0"/>
          </a:p>
        </p:txBody>
      </p:sp>
      <p:sp>
        <p:nvSpPr>
          <p:cNvPr id="3" name="Title 2"/>
          <p:cNvSpPr>
            <a:spLocks noGrp="1"/>
          </p:cNvSpPr>
          <p:nvPr>
            <p:ph type="title"/>
          </p:nvPr>
        </p:nvSpPr>
        <p:spPr/>
        <p:txBody>
          <a:bodyPr/>
          <a:lstStyle/>
          <a:p>
            <a:r>
              <a:rPr lang="en-US" dirty="0"/>
              <a:t>Trusting in Their Own Learning</a:t>
            </a:r>
          </a:p>
        </p:txBody>
      </p:sp>
    </p:spTree>
    <p:extLst>
      <p:ext uri="{BB962C8B-B14F-4D97-AF65-F5344CB8AC3E}">
        <p14:creationId xmlns:p14="http://schemas.microsoft.com/office/powerpoint/2010/main" val="182624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9:28, how can trusting in their own learning lead individuals to distance themselves from Jesus Christ?</a:t>
            </a:r>
          </a:p>
          <a:p>
            <a:r>
              <a:rPr lang="en-US" dirty="0"/>
              <a:t>According to 2 Nephi 9:30, how can trusting in riches lead individuals to distance themselves from Jesus Christ? </a:t>
            </a:r>
          </a:p>
        </p:txBody>
      </p:sp>
      <p:sp>
        <p:nvSpPr>
          <p:cNvPr id="3" name="Title 2"/>
          <p:cNvSpPr>
            <a:spLocks noGrp="1"/>
          </p:cNvSpPr>
          <p:nvPr>
            <p:ph type="title"/>
          </p:nvPr>
        </p:nvSpPr>
        <p:spPr/>
        <p:txBody>
          <a:bodyPr/>
          <a:lstStyle/>
          <a:p>
            <a:r>
              <a:rPr lang="en-US" dirty="0"/>
              <a:t>Trusting in Their Own Learning</a:t>
            </a:r>
          </a:p>
        </p:txBody>
      </p:sp>
    </p:spTree>
    <p:extLst>
      <p:ext uri="{BB962C8B-B14F-4D97-AF65-F5344CB8AC3E}">
        <p14:creationId xmlns:p14="http://schemas.microsoft.com/office/powerpoint/2010/main" val="221639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9:28, how can trusting in their own learning lead individuals to distance themselves from Jesus Christ?</a:t>
            </a:r>
          </a:p>
          <a:p>
            <a:r>
              <a:rPr lang="en-US" dirty="0"/>
              <a:t>According to 2 Nephi 9:30, how can trusting in riches lead individuals to distance themselves from Jesus Christ</a:t>
            </a:r>
            <a:r>
              <a:rPr lang="en-US"/>
              <a:t>? </a:t>
            </a:r>
          </a:p>
          <a:p>
            <a:r>
              <a:rPr lang="en-US"/>
              <a:t>What can we do to ensure that learning and wealth do not lead us away from Jesus Christ?</a:t>
            </a:r>
          </a:p>
          <a:p>
            <a:endParaRPr lang="en-US" dirty="0"/>
          </a:p>
        </p:txBody>
      </p:sp>
      <p:sp>
        <p:nvSpPr>
          <p:cNvPr id="3" name="Title 2"/>
          <p:cNvSpPr>
            <a:spLocks noGrp="1"/>
          </p:cNvSpPr>
          <p:nvPr>
            <p:ph type="title"/>
          </p:nvPr>
        </p:nvSpPr>
        <p:spPr/>
        <p:txBody>
          <a:bodyPr/>
          <a:lstStyle/>
          <a:p>
            <a:r>
              <a:rPr lang="en-US" dirty="0"/>
              <a:t>Trusting in Their Own Learning</a:t>
            </a:r>
          </a:p>
        </p:txBody>
      </p:sp>
    </p:spTree>
    <p:extLst>
      <p:ext uri="{BB962C8B-B14F-4D97-AF65-F5344CB8AC3E}">
        <p14:creationId xmlns:p14="http://schemas.microsoft.com/office/powerpoint/2010/main" val="141228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In what ways might we be tempted to justify lying or other forms of dishonesty? </a:t>
            </a:r>
          </a:p>
          <a:p>
            <a:endParaRPr lang="en-US" dirty="0"/>
          </a:p>
        </p:txBody>
      </p:sp>
      <p:sp>
        <p:nvSpPr>
          <p:cNvPr id="3" name="Title 2"/>
          <p:cNvSpPr>
            <a:spLocks noGrp="1"/>
          </p:cNvSpPr>
          <p:nvPr>
            <p:ph type="title"/>
          </p:nvPr>
        </p:nvSpPr>
        <p:spPr/>
        <p:txBody>
          <a:bodyPr/>
          <a:lstStyle/>
          <a:p>
            <a:r>
              <a:rPr lang="en-US" dirty="0"/>
              <a:t>Dishonesty</a:t>
            </a:r>
          </a:p>
        </p:txBody>
      </p:sp>
    </p:spTree>
    <p:extLst>
      <p:ext uri="{BB962C8B-B14F-4D97-AF65-F5344CB8AC3E}">
        <p14:creationId xmlns:p14="http://schemas.microsoft.com/office/powerpoint/2010/main" val="2762918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In what ways might we be tempted to justify lying or other forms of dishonesty? </a:t>
            </a:r>
          </a:p>
          <a:p>
            <a:pPr fontAlgn="base"/>
            <a:r>
              <a:rPr lang="en-US" dirty="0"/>
              <a:t>When we face these temptations, how can it help us to remember that if we are dishonest we will distance ourselves from Jesus Christ?</a:t>
            </a:r>
          </a:p>
          <a:p>
            <a:endParaRPr lang="en-US" dirty="0"/>
          </a:p>
        </p:txBody>
      </p:sp>
      <p:sp>
        <p:nvSpPr>
          <p:cNvPr id="3" name="Title 2"/>
          <p:cNvSpPr>
            <a:spLocks noGrp="1"/>
          </p:cNvSpPr>
          <p:nvPr>
            <p:ph type="title"/>
          </p:nvPr>
        </p:nvSpPr>
        <p:spPr/>
        <p:txBody>
          <a:bodyPr/>
          <a:lstStyle/>
          <a:p>
            <a:r>
              <a:rPr lang="en-US"/>
              <a:t>Dishonesty</a:t>
            </a:r>
            <a:endParaRPr lang="en-US" dirty="0"/>
          </a:p>
        </p:txBody>
      </p:sp>
    </p:spTree>
    <p:extLst>
      <p:ext uri="{BB962C8B-B14F-4D97-AF65-F5344CB8AC3E}">
        <p14:creationId xmlns:p14="http://schemas.microsoft.com/office/powerpoint/2010/main" val="183518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a:t>
            </a:r>
            <a:r>
              <a:rPr lang="pl-PL" dirty="0"/>
              <a:t> 2 </a:t>
            </a:r>
            <a:r>
              <a:rPr lang="pl-PL" dirty="0" err="1"/>
              <a:t>Nephi</a:t>
            </a:r>
            <a:r>
              <a:rPr lang="pl-PL" dirty="0"/>
              <a:t> 9:39, 42, 45–46, 49–52, </a:t>
            </a:r>
            <a:r>
              <a:rPr lang="en-US" dirty="0"/>
              <a:t>looking for attitudes and actions that help us come unto the Savior and receive the blessings of His Atonement.</a:t>
            </a:r>
          </a:p>
          <a:p>
            <a:endParaRPr lang="en-US" dirty="0"/>
          </a:p>
          <a:p>
            <a:endParaRPr lang="en-US" dirty="0"/>
          </a:p>
        </p:txBody>
      </p:sp>
      <p:sp>
        <p:nvSpPr>
          <p:cNvPr id="3" name="Title 2"/>
          <p:cNvSpPr>
            <a:spLocks noGrp="1"/>
          </p:cNvSpPr>
          <p:nvPr>
            <p:ph type="title"/>
          </p:nvPr>
        </p:nvSpPr>
        <p:spPr/>
        <p:txBody>
          <a:bodyPr/>
          <a:lstStyle/>
          <a:p>
            <a:r>
              <a:rPr lang="en-US" dirty="0"/>
              <a:t>Come unto the Savior</a:t>
            </a:r>
          </a:p>
        </p:txBody>
      </p:sp>
    </p:spTree>
    <p:extLst>
      <p:ext uri="{BB962C8B-B14F-4D97-AF65-F5344CB8AC3E}">
        <p14:creationId xmlns:p14="http://schemas.microsoft.com/office/powerpoint/2010/main" val="1261195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a:t>
            </a:r>
            <a:r>
              <a:rPr lang="pl-PL" dirty="0"/>
              <a:t> 2 </a:t>
            </a:r>
            <a:r>
              <a:rPr lang="pl-PL" dirty="0" err="1"/>
              <a:t>Nephi</a:t>
            </a:r>
            <a:r>
              <a:rPr lang="pl-PL" dirty="0"/>
              <a:t> 9:39, 42, 45–46, 49–52, </a:t>
            </a:r>
            <a:r>
              <a:rPr lang="en-US" dirty="0"/>
              <a:t>looking for attitudes and actions that help us come unto the Savior and receive the blessings of His Atonement.</a:t>
            </a:r>
          </a:p>
          <a:p>
            <a:r>
              <a:rPr lang="en-US" dirty="0"/>
              <a:t>What do you think it means to be “spiritually-minded” (2 Nephi 9:39)? </a:t>
            </a:r>
          </a:p>
          <a:p>
            <a:endParaRPr lang="en-US" dirty="0"/>
          </a:p>
          <a:p>
            <a:endParaRPr lang="en-US" dirty="0"/>
          </a:p>
        </p:txBody>
      </p:sp>
      <p:sp>
        <p:nvSpPr>
          <p:cNvPr id="3" name="Title 2"/>
          <p:cNvSpPr>
            <a:spLocks noGrp="1"/>
          </p:cNvSpPr>
          <p:nvPr>
            <p:ph type="title"/>
          </p:nvPr>
        </p:nvSpPr>
        <p:spPr/>
        <p:txBody>
          <a:bodyPr/>
          <a:lstStyle/>
          <a:p>
            <a:r>
              <a:rPr lang="en-US" dirty="0"/>
              <a:t>Come unto the Savior</a:t>
            </a:r>
          </a:p>
        </p:txBody>
      </p:sp>
    </p:spTree>
    <p:extLst>
      <p:ext uri="{BB962C8B-B14F-4D97-AF65-F5344CB8AC3E}">
        <p14:creationId xmlns:p14="http://schemas.microsoft.com/office/powerpoint/2010/main" val="212270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a:t>
            </a:r>
            <a:r>
              <a:rPr lang="pl-PL" dirty="0"/>
              <a:t> 2 </a:t>
            </a:r>
            <a:r>
              <a:rPr lang="pl-PL" dirty="0" err="1"/>
              <a:t>Nephi</a:t>
            </a:r>
            <a:r>
              <a:rPr lang="pl-PL" dirty="0"/>
              <a:t> 9:39, 42, 45–46, 49–52, </a:t>
            </a:r>
            <a:r>
              <a:rPr lang="en-US" dirty="0"/>
              <a:t>looking for attitudes and actions that help us come unto the Savior and receive the blessings of His Atonement.</a:t>
            </a:r>
          </a:p>
          <a:p>
            <a:r>
              <a:rPr lang="en-US" dirty="0"/>
              <a:t>What do you think it means to be “spiritually-minded” (2 Nephi 9:39)? </a:t>
            </a:r>
          </a:p>
          <a:p>
            <a:r>
              <a:rPr lang="en-US" dirty="0"/>
              <a:t>What are some activities that can help us be spiritually minded?</a:t>
            </a:r>
          </a:p>
          <a:p>
            <a:endParaRPr lang="en-US" dirty="0"/>
          </a:p>
          <a:p>
            <a:endParaRPr lang="en-US" dirty="0"/>
          </a:p>
        </p:txBody>
      </p:sp>
      <p:sp>
        <p:nvSpPr>
          <p:cNvPr id="3" name="Title 2"/>
          <p:cNvSpPr>
            <a:spLocks noGrp="1"/>
          </p:cNvSpPr>
          <p:nvPr>
            <p:ph type="title"/>
          </p:nvPr>
        </p:nvSpPr>
        <p:spPr/>
        <p:txBody>
          <a:bodyPr/>
          <a:lstStyle/>
          <a:p>
            <a:r>
              <a:rPr lang="en-US" dirty="0"/>
              <a:t>Come unto the Savior</a:t>
            </a:r>
          </a:p>
        </p:txBody>
      </p:sp>
    </p:spTree>
    <p:extLst>
      <p:ext uri="{BB962C8B-B14F-4D97-AF65-F5344CB8AC3E}">
        <p14:creationId xmlns:p14="http://schemas.microsoft.com/office/powerpoint/2010/main" val="664745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a:t>
            </a:r>
            <a:r>
              <a:rPr lang="pl-PL" dirty="0"/>
              <a:t> 2 </a:t>
            </a:r>
            <a:r>
              <a:rPr lang="pl-PL" dirty="0" err="1"/>
              <a:t>Nephi</a:t>
            </a:r>
            <a:r>
              <a:rPr lang="pl-PL" dirty="0"/>
              <a:t> 9:39, 42, 45–46, 49–52, </a:t>
            </a:r>
            <a:r>
              <a:rPr lang="en-US" dirty="0"/>
              <a:t>looking for attitudes and actions that help us come unto the Savior and receive the blessings of His Atonement.</a:t>
            </a:r>
          </a:p>
          <a:p>
            <a:r>
              <a:rPr lang="en-US" dirty="0"/>
              <a:t>What do you think it means to be “spiritually-minded” (2 Nephi 9:39)? </a:t>
            </a:r>
          </a:p>
          <a:p>
            <a:r>
              <a:rPr lang="en-US" dirty="0"/>
              <a:t>What are some activities that can help us be spiritually minded?</a:t>
            </a:r>
          </a:p>
          <a:p>
            <a:r>
              <a:rPr lang="en-US" dirty="0"/>
              <a:t>What does it mean to “turn away from your sins” (2 Nephi 9:45)?</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Come unto the Savior</a:t>
            </a:r>
          </a:p>
        </p:txBody>
      </p:sp>
    </p:spTree>
    <p:extLst>
      <p:ext uri="{BB962C8B-B14F-4D97-AF65-F5344CB8AC3E}">
        <p14:creationId xmlns:p14="http://schemas.microsoft.com/office/powerpoint/2010/main" val="117319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9:50–51, when he said to drink, eat, and “delight in fatness,” Jacob was referring to partaking of the abundant blessings of the gospel made available by Jesus Christ and His Atonement.</a:t>
            </a:r>
          </a:p>
        </p:txBody>
      </p:sp>
      <p:sp>
        <p:nvSpPr>
          <p:cNvPr id="3" name="Title 2"/>
          <p:cNvSpPr>
            <a:spLocks noGrp="1"/>
          </p:cNvSpPr>
          <p:nvPr>
            <p:ph type="title"/>
          </p:nvPr>
        </p:nvSpPr>
        <p:spPr/>
        <p:txBody>
          <a:bodyPr/>
          <a:lstStyle/>
          <a:p>
            <a:r>
              <a:rPr lang="en-US" dirty="0"/>
              <a:t>The Abundant Blessings</a:t>
            </a:r>
          </a:p>
        </p:txBody>
      </p:sp>
    </p:spTree>
    <p:extLst>
      <p:ext uri="{BB962C8B-B14F-4D97-AF65-F5344CB8AC3E}">
        <p14:creationId xmlns:p14="http://schemas.microsoft.com/office/powerpoint/2010/main" val="153111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Atonement of Jesus Christ</a:t>
            </a:r>
          </a:p>
        </p:txBody>
      </p:sp>
      <p:sp>
        <p:nvSpPr>
          <p:cNvPr id="2" name="Content Placeholder 1"/>
          <p:cNvSpPr>
            <a:spLocks noGrp="1"/>
          </p:cNvSpPr>
          <p:nvPr>
            <p:ph sz="quarter" idx="4"/>
          </p:nvPr>
        </p:nvSpPr>
        <p:spPr/>
        <p:txBody>
          <a:bodyPr/>
          <a:lstStyle/>
          <a:p>
            <a:r>
              <a:rPr lang="en-US" i="0" dirty="0"/>
              <a:t>Identify a principle from 2 Nephi 9:45, 50–51 that describes what we can do to receive the full blessings of the Atonement of Jesus Christ.</a:t>
            </a:r>
          </a:p>
          <a:p>
            <a:endParaRPr lang="en-US" dirty="0"/>
          </a:p>
        </p:txBody>
      </p:sp>
      <p:pic>
        <p:nvPicPr>
          <p:cNvPr id="5" name="Picture Placeholder 4"/>
          <p:cNvPicPr>
            <a:picLocks noGrp="1" noChangeAspect="1"/>
          </p:cNvPicPr>
          <p:nvPr>
            <p:ph type="pic" sz="quarter" idx="10"/>
          </p:nvPr>
        </p:nvPicPr>
        <p:blipFill>
          <a:blip r:embed="rId2"/>
          <a:srcRect l="25771" r="25771"/>
          <a:stretch>
            <a:fillRect/>
          </a:stretch>
        </p:blipFill>
        <p:spPr>
          <a:xfrm>
            <a:off x="546100" y="809625"/>
            <a:ext cx="2146300" cy="2857500"/>
          </a:xfrm>
        </p:spPr>
      </p:pic>
    </p:spTree>
    <p:extLst>
      <p:ext uri="{BB962C8B-B14F-4D97-AF65-F5344CB8AC3E}">
        <p14:creationId xmlns:p14="http://schemas.microsoft.com/office/powerpoint/2010/main" val="1017407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Atonement of Jesus Christ</a:t>
            </a:r>
          </a:p>
        </p:txBody>
      </p:sp>
      <p:sp>
        <p:nvSpPr>
          <p:cNvPr id="2" name="Content Placeholder 1"/>
          <p:cNvSpPr>
            <a:spLocks noGrp="1"/>
          </p:cNvSpPr>
          <p:nvPr>
            <p:ph sz="quarter" idx="4"/>
          </p:nvPr>
        </p:nvSpPr>
        <p:spPr/>
        <p:txBody>
          <a:bodyPr/>
          <a:lstStyle/>
          <a:p>
            <a:r>
              <a:rPr lang="en-US" i="0" dirty="0"/>
              <a:t>Identify a principle from 2 Nephi 9:45, 50–51 that describes what we can do to receive the full blessings of the Atonement of Jesus Christ.</a:t>
            </a:r>
          </a:p>
          <a:p>
            <a:r>
              <a:rPr lang="en-US" b="1" i="0" dirty="0"/>
              <a:t>As we come to the Lord and live according to His will, we will receive the full blessings of the Atonement of Jesus Christ.</a:t>
            </a:r>
          </a:p>
          <a:p>
            <a:endParaRPr lang="en-US" dirty="0"/>
          </a:p>
        </p:txBody>
      </p:sp>
      <p:pic>
        <p:nvPicPr>
          <p:cNvPr id="5" name="Picture Placeholder 4"/>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137107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Atonement of Jesus Christ</a:t>
            </a:r>
          </a:p>
        </p:txBody>
      </p:sp>
      <p:sp>
        <p:nvSpPr>
          <p:cNvPr id="2" name="Content Placeholder 1"/>
          <p:cNvSpPr>
            <a:spLocks noGrp="1"/>
          </p:cNvSpPr>
          <p:nvPr>
            <p:ph sz="quarter" idx="4"/>
          </p:nvPr>
        </p:nvSpPr>
        <p:spPr/>
        <p:txBody>
          <a:bodyPr/>
          <a:lstStyle/>
          <a:p>
            <a:r>
              <a:rPr lang="en-US" i="0" dirty="0"/>
              <a:t>Identify a principle from 2 Nephi 9:45, 50–51 that describes what we can do to receive the full blessings of the Atonement of Jesus Christ.</a:t>
            </a:r>
          </a:p>
          <a:p>
            <a:r>
              <a:rPr lang="en-US" b="1" i="0" dirty="0"/>
              <a:t>As we come to the Lord and live according to His will, we will receive the full blessings of the Atonement of Jesus Christ.</a:t>
            </a:r>
          </a:p>
          <a:p>
            <a:r>
              <a:rPr lang="en-US" i="0" dirty="0"/>
              <a:t>Think about how you have seen this principle in your life.</a:t>
            </a:r>
          </a:p>
        </p:txBody>
      </p:sp>
      <p:pic>
        <p:nvPicPr>
          <p:cNvPr id="5" name="Picture Placeholder 4"/>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155120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attitudes and actions have helped you come closer to the Savior? </a:t>
            </a:r>
          </a:p>
        </p:txBody>
      </p:sp>
      <p:sp>
        <p:nvSpPr>
          <p:cNvPr id="3" name="Title 2"/>
          <p:cNvSpPr>
            <a:spLocks noGrp="1"/>
          </p:cNvSpPr>
          <p:nvPr>
            <p:ph type="title"/>
          </p:nvPr>
        </p:nvSpPr>
        <p:spPr/>
        <p:txBody>
          <a:bodyPr/>
          <a:lstStyle/>
          <a:p>
            <a:r>
              <a:rPr lang="en-US" dirty="0"/>
              <a:t>Your Attitudes and Actions</a:t>
            </a:r>
          </a:p>
        </p:txBody>
      </p:sp>
    </p:spTree>
    <p:extLst>
      <p:ext uri="{BB962C8B-B14F-4D97-AF65-F5344CB8AC3E}">
        <p14:creationId xmlns:p14="http://schemas.microsoft.com/office/powerpoint/2010/main" val="3792689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attitudes and actions have helped you come closer to the Savior? </a:t>
            </a:r>
          </a:p>
          <a:p>
            <a:r>
              <a:rPr lang="en-US" dirty="0"/>
              <a:t>Think of one way you will seek to come to Jesus Christ and live according to His will so you can receive the full blessings of His Atonement.</a:t>
            </a:r>
          </a:p>
        </p:txBody>
      </p:sp>
      <p:sp>
        <p:nvSpPr>
          <p:cNvPr id="3" name="Title 2"/>
          <p:cNvSpPr>
            <a:spLocks noGrp="1"/>
          </p:cNvSpPr>
          <p:nvPr>
            <p:ph type="title"/>
          </p:nvPr>
        </p:nvSpPr>
        <p:spPr/>
        <p:txBody>
          <a:bodyPr/>
          <a:lstStyle/>
          <a:p>
            <a:r>
              <a:rPr lang="en-US" dirty="0"/>
              <a:t>Your Attitudes and Actions</a:t>
            </a:r>
          </a:p>
        </p:txBody>
      </p:sp>
    </p:spTree>
    <p:extLst>
      <p:ext uri="{BB962C8B-B14F-4D97-AF65-F5344CB8AC3E}">
        <p14:creationId xmlns:p14="http://schemas.microsoft.com/office/powerpoint/2010/main" val="162401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9:53–54, Jacob rejoiced in the Lord’s “greatness, … grace and mercy” and the Lord’s promise that the posterity of Jacob and his people would not be completely destroyed. Jacob told his people that he would finish delivering his teachings the following day.</a:t>
            </a:r>
          </a:p>
        </p:txBody>
      </p:sp>
      <p:sp>
        <p:nvSpPr>
          <p:cNvPr id="3" name="Title 2"/>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875156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a:t>What are some recent choices you have made that resulted in positive consequences?</a:t>
            </a:r>
          </a:p>
          <a:p>
            <a:endParaRPr lang="en-US" dirty="0"/>
          </a:p>
        </p:txBody>
      </p:sp>
      <p:sp>
        <p:nvSpPr>
          <p:cNvPr id="4" name="Title 3"/>
          <p:cNvSpPr>
            <a:spLocks noGrp="1"/>
          </p:cNvSpPr>
          <p:nvPr>
            <p:ph type="title"/>
          </p:nvPr>
        </p:nvSpPr>
        <p:spPr/>
        <p:txBody>
          <a:bodyPr/>
          <a:lstStyle/>
          <a:p>
            <a:r>
              <a:rPr lang="en-US" dirty="0"/>
              <a:t>Your Choices</a:t>
            </a:r>
          </a:p>
        </p:txBody>
      </p:sp>
      <p:pic>
        <p:nvPicPr>
          <p:cNvPr id="10" name="Picture 9"/>
          <p:cNvPicPr>
            <a:picLocks noChangeAspect="1"/>
          </p:cNvPicPr>
          <p:nvPr/>
        </p:nvPicPr>
        <p:blipFill>
          <a:blip r:embed="rId2"/>
          <a:stretch>
            <a:fillRect/>
          </a:stretch>
        </p:blipFill>
        <p:spPr>
          <a:xfrm>
            <a:off x="1495986" y="2431914"/>
            <a:ext cx="6087662" cy="781070"/>
          </a:xfrm>
          <a:prstGeom prst="rect">
            <a:avLst/>
          </a:prstGeom>
        </p:spPr>
      </p:pic>
    </p:spTree>
    <p:extLst>
      <p:ext uri="{BB962C8B-B14F-4D97-AF65-F5344CB8AC3E}">
        <p14:creationId xmlns:p14="http://schemas.microsoft.com/office/powerpoint/2010/main" val="349299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a:t>What are some recent choices you have made that resulted in positive consequences?</a:t>
            </a:r>
          </a:p>
          <a:p>
            <a:r>
              <a:rPr lang="en-US" dirty="0"/>
              <a:t>Think of poor choices you have made that resulted in negative consequences.</a:t>
            </a:r>
          </a:p>
          <a:p>
            <a:endParaRPr lang="en-US" dirty="0"/>
          </a:p>
        </p:txBody>
      </p:sp>
      <p:sp>
        <p:nvSpPr>
          <p:cNvPr id="4" name="Title 3"/>
          <p:cNvSpPr>
            <a:spLocks noGrp="1"/>
          </p:cNvSpPr>
          <p:nvPr>
            <p:ph type="title"/>
          </p:nvPr>
        </p:nvSpPr>
        <p:spPr/>
        <p:txBody>
          <a:bodyPr/>
          <a:lstStyle/>
          <a:p>
            <a:r>
              <a:rPr lang="en-US" dirty="0"/>
              <a:t>Your Choices</a:t>
            </a:r>
          </a:p>
        </p:txBody>
      </p:sp>
      <p:pic>
        <p:nvPicPr>
          <p:cNvPr id="10" name="Picture 9"/>
          <p:cNvPicPr>
            <a:picLocks noChangeAspect="1"/>
          </p:cNvPicPr>
          <p:nvPr/>
        </p:nvPicPr>
        <p:blipFill>
          <a:blip r:embed="rId2"/>
          <a:stretch>
            <a:fillRect/>
          </a:stretch>
        </p:blipFill>
        <p:spPr>
          <a:xfrm>
            <a:off x="1495986" y="2431914"/>
            <a:ext cx="6087662" cy="781070"/>
          </a:xfrm>
          <a:prstGeom prst="rect">
            <a:avLst/>
          </a:prstGeom>
        </p:spPr>
      </p:pic>
    </p:spTree>
    <p:extLst>
      <p:ext uri="{BB962C8B-B14F-4D97-AF65-F5344CB8AC3E}">
        <p14:creationId xmlns:p14="http://schemas.microsoft.com/office/powerpoint/2010/main" val="3708923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10:1–9, Jacob prophesied of the Jews—particularly those who would inhabit Jerusalem at the time of the Savior’s mortal ministry.</a:t>
            </a:r>
          </a:p>
        </p:txBody>
      </p:sp>
      <p:sp>
        <p:nvSpPr>
          <p:cNvPr id="3" name="Title 2"/>
          <p:cNvSpPr>
            <a:spLocks noGrp="1"/>
          </p:cNvSpPr>
          <p:nvPr>
            <p:ph type="title"/>
          </p:nvPr>
        </p:nvSpPr>
        <p:spPr/>
        <p:txBody>
          <a:bodyPr/>
          <a:lstStyle/>
          <a:p>
            <a:r>
              <a:rPr lang="en-US" dirty="0"/>
              <a:t>Jacob’s Prophecy</a:t>
            </a:r>
          </a:p>
        </p:txBody>
      </p:sp>
    </p:spTree>
    <p:extLst>
      <p:ext uri="{BB962C8B-B14F-4D97-AF65-F5344CB8AC3E}">
        <p14:creationId xmlns:p14="http://schemas.microsoft.com/office/powerpoint/2010/main" val="2181670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10:1–9, Jacob prophesied of the Jews—particularly those who would inhabit Jerusalem at the time of the Savior’s mortal ministry.</a:t>
            </a:r>
          </a:p>
          <a:p>
            <a:r>
              <a:rPr lang="en-US" dirty="0"/>
              <a:t>Read 2 Nephi 10:3–6, looking for some of the Jews’ choices and the consequences that would follow those choices.</a:t>
            </a:r>
          </a:p>
        </p:txBody>
      </p:sp>
      <p:sp>
        <p:nvSpPr>
          <p:cNvPr id="3" name="Title 2"/>
          <p:cNvSpPr>
            <a:spLocks noGrp="1"/>
          </p:cNvSpPr>
          <p:nvPr>
            <p:ph type="title"/>
          </p:nvPr>
        </p:nvSpPr>
        <p:spPr/>
        <p:txBody>
          <a:bodyPr/>
          <a:lstStyle/>
          <a:p>
            <a:r>
              <a:rPr lang="en-US" dirty="0"/>
              <a:t>Jacob’s Prophecy</a:t>
            </a:r>
          </a:p>
        </p:txBody>
      </p:sp>
    </p:spTree>
    <p:extLst>
      <p:ext uri="{BB962C8B-B14F-4D97-AF65-F5344CB8AC3E}">
        <p14:creationId xmlns:p14="http://schemas.microsoft.com/office/powerpoint/2010/main" val="40589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Finding an Object</a:t>
            </a:r>
          </a:p>
        </p:txBody>
      </p:sp>
      <p:sp>
        <p:nvSpPr>
          <p:cNvPr id="2" name="Content Placeholder 1"/>
          <p:cNvSpPr>
            <a:spLocks noGrp="1"/>
          </p:cNvSpPr>
          <p:nvPr>
            <p:ph sz="quarter" idx="4"/>
          </p:nvPr>
        </p:nvSpPr>
        <p:spPr/>
        <p:txBody>
          <a:bodyPr/>
          <a:lstStyle/>
          <a:p>
            <a:r>
              <a:rPr lang="en-US" i="0" dirty="0"/>
              <a:t>Imagine that you were blindfolded and asked to find a hidden object in the room. To find the object, you will be prompted with the words </a:t>
            </a:r>
            <a:r>
              <a:rPr lang="en-US" dirty="0"/>
              <a:t>warm</a:t>
            </a:r>
            <a:r>
              <a:rPr lang="en-US" i="0" dirty="0"/>
              <a:t> and </a:t>
            </a:r>
            <a:r>
              <a:rPr lang="en-US" dirty="0"/>
              <a:t>warmer</a:t>
            </a:r>
            <a:r>
              <a:rPr lang="en-US" i="0" dirty="0"/>
              <a:t> as you get closer to it and the words </a:t>
            </a:r>
            <a:r>
              <a:rPr lang="en-US" dirty="0"/>
              <a:t>cold</a:t>
            </a:r>
            <a:r>
              <a:rPr lang="en-US" i="0" dirty="0"/>
              <a:t> and </a:t>
            </a:r>
            <a:r>
              <a:rPr lang="en-US" dirty="0"/>
              <a:t>colder</a:t>
            </a:r>
            <a:r>
              <a:rPr lang="en-US" i="0" dirty="0"/>
              <a:t> as you get farther away from it.</a:t>
            </a:r>
          </a:p>
          <a:p>
            <a:endParaRPr lang="en-US" dirty="0"/>
          </a:p>
        </p:txBody>
      </p:sp>
      <p:pic>
        <p:nvPicPr>
          <p:cNvPr id="5" name="Picture Placeholder 4"/>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134145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of the poor choices Jacob prophesied the ancient Jews would make?</a:t>
            </a:r>
          </a:p>
        </p:txBody>
      </p:sp>
      <p:sp>
        <p:nvSpPr>
          <p:cNvPr id="3" name="Title 2"/>
          <p:cNvSpPr>
            <a:spLocks noGrp="1"/>
          </p:cNvSpPr>
          <p:nvPr>
            <p:ph type="title"/>
          </p:nvPr>
        </p:nvSpPr>
        <p:spPr/>
        <p:txBody>
          <a:bodyPr/>
          <a:lstStyle/>
          <a:p>
            <a:r>
              <a:rPr lang="en-US" dirty="0"/>
              <a:t>Poor Choices</a:t>
            </a:r>
          </a:p>
        </p:txBody>
      </p:sp>
    </p:spTree>
    <p:extLst>
      <p:ext uri="{BB962C8B-B14F-4D97-AF65-F5344CB8AC3E}">
        <p14:creationId xmlns:p14="http://schemas.microsoft.com/office/powerpoint/2010/main" val="2102883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of the poor choices Jacob prophesied the ancient Jews would make?</a:t>
            </a:r>
          </a:p>
          <a:p>
            <a:r>
              <a:rPr lang="en-US" dirty="0"/>
              <a:t>What were some of the consequences of those choices?</a:t>
            </a:r>
          </a:p>
        </p:txBody>
      </p:sp>
      <p:sp>
        <p:nvSpPr>
          <p:cNvPr id="3" name="Title 2"/>
          <p:cNvSpPr>
            <a:spLocks noGrp="1"/>
          </p:cNvSpPr>
          <p:nvPr>
            <p:ph type="title"/>
          </p:nvPr>
        </p:nvSpPr>
        <p:spPr/>
        <p:txBody>
          <a:bodyPr/>
          <a:lstStyle/>
          <a:p>
            <a:r>
              <a:rPr lang="en-US" dirty="0"/>
              <a:t>Poor Choices</a:t>
            </a:r>
          </a:p>
        </p:txBody>
      </p:sp>
    </p:spTree>
    <p:extLst>
      <p:ext uri="{BB962C8B-B14F-4D97-AF65-F5344CB8AC3E}">
        <p14:creationId xmlns:p14="http://schemas.microsoft.com/office/powerpoint/2010/main" val="474593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10:7–8, looking for other choices Jacob prophesied the Jews would make and the resulting consequences.</a:t>
            </a:r>
          </a:p>
          <a:p>
            <a:endParaRPr lang="en-US" dirty="0"/>
          </a:p>
        </p:txBody>
      </p:sp>
      <p:sp>
        <p:nvSpPr>
          <p:cNvPr id="3" name="Title 2"/>
          <p:cNvSpPr>
            <a:spLocks noGrp="1"/>
          </p:cNvSpPr>
          <p:nvPr>
            <p:ph type="title"/>
          </p:nvPr>
        </p:nvSpPr>
        <p:spPr/>
        <p:txBody>
          <a:bodyPr/>
          <a:lstStyle/>
          <a:p>
            <a:r>
              <a:rPr lang="en-US" dirty="0"/>
              <a:t>Consequences</a:t>
            </a:r>
          </a:p>
        </p:txBody>
      </p:sp>
    </p:spTree>
    <p:extLst>
      <p:ext uri="{BB962C8B-B14F-4D97-AF65-F5344CB8AC3E}">
        <p14:creationId xmlns:p14="http://schemas.microsoft.com/office/powerpoint/2010/main" val="1422653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10:7–8, looking for other choices Jacob prophesied the Jews would make and the resulting consequences.</a:t>
            </a:r>
          </a:p>
          <a:p>
            <a:r>
              <a:rPr lang="en-US" dirty="0"/>
              <a:t>What will happen when the Jews choose to believe in Jesus Christ?</a:t>
            </a:r>
          </a:p>
          <a:p>
            <a:endParaRPr lang="en-US" dirty="0"/>
          </a:p>
        </p:txBody>
      </p:sp>
      <p:sp>
        <p:nvSpPr>
          <p:cNvPr id="3" name="Title 2"/>
          <p:cNvSpPr>
            <a:spLocks noGrp="1"/>
          </p:cNvSpPr>
          <p:nvPr>
            <p:ph type="title"/>
          </p:nvPr>
        </p:nvSpPr>
        <p:spPr/>
        <p:txBody>
          <a:bodyPr/>
          <a:lstStyle/>
          <a:p>
            <a:r>
              <a:rPr lang="en-US" dirty="0"/>
              <a:t>Consequences</a:t>
            </a:r>
          </a:p>
        </p:txBody>
      </p:sp>
    </p:spTree>
    <p:extLst>
      <p:ext uri="{BB962C8B-B14F-4D97-AF65-F5344CB8AC3E}">
        <p14:creationId xmlns:p14="http://schemas.microsoft.com/office/powerpoint/2010/main" val="2394544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10:9–22, Jacob prophesied that in the latter days, the Gentiles will assist in gathering the house of Israel to their lands of inheritance and in building Zion. Jacob also rejoiced in the Lord’s mercy and kindness for preserving and remembering the Nephites and other people whom He had led away to other lands.</a:t>
            </a:r>
          </a:p>
        </p:txBody>
      </p:sp>
      <p:sp>
        <p:nvSpPr>
          <p:cNvPr id="3" name="Title 2"/>
          <p:cNvSpPr>
            <a:spLocks noGrp="1"/>
          </p:cNvSpPr>
          <p:nvPr>
            <p:ph type="title"/>
          </p:nvPr>
        </p:nvSpPr>
        <p:spPr/>
        <p:txBody>
          <a:bodyPr/>
          <a:lstStyle/>
          <a:p>
            <a:r>
              <a:rPr lang="en-US" dirty="0"/>
              <a:t>The Latter Days</a:t>
            </a:r>
          </a:p>
        </p:txBody>
      </p:sp>
    </p:spTree>
    <p:extLst>
      <p:ext uri="{BB962C8B-B14F-4D97-AF65-F5344CB8AC3E}">
        <p14:creationId xmlns:p14="http://schemas.microsoft.com/office/powerpoint/2010/main" val="3567218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10:23, looking for a truth Jacob taught about choices and consequences.</a:t>
            </a:r>
          </a:p>
          <a:p>
            <a:endParaRPr lang="en-US" dirty="0"/>
          </a:p>
        </p:txBody>
      </p:sp>
      <p:sp>
        <p:nvSpPr>
          <p:cNvPr id="3" name="Title 2"/>
          <p:cNvSpPr>
            <a:spLocks noGrp="1"/>
          </p:cNvSpPr>
          <p:nvPr>
            <p:ph type="title"/>
          </p:nvPr>
        </p:nvSpPr>
        <p:spPr/>
        <p:txBody>
          <a:bodyPr/>
          <a:lstStyle/>
          <a:p>
            <a:r>
              <a:rPr lang="en-US" dirty="0"/>
              <a:t>Choices and Consequences</a:t>
            </a:r>
          </a:p>
        </p:txBody>
      </p:sp>
    </p:spTree>
    <p:extLst>
      <p:ext uri="{BB962C8B-B14F-4D97-AF65-F5344CB8AC3E}">
        <p14:creationId xmlns:p14="http://schemas.microsoft.com/office/powerpoint/2010/main" val="2643786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10:23, looking for a truth Jacob taught about choices and consequences.</a:t>
            </a:r>
          </a:p>
          <a:p>
            <a:r>
              <a:rPr lang="en-US" b="1" dirty="0"/>
              <a:t>We are free to act for ourselves, and we will receive the consequences of our choices.</a:t>
            </a:r>
          </a:p>
          <a:p>
            <a:endParaRPr lang="en-US" dirty="0"/>
          </a:p>
        </p:txBody>
      </p:sp>
      <p:sp>
        <p:nvSpPr>
          <p:cNvPr id="3" name="Title 2"/>
          <p:cNvSpPr>
            <a:spLocks noGrp="1"/>
          </p:cNvSpPr>
          <p:nvPr>
            <p:ph type="title"/>
          </p:nvPr>
        </p:nvSpPr>
        <p:spPr/>
        <p:txBody>
          <a:bodyPr/>
          <a:lstStyle/>
          <a:p>
            <a:r>
              <a:rPr lang="en-US" dirty="0"/>
              <a:t>Choices and Consequences</a:t>
            </a:r>
          </a:p>
        </p:txBody>
      </p:sp>
    </p:spTree>
    <p:extLst>
      <p:ext uri="{BB962C8B-B14F-4D97-AF65-F5344CB8AC3E}">
        <p14:creationId xmlns:p14="http://schemas.microsoft.com/office/powerpoint/2010/main" val="3707546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10:23, looking for a truth Jacob taught about choices and consequences.</a:t>
            </a:r>
          </a:p>
          <a:p>
            <a:r>
              <a:rPr lang="en-US" b="1" dirty="0"/>
              <a:t>We are free to act for ourselves, and we will receive the consequences of our choices.</a:t>
            </a:r>
          </a:p>
          <a:p>
            <a:r>
              <a:rPr lang="en-US" dirty="0"/>
              <a:t>If people know that negative consequences follow poor choices, why do you think they still make poor choices?</a:t>
            </a:r>
          </a:p>
          <a:p>
            <a:endParaRPr lang="en-US" dirty="0"/>
          </a:p>
        </p:txBody>
      </p:sp>
      <p:sp>
        <p:nvSpPr>
          <p:cNvPr id="3" name="Title 2"/>
          <p:cNvSpPr>
            <a:spLocks noGrp="1"/>
          </p:cNvSpPr>
          <p:nvPr>
            <p:ph type="title"/>
          </p:nvPr>
        </p:nvSpPr>
        <p:spPr/>
        <p:txBody>
          <a:bodyPr/>
          <a:lstStyle/>
          <a:p>
            <a:r>
              <a:rPr lang="en-US" dirty="0"/>
              <a:t>Choices and Consequences</a:t>
            </a:r>
          </a:p>
        </p:txBody>
      </p:sp>
    </p:spTree>
    <p:extLst>
      <p:ext uri="{BB962C8B-B14F-4D97-AF65-F5344CB8AC3E}">
        <p14:creationId xmlns:p14="http://schemas.microsoft.com/office/powerpoint/2010/main" val="3895243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a:t>Why might Satan want us to believe that we can avoid the consequences of our choices?</a:t>
            </a:r>
          </a:p>
          <a:p>
            <a:endParaRPr lang="en-US" dirty="0"/>
          </a:p>
          <a:p>
            <a:endParaRPr lang="en-US" dirty="0"/>
          </a:p>
        </p:txBody>
      </p:sp>
      <p:sp>
        <p:nvSpPr>
          <p:cNvPr id="4" name="Title 3"/>
          <p:cNvSpPr>
            <a:spLocks noGrp="1"/>
          </p:cNvSpPr>
          <p:nvPr>
            <p:ph type="title"/>
          </p:nvPr>
        </p:nvSpPr>
        <p:spPr/>
        <p:txBody>
          <a:bodyPr/>
          <a:lstStyle/>
          <a:p>
            <a:r>
              <a:rPr lang="en-US" dirty="0"/>
              <a:t>Consequences of Choices</a:t>
            </a:r>
          </a:p>
        </p:txBody>
      </p:sp>
      <p:pic>
        <p:nvPicPr>
          <p:cNvPr id="7" name="Picture 6"/>
          <p:cNvPicPr>
            <a:picLocks noChangeAspect="1"/>
          </p:cNvPicPr>
          <p:nvPr/>
        </p:nvPicPr>
        <p:blipFill>
          <a:blip r:embed="rId2"/>
          <a:stretch>
            <a:fillRect/>
          </a:stretch>
        </p:blipFill>
        <p:spPr>
          <a:xfrm>
            <a:off x="1495986" y="2298582"/>
            <a:ext cx="6260856" cy="729843"/>
          </a:xfrm>
          <a:prstGeom prst="rect">
            <a:avLst/>
          </a:prstGeom>
        </p:spPr>
      </p:pic>
    </p:spTree>
    <p:extLst>
      <p:ext uri="{BB962C8B-B14F-4D97-AF65-F5344CB8AC3E}">
        <p14:creationId xmlns:p14="http://schemas.microsoft.com/office/powerpoint/2010/main" val="1306499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a:t>What are some examples of poor choices people might make while believing they can avoid the consequences? </a:t>
            </a:r>
          </a:p>
          <a:p>
            <a:endParaRPr lang="en-US" dirty="0"/>
          </a:p>
        </p:txBody>
      </p:sp>
      <p:sp>
        <p:nvSpPr>
          <p:cNvPr id="4" name="Title 3"/>
          <p:cNvSpPr>
            <a:spLocks noGrp="1"/>
          </p:cNvSpPr>
          <p:nvPr>
            <p:ph type="title"/>
          </p:nvPr>
        </p:nvSpPr>
        <p:spPr/>
        <p:txBody>
          <a:bodyPr/>
          <a:lstStyle/>
          <a:p>
            <a:r>
              <a:rPr lang="en-US" dirty="0"/>
              <a:t>Consequences of Choices</a:t>
            </a:r>
          </a:p>
        </p:txBody>
      </p:sp>
      <p:pic>
        <p:nvPicPr>
          <p:cNvPr id="7" name="Picture 6"/>
          <p:cNvPicPr>
            <a:picLocks noChangeAspect="1"/>
          </p:cNvPicPr>
          <p:nvPr/>
        </p:nvPicPr>
        <p:blipFill>
          <a:blip r:embed="rId2"/>
          <a:stretch>
            <a:fillRect/>
          </a:stretch>
        </p:blipFill>
        <p:spPr>
          <a:xfrm>
            <a:off x="1495986" y="2298582"/>
            <a:ext cx="6260856" cy="729843"/>
          </a:xfrm>
          <a:prstGeom prst="rect">
            <a:avLst/>
          </a:prstGeom>
        </p:spPr>
      </p:pic>
    </p:spTree>
    <p:extLst>
      <p:ext uri="{BB962C8B-B14F-4D97-AF65-F5344CB8AC3E}">
        <p14:creationId xmlns:p14="http://schemas.microsoft.com/office/powerpoint/2010/main" val="348598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Finding an Object</a:t>
            </a:r>
          </a:p>
        </p:txBody>
      </p:sp>
      <p:sp>
        <p:nvSpPr>
          <p:cNvPr id="2" name="Content Placeholder 1"/>
          <p:cNvSpPr>
            <a:spLocks noGrp="1"/>
          </p:cNvSpPr>
          <p:nvPr>
            <p:ph sz="quarter" idx="4"/>
          </p:nvPr>
        </p:nvSpPr>
        <p:spPr/>
        <p:txBody>
          <a:bodyPr/>
          <a:lstStyle/>
          <a:p>
            <a:r>
              <a:rPr lang="en-US" i="0" dirty="0"/>
              <a:t>Imagine that you were blindfolded and asked to find a hidden object in the room. To find the object, you will be prompted with the words </a:t>
            </a:r>
            <a:r>
              <a:rPr lang="en-US" dirty="0"/>
              <a:t>warm</a:t>
            </a:r>
            <a:r>
              <a:rPr lang="en-US" i="0" dirty="0"/>
              <a:t> and </a:t>
            </a:r>
            <a:r>
              <a:rPr lang="en-US" dirty="0"/>
              <a:t>warmer</a:t>
            </a:r>
            <a:r>
              <a:rPr lang="en-US" i="0" dirty="0"/>
              <a:t> as you get closer to it and the words </a:t>
            </a:r>
            <a:r>
              <a:rPr lang="en-US" dirty="0"/>
              <a:t>cold</a:t>
            </a:r>
            <a:r>
              <a:rPr lang="en-US" i="0" dirty="0"/>
              <a:t> and </a:t>
            </a:r>
            <a:r>
              <a:rPr lang="en-US" dirty="0"/>
              <a:t>colder</a:t>
            </a:r>
            <a:r>
              <a:rPr lang="en-US" i="0" dirty="0"/>
              <a:t> as you get farther away from it.</a:t>
            </a:r>
          </a:p>
          <a:p>
            <a:r>
              <a:rPr lang="en-US" i="0" dirty="0"/>
              <a:t>Why would you choose to follow the prompts that will get you closer to the hidden object?</a:t>
            </a:r>
          </a:p>
        </p:txBody>
      </p:sp>
      <p:pic>
        <p:nvPicPr>
          <p:cNvPr id="5" name="Picture Placeholder 4"/>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911280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a:t>What are some examples of poor choices people might make while believing they can avoid the consequences? </a:t>
            </a:r>
          </a:p>
          <a:p>
            <a:r>
              <a:rPr lang="en-US" dirty="0"/>
              <a:t>What consequences eventually result from those choices?</a:t>
            </a:r>
          </a:p>
          <a:p>
            <a:endParaRPr lang="en-US" dirty="0"/>
          </a:p>
          <a:p>
            <a:endParaRPr lang="en-US" dirty="0"/>
          </a:p>
        </p:txBody>
      </p:sp>
      <p:sp>
        <p:nvSpPr>
          <p:cNvPr id="4" name="Title 3"/>
          <p:cNvSpPr>
            <a:spLocks noGrp="1"/>
          </p:cNvSpPr>
          <p:nvPr>
            <p:ph type="title"/>
          </p:nvPr>
        </p:nvSpPr>
        <p:spPr/>
        <p:txBody>
          <a:bodyPr/>
          <a:lstStyle/>
          <a:p>
            <a:r>
              <a:rPr lang="en-US" dirty="0"/>
              <a:t>Consequences of Choices</a:t>
            </a:r>
          </a:p>
        </p:txBody>
      </p:sp>
      <p:pic>
        <p:nvPicPr>
          <p:cNvPr id="7" name="Picture 6"/>
          <p:cNvPicPr>
            <a:picLocks noChangeAspect="1"/>
          </p:cNvPicPr>
          <p:nvPr/>
        </p:nvPicPr>
        <p:blipFill>
          <a:blip r:embed="rId2"/>
          <a:stretch>
            <a:fillRect/>
          </a:stretch>
        </p:blipFill>
        <p:spPr>
          <a:xfrm>
            <a:off x="1495986" y="2298582"/>
            <a:ext cx="6260856" cy="729843"/>
          </a:xfrm>
          <a:prstGeom prst="rect">
            <a:avLst/>
          </a:prstGeom>
        </p:spPr>
      </p:pic>
    </p:spTree>
    <p:extLst>
      <p:ext uri="{BB962C8B-B14F-4D97-AF65-F5344CB8AC3E}">
        <p14:creationId xmlns:p14="http://schemas.microsoft.com/office/powerpoint/2010/main" val="1410136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10:24–25, looking for how we can “choose … the way of eternal life” (2 Nephi 10:23). The word </a:t>
            </a:r>
            <a:r>
              <a:rPr lang="en-US" i="1" dirty="0"/>
              <a:t>reconcile</a:t>
            </a:r>
            <a:r>
              <a:rPr lang="en-US" dirty="0"/>
              <a:t> in verse 24 means to bring people or things into harmony or agreement with each other.</a:t>
            </a:r>
          </a:p>
        </p:txBody>
      </p:sp>
      <p:sp>
        <p:nvSpPr>
          <p:cNvPr id="3" name="Title 2"/>
          <p:cNvSpPr>
            <a:spLocks noGrp="1"/>
          </p:cNvSpPr>
          <p:nvPr>
            <p:ph type="title"/>
          </p:nvPr>
        </p:nvSpPr>
        <p:spPr/>
        <p:txBody>
          <a:bodyPr/>
          <a:lstStyle/>
          <a:p>
            <a:r>
              <a:rPr lang="en-US" dirty="0"/>
              <a:t>Choose Eternal Life</a:t>
            </a:r>
          </a:p>
        </p:txBody>
      </p:sp>
    </p:spTree>
    <p:extLst>
      <p:ext uri="{BB962C8B-B14F-4D97-AF65-F5344CB8AC3E}">
        <p14:creationId xmlns:p14="http://schemas.microsoft.com/office/powerpoint/2010/main" val="2550126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10:24–25, looking for how we can “choose … the way of eternal life” (2 Nephi 10:23). The word </a:t>
            </a:r>
            <a:r>
              <a:rPr lang="en-US" i="1" dirty="0"/>
              <a:t>reconcile</a:t>
            </a:r>
            <a:r>
              <a:rPr lang="en-US" dirty="0"/>
              <a:t> in verse 24 means to bring people or things into harmony or agreement with each other.</a:t>
            </a:r>
          </a:p>
          <a:p>
            <a:r>
              <a:rPr lang="en-US" b="1" dirty="0"/>
              <a:t>As we make righteous choices, we become reconciled to God and will be saved by His grace from physical and spiritual death.</a:t>
            </a:r>
          </a:p>
          <a:p>
            <a:endParaRPr lang="en-US" dirty="0"/>
          </a:p>
        </p:txBody>
      </p:sp>
      <p:sp>
        <p:nvSpPr>
          <p:cNvPr id="3" name="Title 2"/>
          <p:cNvSpPr>
            <a:spLocks noGrp="1"/>
          </p:cNvSpPr>
          <p:nvPr>
            <p:ph type="title"/>
          </p:nvPr>
        </p:nvSpPr>
        <p:spPr/>
        <p:txBody>
          <a:bodyPr/>
          <a:lstStyle/>
          <a:p>
            <a:r>
              <a:rPr lang="en-US" dirty="0"/>
              <a:t>Choose Eternal Life</a:t>
            </a:r>
          </a:p>
        </p:txBody>
      </p:sp>
    </p:spTree>
    <p:extLst>
      <p:ext uri="{BB962C8B-B14F-4D97-AF65-F5344CB8AC3E}">
        <p14:creationId xmlns:p14="http://schemas.microsoft.com/office/powerpoint/2010/main" val="1162993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https://www.lds.org/media-library/video/2015-10-280-power-of-the-atonement-veme?lang=eng</a:t>
            </a:r>
          </a:p>
          <a:p>
            <a:endParaRPr lang="en-US" dirty="0"/>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3658731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52869"/>
            <a:ext cx="4040188" cy="501766"/>
          </a:xfrm>
        </p:spPr>
        <p:txBody>
          <a:bodyPr/>
          <a:lstStyle/>
          <a:p>
            <a:r>
              <a:rPr lang="en-US" dirty="0"/>
              <a:t>Match Doctrinal Mastery</a:t>
            </a:r>
          </a:p>
        </p:txBody>
      </p:sp>
      <p:sp>
        <p:nvSpPr>
          <p:cNvPr id="10" name="Content Placeholder 9"/>
          <p:cNvSpPr>
            <a:spLocks noGrp="1"/>
          </p:cNvSpPr>
          <p:nvPr>
            <p:ph sz="half" idx="2"/>
          </p:nvPr>
        </p:nvSpPr>
        <p:spPr>
          <a:xfrm>
            <a:off x="457200" y="1954635"/>
            <a:ext cx="4040188" cy="4319165"/>
          </a:xfrm>
        </p:spPr>
        <p:txBody>
          <a:bodyPr/>
          <a:lstStyle/>
          <a:p>
            <a:pPr marL="457200" indent="-457200">
              <a:buFont typeface="+mj-lt"/>
              <a:buAutoNum type="arabicPeriod"/>
            </a:pPr>
            <a:r>
              <a:rPr lang="en-US" dirty="0"/>
              <a:t>God knows all things and is the source of all truth. </a:t>
            </a:r>
          </a:p>
          <a:p>
            <a:pPr marL="457200" indent="-457200">
              <a:buFont typeface="+mj-lt"/>
              <a:buAutoNum type="arabicPeriod"/>
            </a:pPr>
            <a:r>
              <a:rPr lang="en-US" dirty="0"/>
              <a:t>As we continue to seek for answers, we must live by faith—trusting that we will eventually receive the answers we seek. </a:t>
            </a:r>
          </a:p>
          <a:p>
            <a:pPr marL="457200" indent="-457200">
              <a:buFont typeface="+mj-lt"/>
              <a:buAutoNum type="arabicPeriod"/>
            </a:pPr>
            <a:r>
              <a:rPr lang="en-US" dirty="0"/>
              <a:t>The Holy Ghost can help us recognize truth or error in whatever source we may find it. </a:t>
            </a:r>
          </a:p>
        </p:txBody>
      </p:sp>
      <p:sp>
        <p:nvSpPr>
          <p:cNvPr id="11" name="Text Placeholder 10"/>
          <p:cNvSpPr>
            <a:spLocks noGrp="1"/>
          </p:cNvSpPr>
          <p:nvPr>
            <p:ph type="body" sz="quarter" idx="3"/>
          </p:nvPr>
        </p:nvSpPr>
        <p:spPr>
          <a:xfrm>
            <a:off x="4645025" y="1452868"/>
            <a:ext cx="4041775" cy="501767"/>
          </a:xfrm>
        </p:spPr>
        <p:txBody>
          <a:bodyPr/>
          <a:lstStyle/>
          <a:p>
            <a:r>
              <a:rPr lang="en-US" dirty="0"/>
              <a:t>Scripture Passage</a:t>
            </a:r>
          </a:p>
        </p:txBody>
      </p:sp>
      <p:sp>
        <p:nvSpPr>
          <p:cNvPr id="12" name="Content Placeholder 11"/>
          <p:cNvSpPr>
            <a:spLocks noGrp="1"/>
          </p:cNvSpPr>
          <p:nvPr>
            <p:ph sz="quarter" idx="4"/>
          </p:nvPr>
        </p:nvSpPr>
        <p:spPr>
          <a:xfrm>
            <a:off x="4645025" y="1954635"/>
            <a:ext cx="4041775" cy="4319165"/>
          </a:xfrm>
        </p:spPr>
        <p:txBody>
          <a:bodyPr/>
          <a:lstStyle/>
          <a:p>
            <a:pPr marL="457200" indent="-457200">
              <a:buFont typeface="+mj-lt"/>
              <a:buAutoNum type="alphaLcPeriod"/>
            </a:pPr>
            <a:r>
              <a:rPr lang="en-US" dirty="0"/>
              <a:t>Ether 12:6 </a:t>
            </a:r>
          </a:p>
          <a:p>
            <a:pPr marL="457200" indent="-457200">
              <a:buFont typeface="+mj-lt"/>
              <a:buAutoNum type="alphaLcPeriod"/>
            </a:pPr>
            <a:r>
              <a:rPr lang="en-US" dirty="0"/>
              <a:t>Moroni 10:4–5</a:t>
            </a:r>
          </a:p>
          <a:p>
            <a:pPr marL="457200" indent="-457200">
              <a:buFont typeface="+mj-lt"/>
              <a:buAutoNum type="alphaLcPeriod"/>
            </a:pPr>
            <a:r>
              <a:rPr lang="en-US" dirty="0"/>
              <a:t>Mosiah 4:9 </a:t>
            </a:r>
          </a:p>
        </p:txBody>
      </p:sp>
      <p:sp>
        <p:nvSpPr>
          <p:cNvPr id="8" name="Title 7"/>
          <p:cNvSpPr>
            <a:spLocks noGrp="1"/>
          </p:cNvSpPr>
          <p:nvPr>
            <p:ph type="title"/>
          </p:nvPr>
        </p:nvSpPr>
        <p:spPr/>
        <p:txBody>
          <a:bodyPr/>
          <a:lstStyle/>
          <a:p>
            <a:r>
              <a:rPr lang="en-US" dirty="0"/>
              <a:t>Doctrinal Mastery: Review</a:t>
            </a:r>
          </a:p>
        </p:txBody>
      </p:sp>
    </p:spTree>
    <p:extLst>
      <p:ext uri="{BB962C8B-B14F-4D97-AF65-F5344CB8AC3E}">
        <p14:creationId xmlns:p14="http://schemas.microsoft.com/office/powerpoint/2010/main" val="1477734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Finding an Object</a:t>
            </a:r>
          </a:p>
        </p:txBody>
      </p:sp>
      <p:sp>
        <p:nvSpPr>
          <p:cNvPr id="2" name="Content Placeholder 1"/>
          <p:cNvSpPr>
            <a:spLocks noGrp="1"/>
          </p:cNvSpPr>
          <p:nvPr>
            <p:ph sz="quarter" idx="4"/>
          </p:nvPr>
        </p:nvSpPr>
        <p:spPr/>
        <p:txBody>
          <a:bodyPr/>
          <a:lstStyle/>
          <a:p>
            <a:r>
              <a:rPr lang="en-US" i="0" dirty="0"/>
              <a:t>Imagine that you were blindfolded and asked to find a hidden object in the room. To find the object, you will be prompted with the words </a:t>
            </a:r>
            <a:r>
              <a:rPr lang="en-US" dirty="0"/>
              <a:t>warm</a:t>
            </a:r>
            <a:r>
              <a:rPr lang="en-US" i="0" dirty="0"/>
              <a:t> and </a:t>
            </a:r>
            <a:r>
              <a:rPr lang="en-US" dirty="0"/>
              <a:t>warmer</a:t>
            </a:r>
            <a:r>
              <a:rPr lang="en-US" i="0" dirty="0"/>
              <a:t> as you get closer to it and the words </a:t>
            </a:r>
            <a:r>
              <a:rPr lang="en-US" dirty="0"/>
              <a:t>cold</a:t>
            </a:r>
            <a:r>
              <a:rPr lang="en-US" i="0" dirty="0"/>
              <a:t> and </a:t>
            </a:r>
            <a:r>
              <a:rPr lang="en-US" dirty="0"/>
              <a:t>colder</a:t>
            </a:r>
            <a:r>
              <a:rPr lang="en-US" i="0" dirty="0"/>
              <a:t> as you get farther away from it.</a:t>
            </a:r>
          </a:p>
          <a:p>
            <a:r>
              <a:rPr lang="en-US" i="0" dirty="0"/>
              <a:t>Why would you choose to follow the prompts that will get you closer to the hidden object?</a:t>
            </a:r>
          </a:p>
          <a:p>
            <a:r>
              <a:rPr lang="en-US" i="0" dirty="0"/>
              <a:t>Why might a person in this situation choose not to follow the prompts that are intended to help him or her find the object?</a:t>
            </a:r>
          </a:p>
          <a:p>
            <a:endParaRPr lang="en-US" i="0" dirty="0"/>
          </a:p>
        </p:txBody>
      </p:sp>
      <p:pic>
        <p:nvPicPr>
          <p:cNvPr id="5" name="Picture Placeholder 4"/>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55489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recorded in 2 Nephi 9–10, Jacob described attitudes and actions that lead people closer to Jesus Christ and the blessings of His Atonement, as well as attitudes and actions that lead people farther away from Him. As you study the rest of 2 Nephi 9 and 2 Nephi 10 today, look for these attitudes and actions.</a:t>
            </a:r>
          </a:p>
        </p:txBody>
      </p:sp>
      <p:sp>
        <p:nvSpPr>
          <p:cNvPr id="3" name="Title 2"/>
          <p:cNvSpPr>
            <a:spLocks noGrp="1"/>
          </p:cNvSpPr>
          <p:nvPr>
            <p:ph type="title"/>
          </p:nvPr>
        </p:nvSpPr>
        <p:spPr/>
        <p:txBody>
          <a:bodyPr/>
          <a:lstStyle/>
          <a:p>
            <a:r>
              <a:rPr lang="en-US" dirty="0"/>
              <a:t>Attitudes and Actions</a:t>
            </a:r>
          </a:p>
        </p:txBody>
      </p:sp>
    </p:spTree>
    <p:extLst>
      <p:ext uri="{BB962C8B-B14F-4D97-AF65-F5344CB8AC3E}">
        <p14:creationId xmlns:p14="http://schemas.microsoft.com/office/powerpoint/2010/main" val="397811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Read</a:t>
            </a:r>
            <a:r>
              <a:rPr lang="pl-PL" dirty="0"/>
              <a:t> 2 </a:t>
            </a:r>
            <a:r>
              <a:rPr lang="pl-PL" dirty="0" err="1"/>
              <a:t>Nephi</a:t>
            </a:r>
            <a:r>
              <a:rPr lang="pl-PL" dirty="0"/>
              <a:t> 9:27–39, </a:t>
            </a:r>
            <a:r>
              <a:rPr lang="en-US" dirty="0"/>
              <a:t>looking for attitudes and actions that can distance us from the Savior.</a:t>
            </a:r>
          </a:p>
        </p:txBody>
      </p:sp>
      <p:sp>
        <p:nvSpPr>
          <p:cNvPr id="3" name="Title 2"/>
          <p:cNvSpPr>
            <a:spLocks noGrp="1"/>
          </p:cNvSpPr>
          <p:nvPr>
            <p:ph type="title"/>
          </p:nvPr>
        </p:nvSpPr>
        <p:spPr/>
        <p:txBody>
          <a:bodyPr/>
          <a:lstStyle/>
          <a:p>
            <a:r>
              <a:rPr lang="en-US" dirty="0"/>
              <a:t>Attitudes and Actions</a:t>
            </a:r>
          </a:p>
        </p:txBody>
      </p:sp>
    </p:spTree>
    <p:extLst>
      <p:ext uri="{BB962C8B-B14F-4D97-AF65-F5344CB8AC3E}">
        <p14:creationId xmlns:p14="http://schemas.microsoft.com/office/powerpoint/2010/main" val="117418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Read</a:t>
            </a:r>
            <a:r>
              <a:rPr lang="pl-PL" dirty="0"/>
              <a:t> 2 </a:t>
            </a:r>
            <a:r>
              <a:rPr lang="pl-PL" dirty="0" err="1"/>
              <a:t>Nephi</a:t>
            </a:r>
            <a:r>
              <a:rPr lang="pl-PL" dirty="0"/>
              <a:t> 9:27–39, </a:t>
            </a:r>
            <a:r>
              <a:rPr lang="en-US" dirty="0"/>
              <a:t>looking for attitudes and actions that can distance us from the Savior.</a:t>
            </a:r>
          </a:p>
          <a:p>
            <a:pPr fontAlgn="base"/>
            <a:r>
              <a:rPr lang="en-US" dirty="0"/>
              <a:t>Using what you learned from these verses, how would you complete this principle? </a:t>
            </a:r>
            <a:r>
              <a:rPr lang="en-US" b="1" i="1" dirty="0"/>
              <a:t>If we</a:t>
            </a:r>
            <a:r>
              <a:rPr lang="en-US" b="1" dirty="0"/>
              <a:t> _____________________________, </a:t>
            </a:r>
            <a:r>
              <a:rPr lang="en-US" b="1" i="1" dirty="0"/>
              <a:t>we will distance ourselves from Jesus Christ.</a:t>
            </a:r>
          </a:p>
          <a:p>
            <a:pPr fontAlgn="base"/>
            <a:endParaRPr lang="en-US" dirty="0"/>
          </a:p>
        </p:txBody>
      </p:sp>
      <p:sp>
        <p:nvSpPr>
          <p:cNvPr id="3" name="Title 2"/>
          <p:cNvSpPr>
            <a:spLocks noGrp="1"/>
          </p:cNvSpPr>
          <p:nvPr>
            <p:ph type="title"/>
          </p:nvPr>
        </p:nvSpPr>
        <p:spPr/>
        <p:txBody>
          <a:bodyPr/>
          <a:lstStyle/>
          <a:p>
            <a:r>
              <a:rPr lang="en-US"/>
              <a:t>Attitudes and Actions</a:t>
            </a:r>
            <a:endParaRPr lang="en-US" dirty="0"/>
          </a:p>
        </p:txBody>
      </p:sp>
    </p:spTree>
    <p:extLst>
      <p:ext uri="{BB962C8B-B14F-4D97-AF65-F5344CB8AC3E}">
        <p14:creationId xmlns:p14="http://schemas.microsoft.com/office/powerpoint/2010/main" val="1768616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trust in our learning and riches more than we trust in the Lord, we will distance ourselves from Jesus Christ. If we choose to lie, we will distance ourselves from Jesus Christ.</a:t>
            </a:r>
            <a:endParaRPr lang="en-US" i="1" dirty="0"/>
          </a:p>
        </p:txBody>
      </p:sp>
      <p:sp>
        <p:nvSpPr>
          <p:cNvPr id="3" name="Title 2"/>
          <p:cNvSpPr>
            <a:spLocks noGrp="1"/>
          </p:cNvSpPr>
          <p:nvPr>
            <p:ph type="title"/>
          </p:nvPr>
        </p:nvSpPr>
        <p:spPr/>
        <p:txBody>
          <a:bodyPr/>
          <a:lstStyle/>
          <a:p>
            <a:r>
              <a:rPr lang="en-US" dirty="0"/>
              <a:t>Distancing Ourselves from God</a:t>
            </a:r>
          </a:p>
        </p:txBody>
      </p:sp>
    </p:spTree>
    <p:extLst>
      <p:ext uri="{BB962C8B-B14F-4D97-AF65-F5344CB8AC3E}">
        <p14:creationId xmlns:p14="http://schemas.microsoft.com/office/powerpoint/2010/main" val="619177429"/>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9B38A3-81AD-42AF-96FF-972233EE1065}">
  <ds:schemaRefs>
    <ds:schemaRef ds:uri="b764eb9d-49e1-4eb4-965b-0d99005b74c0"/>
    <ds:schemaRef ds:uri="http://www.w3.org/XML/1998/namespace"/>
    <ds:schemaRef ds:uri="http://purl.org/dc/elements/1.1/"/>
    <ds:schemaRef ds:uri="http://purl.org/dc/terms/"/>
    <ds:schemaRef ds:uri="http://schemas.microsoft.com/office/2006/documentManagement/types"/>
    <ds:schemaRef ds:uri="http://schemas.microsoft.com/office/2006/metadata/properties"/>
    <ds:schemaRef ds:uri="a51ac170-4e69-43ea-bbd4-5a9e3eb386dc"/>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19D324F-7F41-4481-9226-DF772FD5D074}">
  <ds:schemaRefs>
    <ds:schemaRef ds:uri="http://schemas.microsoft.com/sharepoint/v3/contenttype/forms"/>
  </ds:schemaRefs>
</ds:datastoreItem>
</file>

<file path=customXml/itemProps3.xml><?xml version="1.0" encoding="utf-8"?>
<ds:datastoreItem xmlns:ds="http://schemas.openxmlformats.org/officeDocument/2006/customXml" ds:itemID="{697705AA-50A3-4A4F-8F4D-97B01ED79E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11404</TotalTime>
  <Words>1571</Words>
  <Application>Microsoft Office PowerPoint</Application>
  <PresentationFormat>On-screen Show (4:3)</PresentationFormat>
  <Paragraphs>127</Paragraphs>
  <Slides>45</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45</vt:i4>
      </vt:variant>
    </vt:vector>
  </HeadingPairs>
  <TitlesOfParts>
    <vt:vector size="54"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9:27–54; 10</vt:lpstr>
      <vt:lpstr>Devotional</vt:lpstr>
      <vt:lpstr>Finding an Object</vt:lpstr>
      <vt:lpstr>Finding an Object</vt:lpstr>
      <vt:lpstr>Finding an Object</vt:lpstr>
      <vt:lpstr>Attitudes and Actions</vt:lpstr>
      <vt:lpstr>Attitudes and Actions</vt:lpstr>
      <vt:lpstr>Attitudes and Actions</vt:lpstr>
      <vt:lpstr>Distancing Ourselves from God</vt:lpstr>
      <vt:lpstr>Trusting in Their Own Learning</vt:lpstr>
      <vt:lpstr>Trusting in Their Own Learning</vt:lpstr>
      <vt:lpstr>Trusting in Their Own Learning</vt:lpstr>
      <vt:lpstr>Dishonesty</vt:lpstr>
      <vt:lpstr>Dishonesty</vt:lpstr>
      <vt:lpstr>Come unto the Savior</vt:lpstr>
      <vt:lpstr>Come unto the Savior</vt:lpstr>
      <vt:lpstr>Come unto the Savior</vt:lpstr>
      <vt:lpstr>Come unto the Savior</vt:lpstr>
      <vt:lpstr>The Abundant Blessings</vt:lpstr>
      <vt:lpstr>The Atonement of Jesus Christ</vt:lpstr>
      <vt:lpstr>The Atonement of Jesus Christ</vt:lpstr>
      <vt:lpstr>The Atonement of Jesus Christ</vt:lpstr>
      <vt:lpstr>Your Attitudes and Actions</vt:lpstr>
      <vt:lpstr>Your Attitudes and Actions</vt:lpstr>
      <vt:lpstr>Summary</vt:lpstr>
      <vt:lpstr>Your Choices</vt:lpstr>
      <vt:lpstr>Your Choices</vt:lpstr>
      <vt:lpstr>Jacob’s Prophecy</vt:lpstr>
      <vt:lpstr>Jacob’s Prophecy</vt:lpstr>
      <vt:lpstr>Poor Choices</vt:lpstr>
      <vt:lpstr>Poor Choices</vt:lpstr>
      <vt:lpstr>Consequences</vt:lpstr>
      <vt:lpstr>Consequences</vt:lpstr>
      <vt:lpstr>The Latter Days</vt:lpstr>
      <vt:lpstr>Choices and Consequences</vt:lpstr>
      <vt:lpstr>Choices and Consequences</vt:lpstr>
      <vt:lpstr>Choices and Consequences</vt:lpstr>
      <vt:lpstr>Consequences of Choices</vt:lpstr>
      <vt:lpstr>Consequences of Choices</vt:lpstr>
      <vt:lpstr>Consequences of Choices</vt:lpstr>
      <vt:lpstr>Choose Eternal Life</vt:lpstr>
      <vt:lpstr>Choose Eternal Life</vt:lpstr>
      <vt:lpstr>The Atonement of Jesus Christ</vt:lpstr>
      <vt:lpstr>Doctrinal Mastery: Review</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311</cp:revision>
  <dcterms:created xsi:type="dcterms:W3CDTF">2013-07-15T20:26:14Z</dcterms:created>
  <dcterms:modified xsi:type="dcterms:W3CDTF">2017-06-21T20:50:13Z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