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7" r:id="rId5"/>
    <p:sldMasterId id="2147483691" r:id="rId6"/>
    <p:sldMasterId id="2147483695" r:id="rId7"/>
    <p:sldMasterId id="2147483699" r:id="rId8"/>
  </p:sldMasterIdLst>
  <p:notesMasterIdLst>
    <p:notesMasterId r:id="rId55"/>
  </p:notesMasterIdLst>
  <p:handoutMasterIdLst>
    <p:handoutMasterId r:id="rId56"/>
  </p:handoutMasterIdLst>
  <p:sldIdLst>
    <p:sldId id="319" r:id="rId9"/>
    <p:sldId id="328" r:id="rId10"/>
    <p:sldId id="331" r:id="rId11"/>
    <p:sldId id="332" r:id="rId12"/>
    <p:sldId id="376" r:id="rId13"/>
    <p:sldId id="377" r:id="rId14"/>
    <p:sldId id="335" r:id="rId15"/>
    <p:sldId id="333" r:id="rId16"/>
    <p:sldId id="336" r:id="rId17"/>
    <p:sldId id="378" r:id="rId18"/>
    <p:sldId id="379" r:id="rId19"/>
    <p:sldId id="340" r:id="rId20"/>
    <p:sldId id="341" r:id="rId21"/>
    <p:sldId id="380" r:id="rId22"/>
    <p:sldId id="343" r:id="rId23"/>
    <p:sldId id="345" r:id="rId24"/>
    <p:sldId id="347" r:id="rId25"/>
    <p:sldId id="346" r:id="rId26"/>
    <p:sldId id="381" r:id="rId27"/>
    <p:sldId id="382" r:id="rId28"/>
    <p:sldId id="351" r:id="rId29"/>
    <p:sldId id="350" r:id="rId30"/>
    <p:sldId id="353" r:id="rId31"/>
    <p:sldId id="354" r:id="rId32"/>
    <p:sldId id="352" r:id="rId33"/>
    <p:sldId id="356" r:id="rId34"/>
    <p:sldId id="357" r:id="rId35"/>
    <p:sldId id="358" r:id="rId36"/>
    <p:sldId id="355" r:id="rId37"/>
    <p:sldId id="360" r:id="rId38"/>
    <p:sldId id="361" r:id="rId39"/>
    <p:sldId id="359" r:id="rId40"/>
    <p:sldId id="362" r:id="rId41"/>
    <p:sldId id="363" r:id="rId42"/>
    <p:sldId id="365" r:id="rId43"/>
    <p:sldId id="364" r:id="rId44"/>
    <p:sldId id="367" r:id="rId45"/>
    <p:sldId id="366" r:id="rId46"/>
    <p:sldId id="369" r:id="rId47"/>
    <p:sldId id="368" r:id="rId48"/>
    <p:sldId id="370" r:id="rId49"/>
    <p:sldId id="373" r:id="rId50"/>
    <p:sldId id="371" r:id="rId51"/>
    <p:sldId id="374" r:id="rId52"/>
    <p:sldId id="375" r:id="rId53"/>
    <p:sldId id="329"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rina Cannon" initial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39A1F"/>
    <a:srgbClr val="EB5558"/>
    <a:srgbClr val="7D6CAE"/>
    <a:srgbClr val="36A1DB"/>
    <a:srgbClr val="55B893"/>
    <a:srgbClr val="404040"/>
    <a:srgbClr val="8484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9" autoAdjust="0"/>
    <p:restoredTop sz="94405" autoAdjust="0"/>
  </p:normalViewPr>
  <p:slideViewPr>
    <p:cSldViewPr snapToGrid="0" snapToObjects="1">
      <p:cViewPr varScale="1">
        <p:scale>
          <a:sx n="66" d="100"/>
          <a:sy n="66" d="100"/>
        </p:scale>
        <p:origin x="936"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324431-D598-F643-AC91-6120B903A05D}" type="datetimeFigureOut">
              <a:rPr lang="en-US" smtClean="0"/>
              <a:pPr/>
              <a:t>6/21/2017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8EE581-1F13-B34C-BAB0-A30A3077AFB7}" type="slidenum">
              <a:rPr lang="en-US" smtClean="0"/>
              <a:pPr/>
              <a:t>‹#›</a:t>
            </a:fld>
            <a:endParaRPr lang="en-US"/>
          </a:p>
        </p:txBody>
      </p:sp>
    </p:spTree>
    <p:extLst>
      <p:ext uri="{BB962C8B-B14F-4D97-AF65-F5344CB8AC3E}">
        <p14:creationId xmlns:p14="http://schemas.microsoft.com/office/powerpoint/2010/main" val="4169556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B7B311-1D3A-4E56-95ED-A4ABAC021E8B}" type="datetimeFigureOut">
              <a:rPr lang="en-US" smtClean="0"/>
              <a:t>6/21/2017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4F2BCA-17C0-41DB-95A9-7D51561DCDA3}" type="slidenum">
              <a:rPr lang="en-US" smtClean="0"/>
              <a:t>‹#›</a:t>
            </a:fld>
            <a:endParaRPr lang="en-US"/>
          </a:p>
        </p:txBody>
      </p:sp>
    </p:spTree>
    <p:extLst>
      <p:ext uri="{BB962C8B-B14F-4D97-AF65-F5344CB8AC3E}">
        <p14:creationId xmlns:p14="http://schemas.microsoft.com/office/powerpoint/2010/main" val="175076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272818</a:t>
            </a:r>
          </a:p>
        </p:txBody>
      </p:sp>
      <p:sp>
        <p:nvSpPr>
          <p:cNvPr id="4" name="Slide Number Placeholder 3"/>
          <p:cNvSpPr>
            <a:spLocks noGrp="1"/>
          </p:cNvSpPr>
          <p:nvPr>
            <p:ph type="sldNum" sz="quarter" idx="10"/>
          </p:nvPr>
        </p:nvSpPr>
        <p:spPr/>
        <p:txBody>
          <a:bodyPr/>
          <a:lstStyle/>
          <a:p>
            <a:fld id="{7BD6D491-7BB6-4E68-9A0B-C463FDB60916}" type="slidenum">
              <a:rPr lang="en-US" smtClean="0"/>
              <a:t>2</a:t>
            </a:fld>
            <a:endParaRPr lang="en-US"/>
          </a:p>
        </p:txBody>
      </p:sp>
    </p:spTree>
    <p:extLst>
      <p:ext uri="{BB962C8B-B14F-4D97-AF65-F5344CB8AC3E}">
        <p14:creationId xmlns:p14="http://schemas.microsoft.com/office/powerpoint/2010/main" val="4070125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4.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5.xml"/><Relationship Id="rId4" Type="http://schemas.openxmlformats.org/officeDocument/2006/relationships/image" Target="../media/image4.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sp>
        <p:nvSpPr>
          <p:cNvPr id="5" name="Rectangle 4"/>
          <p:cNvSpPr/>
          <p:nvPr userDrawn="1"/>
        </p:nvSpPr>
        <p:spPr>
          <a:xfrm>
            <a:off x="0" y="2282870"/>
            <a:ext cx="9144000" cy="2831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chemeClr val="bg1"/>
                </a:solidFill>
                <a:latin typeface="+mj-lt"/>
              </a:defRPr>
            </a:lvl1pPr>
          </a:lstStyle>
          <a:p>
            <a:r>
              <a:rPr lang="en-US" dirty="0"/>
              <a:t>Old Testament</a:t>
            </a:r>
          </a:p>
        </p:txBody>
      </p:sp>
      <p:sp>
        <p:nvSpPr>
          <p:cNvPr id="16"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Weekly Class Lesson (Unit #)</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018"/>
            <a:ext cx="9143999" cy="1240535"/>
          </a:xfrm>
          <a:prstGeom prst="rect">
            <a:avLst/>
          </a:prstGeom>
        </p:spPr>
      </p:pic>
      <p:pic>
        <p:nvPicPr>
          <p:cNvPr id="2" name="Picture 1"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185936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Old Testament</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Weekly Class Lesson (Unit #)</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457200" y="555227"/>
            <a:ext cx="8229600" cy="858753"/>
          </a:xfrm>
          <a:prstGeom prst="rect">
            <a:avLst/>
          </a:prstGeom>
        </p:spPr>
        <p:txBody>
          <a:bodyPr/>
          <a:lstStyle>
            <a:lvl1pPr algn="l">
              <a:defRPr sz="4400">
                <a:solidFill>
                  <a:srgbClr val="36A1DB"/>
                </a:solidFill>
                <a:latin typeface="+mj-lt"/>
              </a:defRPr>
            </a:lvl1pPr>
          </a:lstStyle>
          <a:p>
            <a:r>
              <a:rPr lang="en-US" dirty="0"/>
              <a:t>Click to edit Master title </a:t>
            </a:r>
            <a:r>
              <a:rPr lang="en-US" dirty="0" err="1"/>
              <a:t>stylet</a:t>
            </a:r>
            <a:endParaRPr lang="en-US" dirty="0"/>
          </a:p>
        </p:txBody>
      </p:sp>
    </p:spTree>
    <p:extLst>
      <p:ext uri="{BB962C8B-B14F-4D97-AF65-F5344CB8AC3E}">
        <p14:creationId xmlns:p14="http://schemas.microsoft.com/office/powerpoint/2010/main" val="367438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Tree>
    <p:extLst>
      <p:ext uri="{BB962C8B-B14F-4D97-AF65-F5344CB8AC3E}">
        <p14:creationId xmlns:p14="http://schemas.microsoft.com/office/powerpoint/2010/main" val="867819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133513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046926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1371914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36A1DB"/>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90900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36A1DB"/>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153494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62288" cy="6858000"/>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Old Testament</a:t>
            </a:r>
          </a:p>
        </p:txBody>
      </p:sp>
      <p:sp>
        <p:nvSpPr>
          <p:cNvPr id="12" name="Text Placeholder 15"/>
          <p:cNvSpPr>
            <a:spLocks noGrp="1"/>
          </p:cNvSpPr>
          <p:nvPr>
            <p:ph type="body" sz="quarter" idx="11" hasCustomPrompt="1"/>
          </p:nvPr>
        </p:nvSpPr>
        <p:spPr>
          <a:xfrm>
            <a:off x="423234" y="4087368"/>
            <a:ext cx="8276266" cy="789432"/>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Weekly Class Lesson (Unit #)</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6842"/>
            <a:ext cx="8229600" cy="4894257"/>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Tree>
    <p:extLst>
      <p:ext uri="{BB962C8B-B14F-4D97-AF65-F5344CB8AC3E}">
        <p14:creationId xmlns:p14="http://schemas.microsoft.com/office/powerpoint/2010/main" val="3454532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7D6CAE"/>
                </a:solidFill>
                <a:latin typeface="+mj-lt"/>
              </a:defRPr>
            </a:lvl1pPr>
          </a:lstStyle>
          <a:p>
            <a:r>
              <a:rPr lang="en-US" dirty="0"/>
              <a:t>Click to edit master Text Style</a:t>
            </a:r>
          </a:p>
        </p:txBody>
      </p:sp>
      <p:sp>
        <p:nvSpPr>
          <p:cNvPr id="9"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6288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7D6CAE"/>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7D6CAE"/>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PD60001214</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Old Testament</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Weekly Class Lesson (Unit #)</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Tree>
    <p:extLst>
      <p:ext uri="{BB962C8B-B14F-4D97-AF65-F5344CB8AC3E}">
        <p14:creationId xmlns:p14="http://schemas.microsoft.com/office/powerpoint/2010/main" val="29786627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EB5558"/>
                </a:solidFill>
                <a:latin typeface="+mj-lt"/>
              </a:defRPr>
            </a:lvl1pPr>
          </a:lstStyle>
          <a:p>
            <a:r>
              <a:rPr lang="en-US" dirty="0"/>
              <a:t>Click to edit master Text Style</a:t>
            </a:r>
          </a:p>
        </p:txBody>
      </p:sp>
      <p:sp>
        <p:nvSpPr>
          <p:cNvPr id="4"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7186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EB5558"/>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EB5558"/>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3" name="TextBox 2"/>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PD60001214</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4" name="Picture 3"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0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Old Testament</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Weekly Class Lesson (Unit #)</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F39A1F"/>
                </a:solidFill>
                <a:latin typeface="+mj-lt"/>
              </a:defRPr>
            </a:lvl1pPr>
          </a:lstStyle>
          <a:p>
            <a:r>
              <a:rPr lang="en-US" dirty="0"/>
              <a:t>Click to edit master Text Style</a:t>
            </a:r>
          </a:p>
        </p:txBody>
      </p:sp>
      <p:sp>
        <p:nvSpPr>
          <p:cNvPr id="4"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0736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17558911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F39A1F"/>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F39A1F"/>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PD60001214</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1830965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3604939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55B893"/>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714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55B893"/>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4737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817522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6" name="TextBox 5"/>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PD60001214</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2" name="Picture 1"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428942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7.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1.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5.pn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19.pn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3060173"/>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703" r:id="rId3"/>
    <p:sldLayoutId id="2147483709" r:id="rId4"/>
    <p:sldLayoutId id="2147483710" r:id="rId5"/>
    <p:sldLayoutId id="2147483711" r:id="rId6"/>
    <p:sldLayoutId id="2147483707" r:id="rId7"/>
    <p:sldLayoutId id="2147483708" r:id="rId8"/>
    <p:sldLayoutId id="2147483673"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 y="0"/>
            <a:ext cx="91567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717" r:id="rId3"/>
    <p:sldLayoutId id="2147483712" r:id="rId4"/>
    <p:sldLayoutId id="2147483713" r:id="rId5"/>
    <p:sldLayoutId id="2147483714" r:id="rId6"/>
    <p:sldLayoutId id="2147483715" r:id="rId7"/>
    <p:sldLayoutId id="2147483716" r:id="rId8"/>
    <p:sldLayoutId id="2147483690"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704" r:id="rId3"/>
    <p:sldLayoutId id="2147483718" r:id="rId4"/>
    <p:sldLayoutId id="2147483719" r:id="rId5"/>
    <p:sldLayoutId id="2147483720" r:id="rId6"/>
    <p:sldLayoutId id="2147483721" r:id="rId7"/>
    <p:sldLayoutId id="2147483722" r:id="rId8"/>
    <p:sldLayoutId id="2147483694"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12700"/>
            <a:ext cx="9139776" cy="6854832"/>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706" r:id="rId3"/>
    <p:sldLayoutId id="2147483723" r:id="rId4"/>
    <p:sldLayoutId id="2147483724" r:id="rId5"/>
    <p:sldLayoutId id="2147483725" r:id="rId6"/>
    <p:sldLayoutId id="2147483726" r:id="rId7"/>
    <p:sldLayoutId id="2147483727" r:id="rId8"/>
    <p:sldLayoutId id="2147483698"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5" r:id="rId3"/>
    <p:sldLayoutId id="2147483728" r:id="rId4"/>
    <p:sldLayoutId id="2147483729" r:id="rId5"/>
    <p:sldLayoutId id="2147483730" r:id="rId6"/>
    <p:sldLayoutId id="2147483731" r:id="rId7"/>
    <p:sldLayoutId id="2147483732" r:id="rId8"/>
    <p:sldLayoutId id="2147483702"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 Nephi 9:1–26</a:t>
            </a:r>
          </a:p>
        </p:txBody>
      </p:sp>
      <p:sp>
        <p:nvSpPr>
          <p:cNvPr id="5" name="Text Placeholder 4"/>
          <p:cNvSpPr>
            <a:spLocks noGrp="1"/>
          </p:cNvSpPr>
          <p:nvPr>
            <p:ph type="body" sz="quarter" idx="11"/>
          </p:nvPr>
        </p:nvSpPr>
        <p:spPr/>
        <p:txBody>
          <a:bodyPr/>
          <a:lstStyle/>
          <a:p>
            <a:r>
              <a:rPr lang="en-US" dirty="0"/>
              <a:t>Lesson 29</a:t>
            </a:r>
          </a:p>
        </p:txBody>
      </p:sp>
    </p:spTree>
    <p:extLst>
      <p:ext uri="{BB962C8B-B14F-4D97-AF65-F5344CB8AC3E}">
        <p14:creationId xmlns:p14="http://schemas.microsoft.com/office/powerpoint/2010/main" val="1681523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dirty="0"/>
              <a:t>When Jacob used the word </a:t>
            </a:r>
            <a:r>
              <a:rPr lang="en-US" i="1" dirty="0"/>
              <a:t>hell,</a:t>
            </a:r>
            <a:r>
              <a:rPr lang="en-US" dirty="0"/>
              <a:t> he referred to “the death of the spirit,” which is a person’s separation from the presence of God. In the scriptures, this separation is often referred to as “spiritual death.”</a:t>
            </a:r>
          </a:p>
        </p:txBody>
      </p:sp>
      <p:sp>
        <p:nvSpPr>
          <p:cNvPr id="3" name="Title 2"/>
          <p:cNvSpPr>
            <a:spLocks noGrp="1"/>
          </p:cNvSpPr>
          <p:nvPr>
            <p:ph type="title"/>
          </p:nvPr>
        </p:nvSpPr>
        <p:spPr/>
        <p:txBody>
          <a:bodyPr/>
          <a:lstStyle/>
          <a:p>
            <a:r>
              <a:rPr lang="en-US" dirty="0"/>
              <a:t>Spiritual Death</a:t>
            </a:r>
          </a:p>
        </p:txBody>
      </p:sp>
      <p:pic>
        <p:nvPicPr>
          <p:cNvPr id="8" name="Picture 7" descr="C:\Users\qtnred\OneDrive - LDS Church\Online\Images\Lessons 26-30\29-5.jpg"/>
          <p:cNvPicPr/>
          <p:nvPr/>
        </p:nvPicPr>
        <p:blipFill>
          <a:blip r:embed="rId2">
            <a:extLst>
              <a:ext uri="{28A0092B-C50C-407E-A947-70E740481C1C}">
                <a14:useLocalDpi xmlns:a14="http://schemas.microsoft.com/office/drawing/2010/main" val="0"/>
              </a:ext>
            </a:extLst>
          </a:blip>
          <a:srcRect/>
          <a:stretch>
            <a:fillRect/>
          </a:stretch>
        </p:blipFill>
        <p:spPr bwMode="auto">
          <a:xfrm>
            <a:off x="1543574" y="1795244"/>
            <a:ext cx="5796793" cy="1719743"/>
          </a:xfrm>
          <a:prstGeom prst="rect">
            <a:avLst/>
          </a:prstGeom>
          <a:noFill/>
          <a:ln>
            <a:noFill/>
          </a:ln>
        </p:spPr>
      </p:pic>
    </p:spTree>
    <p:extLst>
      <p:ext uri="{BB962C8B-B14F-4D97-AF65-F5344CB8AC3E}">
        <p14:creationId xmlns:p14="http://schemas.microsoft.com/office/powerpoint/2010/main" val="1988144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dirty="0"/>
              <a:t>Why do you think the phrase “awful monster” is an appropriate way to describe death and hell?</a:t>
            </a:r>
          </a:p>
        </p:txBody>
      </p:sp>
      <p:sp>
        <p:nvSpPr>
          <p:cNvPr id="3" name="Title 2"/>
          <p:cNvSpPr>
            <a:spLocks noGrp="1"/>
          </p:cNvSpPr>
          <p:nvPr>
            <p:ph type="title"/>
          </p:nvPr>
        </p:nvSpPr>
        <p:spPr/>
        <p:txBody>
          <a:bodyPr/>
          <a:lstStyle/>
          <a:p>
            <a:r>
              <a:rPr lang="en-US" dirty="0"/>
              <a:t>Death and Hell</a:t>
            </a:r>
          </a:p>
        </p:txBody>
      </p:sp>
      <p:pic>
        <p:nvPicPr>
          <p:cNvPr id="8" name="Picture 7" descr="C:\Users\qtnred\OneDrive - LDS Church\Online\Images\Lessons 26-30\29-5.jpg"/>
          <p:cNvPicPr/>
          <p:nvPr/>
        </p:nvPicPr>
        <p:blipFill>
          <a:blip r:embed="rId2">
            <a:extLst>
              <a:ext uri="{28A0092B-C50C-407E-A947-70E740481C1C}">
                <a14:useLocalDpi xmlns:a14="http://schemas.microsoft.com/office/drawing/2010/main" val="0"/>
              </a:ext>
            </a:extLst>
          </a:blip>
          <a:srcRect/>
          <a:stretch>
            <a:fillRect/>
          </a:stretch>
        </p:blipFill>
        <p:spPr bwMode="auto">
          <a:xfrm>
            <a:off x="1543574" y="1795244"/>
            <a:ext cx="5796793" cy="1719743"/>
          </a:xfrm>
          <a:prstGeom prst="rect">
            <a:avLst/>
          </a:prstGeom>
          <a:noFill/>
          <a:ln>
            <a:noFill/>
          </a:ln>
        </p:spPr>
      </p:pic>
    </p:spTree>
    <p:extLst>
      <p:ext uri="{BB962C8B-B14F-4D97-AF65-F5344CB8AC3E}">
        <p14:creationId xmlns:p14="http://schemas.microsoft.com/office/powerpoint/2010/main" val="1465855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9:6, looking for the cause of physical death and spiritual death.</a:t>
            </a:r>
          </a:p>
          <a:p>
            <a:endParaRPr lang="en-US" dirty="0"/>
          </a:p>
        </p:txBody>
      </p:sp>
      <p:sp>
        <p:nvSpPr>
          <p:cNvPr id="3" name="Title 2"/>
          <p:cNvSpPr>
            <a:spLocks noGrp="1"/>
          </p:cNvSpPr>
          <p:nvPr>
            <p:ph type="title"/>
          </p:nvPr>
        </p:nvSpPr>
        <p:spPr/>
        <p:txBody>
          <a:bodyPr/>
          <a:lstStyle/>
          <a:p>
            <a:r>
              <a:rPr lang="en-US" dirty="0"/>
              <a:t>The Cause of Death</a:t>
            </a:r>
          </a:p>
        </p:txBody>
      </p:sp>
    </p:spTree>
    <p:extLst>
      <p:ext uri="{BB962C8B-B14F-4D97-AF65-F5344CB8AC3E}">
        <p14:creationId xmlns:p14="http://schemas.microsoft.com/office/powerpoint/2010/main" val="126757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9:6, looking for the cause of physical death and spiritual death.</a:t>
            </a:r>
          </a:p>
          <a:p>
            <a:r>
              <a:rPr lang="en-US" dirty="0"/>
              <a:t>As a result of the Fall, all people are cut off from the presence of God and all people will eventually die physically.</a:t>
            </a:r>
          </a:p>
        </p:txBody>
      </p:sp>
      <p:sp>
        <p:nvSpPr>
          <p:cNvPr id="3" name="Title 2"/>
          <p:cNvSpPr>
            <a:spLocks noGrp="1"/>
          </p:cNvSpPr>
          <p:nvPr>
            <p:ph type="title"/>
          </p:nvPr>
        </p:nvSpPr>
        <p:spPr/>
        <p:txBody>
          <a:bodyPr/>
          <a:lstStyle/>
          <a:p>
            <a:r>
              <a:rPr lang="en-US" dirty="0"/>
              <a:t>The Cause of Death</a:t>
            </a:r>
          </a:p>
        </p:txBody>
      </p:sp>
    </p:spTree>
    <p:extLst>
      <p:ext uri="{BB962C8B-B14F-4D97-AF65-F5344CB8AC3E}">
        <p14:creationId xmlns:p14="http://schemas.microsoft.com/office/powerpoint/2010/main" val="3020403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9:6, looking for the cause of physical death and spiritual death.</a:t>
            </a:r>
          </a:p>
          <a:p>
            <a:r>
              <a:rPr lang="en-US" dirty="0"/>
              <a:t>As a result of the Fall, all people are cut off from the presence of God and all people will eventually die physically.</a:t>
            </a:r>
          </a:p>
          <a:p>
            <a:r>
              <a:rPr lang="en-US" dirty="0"/>
              <a:t>Read 2 Nephi 9:7–9 and look for phrases that describe what would happen to our bodies and spirits if physical and spiritual death remained forever.</a:t>
            </a:r>
          </a:p>
          <a:p>
            <a:endParaRPr lang="en-US" dirty="0"/>
          </a:p>
        </p:txBody>
      </p:sp>
      <p:sp>
        <p:nvSpPr>
          <p:cNvPr id="3" name="Title 2"/>
          <p:cNvSpPr>
            <a:spLocks noGrp="1"/>
          </p:cNvSpPr>
          <p:nvPr>
            <p:ph type="title"/>
          </p:nvPr>
        </p:nvSpPr>
        <p:spPr/>
        <p:txBody>
          <a:bodyPr/>
          <a:lstStyle/>
          <a:p>
            <a:r>
              <a:rPr lang="en-US" dirty="0"/>
              <a:t>The Cause of Death</a:t>
            </a:r>
          </a:p>
        </p:txBody>
      </p:sp>
    </p:spTree>
    <p:extLst>
      <p:ext uri="{BB962C8B-B14F-4D97-AF65-F5344CB8AC3E}">
        <p14:creationId xmlns:p14="http://schemas.microsoft.com/office/powerpoint/2010/main" val="2127822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When Jacob spoke of “the first judgment which came upon man,” he referred to results of the Fall of Adam and Eve. When he spoke of “corruption,” he referred to our mortal bodies, which will die. When he spoke of “incorruption,” he referred to our resurrected bodies, which will live forever.</a:t>
            </a:r>
          </a:p>
          <a:p>
            <a:endParaRPr lang="en-US" dirty="0"/>
          </a:p>
        </p:txBody>
      </p:sp>
      <p:sp>
        <p:nvSpPr>
          <p:cNvPr id="3" name="Title 2"/>
          <p:cNvSpPr>
            <a:spLocks noGrp="1"/>
          </p:cNvSpPr>
          <p:nvPr>
            <p:ph type="title"/>
          </p:nvPr>
        </p:nvSpPr>
        <p:spPr/>
        <p:txBody>
          <a:bodyPr/>
          <a:lstStyle/>
          <a:p>
            <a:r>
              <a:rPr lang="en-US" dirty="0"/>
              <a:t>First Judgment</a:t>
            </a:r>
          </a:p>
        </p:txBody>
      </p:sp>
    </p:spTree>
    <p:extLst>
      <p:ext uri="{BB962C8B-B14F-4D97-AF65-F5344CB8AC3E}">
        <p14:creationId xmlns:p14="http://schemas.microsoft.com/office/powerpoint/2010/main" val="1213102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Elder D. Todd Christofferson </a:t>
            </a:r>
          </a:p>
        </p:txBody>
      </p:sp>
      <p:sp>
        <p:nvSpPr>
          <p:cNvPr id="3" name="Content Placeholder 2"/>
          <p:cNvSpPr>
            <a:spLocks noGrp="1"/>
          </p:cNvSpPr>
          <p:nvPr>
            <p:ph sz="quarter" idx="4"/>
          </p:nvPr>
        </p:nvSpPr>
        <p:spPr/>
        <p:txBody>
          <a:bodyPr/>
          <a:lstStyle/>
          <a:p>
            <a:pPr marL="0" indent="0">
              <a:buNone/>
            </a:pPr>
            <a:r>
              <a:rPr lang="en-US" dirty="0"/>
              <a:t>“If our separation from God and our physical death were permanent, moral agency would mean nothing. Yes, we would be free to make choices, but what would be the point? The end result would always be the same no matter what our actions: death with no hope of resurrection and no hope of heaven. As good or as bad as we might choose to be, we would all end up ‘angels to a devil’ [2 Nephi 9:9]” (D. Todd Christofferson, “Moral Agency,” </a:t>
            </a:r>
            <a:r>
              <a:rPr lang="en-US" i="0" dirty="0"/>
              <a:t>Ensign</a:t>
            </a:r>
            <a:r>
              <a:rPr lang="en-US" dirty="0"/>
              <a:t>, June 2009, 50).</a:t>
            </a:r>
          </a:p>
        </p:txBody>
      </p:sp>
      <p:pic>
        <p:nvPicPr>
          <p:cNvPr id="5" name="Picture Placeholder 4"/>
          <p:cNvPicPr>
            <a:picLocks noGrp="1" noChangeAspect="1"/>
          </p:cNvPicPr>
          <p:nvPr>
            <p:ph type="pic" sz="quarter" idx="10"/>
          </p:nvPr>
        </p:nvPicPr>
        <p:blipFill>
          <a:blip r:embed="rId2"/>
          <a:srcRect t="90" b="90"/>
          <a:stretch>
            <a:fillRect/>
          </a:stretch>
        </p:blipFill>
        <p:spPr/>
      </p:pic>
    </p:spTree>
    <p:extLst>
      <p:ext uri="{BB962C8B-B14F-4D97-AF65-F5344CB8AC3E}">
        <p14:creationId xmlns:p14="http://schemas.microsoft.com/office/powerpoint/2010/main" val="3903583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If there had been no Atonement of Jesus Christ, what would happen to our bodies and to our spirits?</a:t>
            </a:r>
          </a:p>
          <a:p>
            <a:endParaRPr lang="en-US" dirty="0"/>
          </a:p>
        </p:txBody>
      </p:sp>
      <p:sp>
        <p:nvSpPr>
          <p:cNvPr id="3" name="Title 2"/>
          <p:cNvSpPr>
            <a:spLocks noGrp="1"/>
          </p:cNvSpPr>
          <p:nvPr>
            <p:ph type="title"/>
          </p:nvPr>
        </p:nvSpPr>
        <p:spPr/>
        <p:txBody>
          <a:bodyPr/>
          <a:lstStyle/>
          <a:p>
            <a:r>
              <a:rPr lang="en-US" dirty="0"/>
              <a:t>What Would Happen</a:t>
            </a:r>
          </a:p>
        </p:txBody>
      </p:sp>
    </p:spTree>
    <p:extLst>
      <p:ext uri="{BB962C8B-B14F-4D97-AF65-F5344CB8AC3E}">
        <p14:creationId xmlns:p14="http://schemas.microsoft.com/office/powerpoint/2010/main" val="2508963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If there had been no Atonement of Jesus Christ, what would happen to our bodies and to our spirits?</a:t>
            </a:r>
          </a:p>
          <a:p>
            <a:r>
              <a:rPr lang="en-US" dirty="0"/>
              <a:t>How would you feel if you had no hope of resurrection or heaven and if you knew that no matter how hard you tried to follow the commandments you would still end up as “angels to a devil”?</a:t>
            </a:r>
          </a:p>
        </p:txBody>
      </p:sp>
      <p:sp>
        <p:nvSpPr>
          <p:cNvPr id="3" name="Title 2"/>
          <p:cNvSpPr>
            <a:spLocks noGrp="1"/>
          </p:cNvSpPr>
          <p:nvPr>
            <p:ph type="title"/>
          </p:nvPr>
        </p:nvSpPr>
        <p:spPr/>
        <p:txBody>
          <a:bodyPr/>
          <a:lstStyle/>
          <a:p>
            <a:r>
              <a:rPr lang="en-US" dirty="0"/>
              <a:t>What Would Happen</a:t>
            </a:r>
          </a:p>
        </p:txBody>
      </p:sp>
    </p:spTree>
    <p:extLst>
      <p:ext uri="{BB962C8B-B14F-4D97-AF65-F5344CB8AC3E}">
        <p14:creationId xmlns:p14="http://schemas.microsoft.com/office/powerpoint/2010/main" val="1680158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Seeking Rescue, cont.</a:t>
            </a:r>
          </a:p>
        </p:txBody>
      </p:sp>
      <p:sp>
        <p:nvSpPr>
          <p:cNvPr id="2" name="Content Placeholder 1"/>
          <p:cNvSpPr>
            <a:spLocks noGrp="1"/>
          </p:cNvSpPr>
          <p:nvPr>
            <p:ph sz="quarter" idx="4"/>
          </p:nvPr>
        </p:nvSpPr>
        <p:spPr/>
        <p:txBody>
          <a:bodyPr/>
          <a:lstStyle/>
          <a:p>
            <a:pPr marL="0" indent="0">
              <a:buNone/>
            </a:pPr>
            <a:r>
              <a:rPr lang="en-US" dirty="0"/>
              <a:t>“On the 17th day of their trial, hope was renewed for the miners when a small shaft was created by a drill bit that broke through the rock that held them captive. … Hope was restored. … Food, water, medicine, and notes from loved ones were sent down the shaft to the miners.</a:t>
            </a:r>
          </a:p>
          <a:p>
            <a:pPr marL="0" indent="0">
              <a:buNone/>
            </a:pPr>
            <a:r>
              <a:rPr lang="en-US" i="0" dirty="0"/>
              <a:t>Continued on next page.</a:t>
            </a:r>
          </a:p>
        </p:txBody>
      </p:sp>
      <p:pic>
        <p:nvPicPr>
          <p:cNvPr id="5" name="Picture Placeholder 4"/>
          <p:cNvPicPr>
            <a:picLocks noGrp="1" noChangeAspect="1"/>
          </p:cNvPicPr>
          <p:nvPr>
            <p:ph type="pic" sz="quarter" idx="10"/>
          </p:nvPr>
        </p:nvPicPr>
        <p:blipFill>
          <a:blip r:embed="rId2"/>
          <a:srcRect t="5621" b="5621"/>
          <a:stretch>
            <a:fillRect/>
          </a:stretch>
        </p:blipFill>
        <p:spPr/>
      </p:pic>
    </p:spTree>
    <p:extLst>
      <p:ext uri="{BB962C8B-B14F-4D97-AF65-F5344CB8AC3E}">
        <p14:creationId xmlns:p14="http://schemas.microsoft.com/office/powerpoint/2010/main" val="1525762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Devotional</a:t>
            </a:r>
          </a:p>
        </p:txBody>
      </p:sp>
      <p:sp>
        <p:nvSpPr>
          <p:cNvPr id="3" name="Content Placeholder 2"/>
          <p:cNvSpPr>
            <a:spLocks noGrp="1"/>
          </p:cNvSpPr>
          <p:nvPr>
            <p:ph sz="quarter" idx="4"/>
          </p:nvPr>
        </p:nvSpPr>
        <p:spPr/>
        <p:txBody>
          <a:bodyPr/>
          <a:lstStyle/>
          <a:p>
            <a:r>
              <a:rPr lang="en-US" dirty="0"/>
              <a:t>Hymn:</a:t>
            </a:r>
          </a:p>
          <a:p>
            <a:r>
              <a:rPr lang="en-US" dirty="0"/>
              <a:t>Prayer:</a:t>
            </a:r>
          </a:p>
          <a:p>
            <a:r>
              <a:rPr lang="en-US" dirty="0"/>
              <a:t>Thought:</a:t>
            </a:r>
          </a:p>
        </p:txBody>
      </p:sp>
      <p:pic>
        <p:nvPicPr>
          <p:cNvPr id="8" name="Picture Placeholder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5665" b="5665"/>
          <a:stretch>
            <a:fillRect/>
          </a:stretch>
        </p:blipFill>
        <p:spPr/>
      </p:pic>
    </p:spTree>
    <p:extLst>
      <p:ext uri="{BB962C8B-B14F-4D97-AF65-F5344CB8AC3E}">
        <p14:creationId xmlns:p14="http://schemas.microsoft.com/office/powerpoint/2010/main" val="456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Seeking Rescue, cont.</a:t>
            </a:r>
          </a:p>
        </p:txBody>
      </p:sp>
      <p:sp>
        <p:nvSpPr>
          <p:cNvPr id="2" name="Content Placeholder 1"/>
          <p:cNvSpPr>
            <a:spLocks noGrp="1"/>
          </p:cNvSpPr>
          <p:nvPr>
            <p:ph sz="quarter" idx="4"/>
          </p:nvPr>
        </p:nvSpPr>
        <p:spPr/>
        <p:txBody>
          <a:bodyPr/>
          <a:lstStyle/>
          <a:p>
            <a:pPr marL="0" indent="0" fontAlgn="base">
              <a:buNone/>
            </a:pPr>
            <a:r>
              <a:rPr lang="en-US" dirty="0"/>
              <a:t>“Eventually, rescuers were able to create a larger shaft, through which they could lower a capsule that was large enough to rescue one man at a time.</a:t>
            </a:r>
          </a:p>
          <a:p>
            <a:pPr marL="0" indent="0" fontAlgn="base">
              <a:buNone/>
            </a:pPr>
            <a:r>
              <a:rPr lang="en-US" dirty="0"/>
              <a:t>“Each miner stepped into the capsule and gave his will over to the plan and the rescuers. …</a:t>
            </a:r>
          </a:p>
          <a:p>
            <a:pPr marL="0" indent="0" fontAlgn="base">
              <a:buNone/>
            </a:pPr>
            <a:r>
              <a:rPr lang="en-US" dirty="0"/>
              <a:t>“The rescue plan succeeded; not one man was lost. They were redeemed … 69 days after the mine collapse and 52 days after they had been found alive” (Goulding, “Seeking Rescue,” 65).</a:t>
            </a:r>
          </a:p>
        </p:txBody>
      </p:sp>
      <p:pic>
        <p:nvPicPr>
          <p:cNvPr id="5" name="Picture Placeholder 4"/>
          <p:cNvPicPr>
            <a:picLocks noGrp="1" noChangeAspect="1"/>
          </p:cNvPicPr>
          <p:nvPr>
            <p:ph type="pic" sz="quarter" idx="10"/>
          </p:nvPr>
        </p:nvPicPr>
        <p:blipFill>
          <a:blip r:embed="rId2"/>
          <a:srcRect t="5621" b="5621"/>
          <a:stretch>
            <a:fillRect/>
          </a:stretch>
        </p:blipFill>
        <p:spPr/>
      </p:pic>
    </p:spTree>
    <p:extLst>
      <p:ext uri="{BB962C8B-B14F-4D97-AF65-F5344CB8AC3E}">
        <p14:creationId xmlns:p14="http://schemas.microsoft.com/office/powerpoint/2010/main" val="1684747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is the rescue of the Chilean miners similar to our deliverance from physical and spiritual death? </a:t>
            </a:r>
          </a:p>
          <a:p>
            <a:endParaRPr lang="en-US" dirty="0"/>
          </a:p>
        </p:txBody>
      </p:sp>
      <p:sp>
        <p:nvSpPr>
          <p:cNvPr id="3" name="Title 2"/>
          <p:cNvSpPr>
            <a:spLocks noGrp="1"/>
          </p:cNvSpPr>
          <p:nvPr>
            <p:ph type="title"/>
          </p:nvPr>
        </p:nvSpPr>
        <p:spPr/>
        <p:txBody>
          <a:bodyPr/>
          <a:lstStyle/>
          <a:p>
            <a:r>
              <a:rPr lang="en-US" dirty="0"/>
              <a:t>Our Deliverance</a:t>
            </a:r>
          </a:p>
        </p:txBody>
      </p:sp>
    </p:spTree>
    <p:extLst>
      <p:ext uri="{BB962C8B-B14F-4D97-AF65-F5344CB8AC3E}">
        <p14:creationId xmlns:p14="http://schemas.microsoft.com/office/powerpoint/2010/main" val="375411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is the rescue of the Chilean miners similar to our deliverance from physical and spiritual death? </a:t>
            </a:r>
          </a:p>
          <a:p>
            <a:r>
              <a:rPr lang="en-US" dirty="0"/>
              <a:t>The miners could not rescue themselves from the mine, just as we cannot rescue ourselves from sin and death. In order to be rescued, the miners had to trust the rescue plan and the rescuers. Similarly, we must trust in the plan of redemption and in our Savior.</a:t>
            </a:r>
          </a:p>
        </p:txBody>
      </p:sp>
      <p:sp>
        <p:nvSpPr>
          <p:cNvPr id="3" name="Title 2"/>
          <p:cNvSpPr>
            <a:spLocks noGrp="1"/>
          </p:cNvSpPr>
          <p:nvPr>
            <p:ph type="title"/>
          </p:nvPr>
        </p:nvSpPr>
        <p:spPr/>
        <p:txBody>
          <a:bodyPr/>
          <a:lstStyle/>
          <a:p>
            <a:r>
              <a:rPr lang="en-US" dirty="0"/>
              <a:t>Our Deliverance</a:t>
            </a:r>
          </a:p>
        </p:txBody>
      </p:sp>
    </p:spTree>
    <p:extLst>
      <p:ext uri="{BB962C8B-B14F-4D97-AF65-F5344CB8AC3E}">
        <p14:creationId xmlns:p14="http://schemas.microsoft.com/office/powerpoint/2010/main" val="3889676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9:10 again, looking for what God has done to deliver us from physical and spiritual death.</a:t>
            </a:r>
          </a:p>
          <a:p>
            <a:endParaRPr lang="en-US" dirty="0"/>
          </a:p>
        </p:txBody>
      </p:sp>
      <p:sp>
        <p:nvSpPr>
          <p:cNvPr id="3" name="Title 2"/>
          <p:cNvSpPr>
            <a:spLocks noGrp="1"/>
          </p:cNvSpPr>
          <p:nvPr>
            <p:ph type="title"/>
          </p:nvPr>
        </p:nvSpPr>
        <p:spPr/>
        <p:txBody>
          <a:bodyPr/>
          <a:lstStyle/>
          <a:p>
            <a:r>
              <a:rPr lang="en-US" dirty="0"/>
              <a:t>God Prepared a Way</a:t>
            </a:r>
          </a:p>
        </p:txBody>
      </p:sp>
    </p:spTree>
    <p:extLst>
      <p:ext uri="{BB962C8B-B14F-4D97-AF65-F5344CB8AC3E}">
        <p14:creationId xmlns:p14="http://schemas.microsoft.com/office/powerpoint/2010/main" val="937781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9:10 again, looking for what God has done to deliver us from physical and spiritual death.</a:t>
            </a:r>
          </a:p>
          <a:p>
            <a:r>
              <a:rPr lang="en-US" dirty="0"/>
              <a:t>Jacob’s main message in 2 Nephi 9:10 is that God has prepared “a way for our escape from the grasp of ... death and hell.”</a:t>
            </a:r>
          </a:p>
          <a:p>
            <a:endParaRPr lang="en-US" dirty="0"/>
          </a:p>
        </p:txBody>
      </p:sp>
      <p:sp>
        <p:nvSpPr>
          <p:cNvPr id="3" name="Title 2"/>
          <p:cNvSpPr>
            <a:spLocks noGrp="1"/>
          </p:cNvSpPr>
          <p:nvPr>
            <p:ph type="title"/>
          </p:nvPr>
        </p:nvSpPr>
        <p:spPr/>
        <p:txBody>
          <a:bodyPr/>
          <a:lstStyle/>
          <a:p>
            <a:r>
              <a:rPr lang="en-US" dirty="0"/>
              <a:t>God Prepared a Way</a:t>
            </a:r>
          </a:p>
        </p:txBody>
      </p:sp>
    </p:spTree>
    <p:extLst>
      <p:ext uri="{BB962C8B-B14F-4D97-AF65-F5344CB8AC3E}">
        <p14:creationId xmlns:p14="http://schemas.microsoft.com/office/powerpoint/2010/main" val="4103151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9:10 again, looking for what God has done to deliver us from physical and spiritual death.</a:t>
            </a:r>
          </a:p>
          <a:p>
            <a:r>
              <a:rPr lang="en-US" dirty="0"/>
              <a:t>Jacob’s main message in 2 Nephi 9:10 is that God has prepared “a way for our escape from the grasp of ... death and hell.”</a:t>
            </a:r>
          </a:p>
          <a:p>
            <a:r>
              <a:rPr lang="en-US" dirty="0"/>
              <a:t>Read 2 Nephi 9:11–13, looking for how we are delivered or rescued from physical and spiritual death. Take note of the number of times you see the word </a:t>
            </a:r>
            <a:r>
              <a:rPr lang="en-US" i="1" dirty="0"/>
              <a:t>deliver</a:t>
            </a:r>
            <a:r>
              <a:rPr lang="en-US" dirty="0"/>
              <a:t>, or a form of it, in these verses.</a:t>
            </a:r>
          </a:p>
          <a:p>
            <a:endParaRPr lang="en-US" dirty="0"/>
          </a:p>
        </p:txBody>
      </p:sp>
      <p:sp>
        <p:nvSpPr>
          <p:cNvPr id="3" name="Title 2"/>
          <p:cNvSpPr>
            <a:spLocks noGrp="1"/>
          </p:cNvSpPr>
          <p:nvPr>
            <p:ph type="title"/>
          </p:nvPr>
        </p:nvSpPr>
        <p:spPr/>
        <p:txBody>
          <a:bodyPr/>
          <a:lstStyle/>
          <a:p>
            <a:r>
              <a:rPr lang="en-US" dirty="0"/>
              <a:t>God Prepared a Way</a:t>
            </a:r>
          </a:p>
        </p:txBody>
      </p:sp>
    </p:spTree>
    <p:extLst>
      <p:ext uri="{BB962C8B-B14F-4D97-AF65-F5344CB8AC3E}">
        <p14:creationId xmlns:p14="http://schemas.microsoft.com/office/powerpoint/2010/main" val="3238299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will happen to the bodies and the spirits of all people who die?</a:t>
            </a:r>
          </a:p>
          <a:p>
            <a:endParaRPr lang="en-US" dirty="0"/>
          </a:p>
        </p:txBody>
      </p:sp>
      <p:sp>
        <p:nvSpPr>
          <p:cNvPr id="3" name="Title 2"/>
          <p:cNvSpPr>
            <a:spLocks noGrp="1"/>
          </p:cNvSpPr>
          <p:nvPr>
            <p:ph type="title"/>
          </p:nvPr>
        </p:nvSpPr>
        <p:spPr/>
        <p:txBody>
          <a:bodyPr/>
          <a:lstStyle/>
          <a:p>
            <a:r>
              <a:rPr lang="en-US" dirty="0"/>
              <a:t>Our Bodies and Spirits</a:t>
            </a:r>
          </a:p>
        </p:txBody>
      </p:sp>
    </p:spTree>
    <p:extLst>
      <p:ext uri="{BB962C8B-B14F-4D97-AF65-F5344CB8AC3E}">
        <p14:creationId xmlns:p14="http://schemas.microsoft.com/office/powerpoint/2010/main" val="3631201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will happen to the bodies and the spirits of all people who die?</a:t>
            </a:r>
          </a:p>
          <a:p>
            <a:r>
              <a:rPr lang="en-US" dirty="0"/>
              <a:t>How are we delivered from physical and spiritual death?</a:t>
            </a:r>
          </a:p>
          <a:p>
            <a:endParaRPr lang="en-US" dirty="0"/>
          </a:p>
        </p:txBody>
      </p:sp>
      <p:sp>
        <p:nvSpPr>
          <p:cNvPr id="3" name="Title 2"/>
          <p:cNvSpPr>
            <a:spLocks noGrp="1"/>
          </p:cNvSpPr>
          <p:nvPr>
            <p:ph type="title"/>
          </p:nvPr>
        </p:nvSpPr>
        <p:spPr/>
        <p:txBody>
          <a:bodyPr/>
          <a:lstStyle/>
          <a:p>
            <a:r>
              <a:rPr lang="en-US" dirty="0"/>
              <a:t>Our Bodies and Spirits</a:t>
            </a:r>
          </a:p>
        </p:txBody>
      </p:sp>
    </p:spTree>
    <p:extLst>
      <p:ext uri="{BB962C8B-B14F-4D97-AF65-F5344CB8AC3E}">
        <p14:creationId xmlns:p14="http://schemas.microsoft.com/office/powerpoint/2010/main" val="1848846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will happen to the bodies and the spirits of all people who die?</a:t>
            </a:r>
          </a:p>
          <a:p>
            <a:r>
              <a:rPr lang="en-US" dirty="0"/>
              <a:t>How are we delivered from physical and spiritual death?</a:t>
            </a:r>
          </a:p>
          <a:p>
            <a:r>
              <a:rPr lang="en-US" b="1" dirty="0"/>
              <a:t>Through His Atonement, Jesus Christ delivers all mankind from the physical and spiritual death brought by the Fall of Adam and Eve.</a:t>
            </a:r>
          </a:p>
          <a:p>
            <a:endParaRPr lang="en-US" dirty="0"/>
          </a:p>
        </p:txBody>
      </p:sp>
      <p:sp>
        <p:nvSpPr>
          <p:cNvPr id="3" name="Title 2"/>
          <p:cNvSpPr>
            <a:spLocks noGrp="1"/>
          </p:cNvSpPr>
          <p:nvPr>
            <p:ph type="title"/>
          </p:nvPr>
        </p:nvSpPr>
        <p:spPr/>
        <p:txBody>
          <a:bodyPr/>
          <a:lstStyle/>
          <a:p>
            <a:r>
              <a:rPr lang="en-US" dirty="0"/>
              <a:t>Our Bodies and Spirits</a:t>
            </a:r>
          </a:p>
        </p:txBody>
      </p:sp>
    </p:spTree>
    <p:extLst>
      <p:ext uri="{BB962C8B-B14F-4D97-AF65-F5344CB8AC3E}">
        <p14:creationId xmlns:p14="http://schemas.microsoft.com/office/powerpoint/2010/main" val="1896868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will happen to the bodies and the spirits of all people who die?</a:t>
            </a:r>
          </a:p>
          <a:p>
            <a:r>
              <a:rPr lang="en-US" dirty="0"/>
              <a:t>How are we delivered from physical and spiritual death?</a:t>
            </a:r>
          </a:p>
          <a:p>
            <a:r>
              <a:rPr lang="en-US" b="1" dirty="0"/>
              <a:t>Through His Atonement, Jesus Christ delivers all mankind from the physical and spiritual death brought by the Fall of Adam and Eve.</a:t>
            </a:r>
          </a:p>
          <a:p>
            <a:r>
              <a:rPr lang="en-US" dirty="0"/>
              <a:t>How can this truth help us understand the Savior’s goodness and mercy?</a:t>
            </a:r>
          </a:p>
          <a:p>
            <a:endParaRPr lang="en-US" dirty="0"/>
          </a:p>
        </p:txBody>
      </p:sp>
      <p:sp>
        <p:nvSpPr>
          <p:cNvPr id="3" name="Title 2"/>
          <p:cNvSpPr>
            <a:spLocks noGrp="1"/>
          </p:cNvSpPr>
          <p:nvPr>
            <p:ph type="title"/>
          </p:nvPr>
        </p:nvSpPr>
        <p:spPr/>
        <p:txBody>
          <a:bodyPr/>
          <a:lstStyle/>
          <a:p>
            <a:r>
              <a:rPr lang="en-US" dirty="0"/>
              <a:t>Our Bodies and Spirits</a:t>
            </a:r>
          </a:p>
        </p:txBody>
      </p:sp>
    </p:spTree>
    <p:extLst>
      <p:ext uri="{BB962C8B-B14F-4D97-AF65-F5344CB8AC3E}">
        <p14:creationId xmlns:p14="http://schemas.microsoft.com/office/powerpoint/2010/main" val="1260340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Think about any dangerous or harmful situations from which you or someone you know have needed to be rescued.</a:t>
            </a:r>
          </a:p>
          <a:p>
            <a:endParaRPr lang="en-US" dirty="0"/>
          </a:p>
        </p:txBody>
      </p:sp>
      <p:sp>
        <p:nvSpPr>
          <p:cNvPr id="3" name="Title 2"/>
          <p:cNvSpPr>
            <a:spLocks noGrp="1"/>
          </p:cNvSpPr>
          <p:nvPr>
            <p:ph type="title"/>
          </p:nvPr>
        </p:nvSpPr>
        <p:spPr/>
        <p:txBody>
          <a:bodyPr/>
          <a:lstStyle/>
          <a:p>
            <a:r>
              <a:rPr lang="en-US" dirty="0"/>
              <a:t>To Be Rescued</a:t>
            </a:r>
          </a:p>
        </p:txBody>
      </p:sp>
    </p:spTree>
    <p:extLst>
      <p:ext uri="{BB962C8B-B14F-4D97-AF65-F5344CB8AC3E}">
        <p14:creationId xmlns:p14="http://schemas.microsoft.com/office/powerpoint/2010/main" val="3629705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Resurrection</a:t>
            </a:r>
          </a:p>
        </p:txBody>
      </p:sp>
      <p:sp>
        <p:nvSpPr>
          <p:cNvPr id="2" name="Content Placeholder 1"/>
          <p:cNvSpPr>
            <a:spLocks noGrp="1"/>
          </p:cNvSpPr>
          <p:nvPr>
            <p:ph sz="quarter" idx="4"/>
          </p:nvPr>
        </p:nvSpPr>
        <p:spPr/>
        <p:txBody>
          <a:bodyPr/>
          <a:lstStyle/>
          <a:p>
            <a:r>
              <a:rPr lang="en-US" i="0" dirty="0"/>
              <a:t>Read 2 Nephi 9:14–15, looking for what will happen after we are resurrected.</a:t>
            </a:r>
          </a:p>
          <a:p>
            <a:endParaRPr lang="en-US" dirty="0"/>
          </a:p>
        </p:txBody>
      </p:sp>
      <p:pic>
        <p:nvPicPr>
          <p:cNvPr id="5" name="Picture Placeholder 4"/>
          <p:cNvPicPr>
            <a:picLocks noGrp="1" noChangeAspect="1"/>
          </p:cNvPicPr>
          <p:nvPr>
            <p:ph type="pic" sz="quarter" idx="10"/>
          </p:nvPr>
        </p:nvPicPr>
        <p:blipFill>
          <a:blip r:embed="rId2"/>
          <a:srcRect t="126" b="126"/>
          <a:stretch>
            <a:fillRect/>
          </a:stretch>
        </p:blipFill>
        <p:spPr/>
      </p:pic>
    </p:spTree>
    <p:extLst>
      <p:ext uri="{BB962C8B-B14F-4D97-AF65-F5344CB8AC3E}">
        <p14:creationId xmlns:p14="http://schemas.microsoft.com/office/powerpoint/2010/main" val="550413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Resurrection</a:t>
            </a:r>
          </a:p>
        </p:txBody>
      </p:sp>
      <p:sp>
        <p:nvSpPr>
          <p:cNvPr id="2" name="Content Placeholder 1"/>
          <p:cNvSpPr>
            <a:spLocks noGrp="1"/>
          </p:cNvSpPr>
          <p:nvPr>
            <p:ph sz="quarter" idx="4"/>
          </p:nvPr>
        </p:nvSpPr>
        <p:spPr/>
        <p:txBody>
          <a:bodyPr/>
          <a:lstStyle/>
          <a:p>
            <a:r>
              <a:rPr lang="en-US" i="0" dirty="0"/>
              <a:t>Read 2 Nephi 9:14–15, looking for what will happen after we are resurrected.</a:t>
            </a:r>
          </a:p>
          <a:p>
            <a:r>
              <a:rPr lang="en-US" i="0" dirty="0"/>
              <a:t>According to verse 14, what will we have a perfect knowledge of when we stand before Jesus Christ to be judged?</a:t>
            </a:r>
          </a:p>
          <a:p>
            <a:endParaRPr lang="en-US" dirty="0"/>
          </a:p>
        </p:txBody>
      </p:sp>
      <p:pic>
        <p:nvPicPr>
          <p:cNvPr id="5" name="Picture Placeholder 4"/>
          <p:cNvPicPr>
            <a:picLocks noGrp="1" noChangeAspect="1"/>
          </p:cNvPicPr>
          <p:nvPr>
            <p:ph type="pic" sz="quarter" idx="10"/>
          </p:nvPr>
        </p:nvPicPr>
        <p:blipFill>
          <a:blip r:embed="rId2"/>
          <a:srcRect t="126" b="126"/>
          <a:stretch>
            <a:fillRect/>
          </a:stretch>
        </p:blipFill>
        <p:spPr/>
      </p:pic>
    </p:spTree>
    <p:extLst>
      <p:ext uri="{BB962C8B-B14F-4D97-AF65-F5344CB8AC3E}">
        <p14:creationId xmlns:p14="http://schemas.microsoft.com/office/powerpoint/2010/main" val="1834029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Resurrection</a:t>
            </a:r>
          </a:p>
        </p:txBody>
      </p:sp>
      <p:sp>
        <p:nvSpPr>
          <p:cNvPr id="2" name="Content Placeholder 1"/>
          <p:cNvSpPr>
            <a:spLocks noGrp="1"/>
          </p:cNvSpPr>
          <p:nvPr>
            <p:ph sz="quarter" idx="4"/>
          </p:nvPr>
        </p:nvSpPr>
        <p:spPr/>
        <p:txBody>
          <a:bodyPr/>
          <a:lstStyle/>
          <a:p>
            <a:r>
              <a:rPr lang="en-US" i="0" dirty="0"/>
              <a:t>Read 2 Nephi 9:14–15, looking for what will happen after we are resurrected.</a:t>
            </a:r>
          </a:p>
          <a:p>
            <a:r>
              <a:rPr lang="en-US" i="0" dirty="0"/>
              <a:t>According to verse 14, what will we have a perfect knowledge of when we stand before Jesus Christ to be judged?</a:t>
            </a:r>
          </a:p>
          <a:p>
            <a:r>
              <a:rPr lang="en-US" i="0" dirty="0"/>
              <a:t>How can Jacob’s teachings in verse 14 help us understand the importance of our choices in this life?</a:t>
            </a:r>
          </a:p>
        </p:txBody>
      </p:sp>
      <p:pic>
        <p:nvPicPr>
          <p:cNvPr id="5" name="Picture Placeholder 4"/>
          <p:cNvPicPr>
            <a:picLocks noGrp="1" noChangeAspect="1"/>
          </p:cNvPicPr>
          <p:nvPr>
            <p:ph type="pic" sz="quarter" idx="10"/>
          </p:nvPr>
        </p:nvPicPr>
        <p:blipFill>
          <a:blip r:embed="rId2"/>
          <a:srcRect t="126" b="126"/>
          <a:stretch>
            <a:fillRect/>
          </a:stretch>
        </p:blipFill>
        <p:spPr/>
      </p:pic>
    </p:spTree>
    <p:extLst>
      <p:ext uri="{BB962C8B-B14F-4D97-AF65-F5344CB8AC3E}">
        <p14:creationId xmlns:p14="http://schemas.microsoft.com/office/powerpoint/2010/main" val="3371778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2 Nephi 9:16–19 describes the conditions of those who are judged to be wicked and those who are judged to be righteous. Those who remain filthy after the Resurrection are known as the sons of perdition. </a:t>
            </a:r>
          </a:p>
        </p:txBody>
      </p:sp>
      <p:sp>
        <p:nvSpPr>
          <p:cNvPr id="3" name="Title 2"/>
          <p:cNvSpPr>
            <a:spLocks noGrp="1"/>
          </p:cNvSpPr>
          <p:nvPr>
            <p:ph type="title"/>
          </p:nvPr>
        </p:nvSpPr>
        <p:spPr/>
        <p:txBody>
          <a:bodyPr/>
          <a:lstStyle/>
          <a:p>
            <a:r>
              <a:rPr lang="en-US" dirty="0"/>
              <a:t>2 Nephi 9:16–19</a:t>
            </a:r>
          </a:p>
        </p:txBody>
      </p:sp>
    </p:spTree>
    <p:extLst>
      <p:ext uri="{BB962C8B-B14F-4D97-AF65-F5344CB8AC3E}">
        <p14:creationId xmlns:p14="http://schemas.microsoft.com/office/powerpoint/2010/main" val="26260105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These are individuals who “served Satan and turned utterly against God” during their mortal lives (Guide to the Scriptures, “Sons of Perdition,” scriptures.lds.org). They will experience everlasting punishment in outer darkness (see D&amp;C 76:31–48). All other people will receive a degree of glory (see D&amp;C 76:50–112).</a:t>
            </a:r>
          </a:p>
        </p:txBody>
      </p:sp>
      <p:sp>
        <p:nvSpPr>
          <p:cNvPr id="3" name="Title 2"/>
          <p:cNvSpPr>
            <a:spLocks noGrp="1"/>
          </p:cNvSpPr>
          <p:nvPr>
            <p:ph type="title"/>
          </p:nvPr>
        </p:nvSpPr>
        <p:spPr/>
        <p:txBody>
          <a:bodyPr/>
          <a:lstStyle/>
          <a:p>
            <a:r>
              <a:rPr lang="en-US" dirty="0"/>
              <a:t>Sons of Perdition</a:t>
            </a:r>
          </a:p>
        </p:txBody>
      </p:sp>
    </p:spTree>
    <p:extLst>
      <p:ext uri="{BB962C8B-B14F-4D97-AF65-F5344CB8AC3E}">
        <p14:creationId xmlns:p14="http://schemas.microsoft.com/office/powerpoint/2010/main" val="3412572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9:18, looking for some of the qualities of the righteous. </a:t>
            </a:r>
          </a:p>
          <a:p>
            <a:endParaRPr lang="en-US" dirty="0"/>
          </a:p>
        </p:txBody>
      </p:sp>
      <p:sp>
        <p:nvSpPr>
          <p:cNvPr id="3" name="Title 2"/>
          <p:cNvSpPr>
            <a:spLocks noGrp="1"/>
          </p:cNvSpPr>
          <p:nvPr>
            <p:ph type="title"/>
          </p:nvPr>
        </p:nvSpPr>
        <p:spPr/>
        <p:txBody>
          <a:bodyPr/>
          <a:lstStyle/>
          <a:p>
            <a:r>
              <a:rPr lang="en-US" dirty="0"/>
              <a:t>Qualities of the Righteous</a:t>
            </a:r>
          </a:p>
        </p:txBody>
      </p:sp>
    </p:spTree>
    <p:extLst>
      <p:ext uri="{BB962C8B-B14F-4D97-AF65-F5344CB8AC3E}">
        <p14:creationId xmlns:p14="http://schemas.microsoft.com/office/powerpoint/2010/main" val="21614237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9:18, looking for some of the qualities of the righteous. </a:t>
            </a:r>
          </a:p>
          <a:p>
            <a:r>
              <a:rPr lang="en-US" dirty="0"/>
              <a:t>To “[endure] the crosses of the world” means to deny oneself of ungodliness and keep God’s commandments (see Joseph Smith Translation, Matthew 16:25–26). To “[despise] the shame of it” means to choose to not be ashamed of the gospel even though we may be mocked for seeking to live according to its teachings (see 1 Nephi 8:24–34).</a:t>
            </a:r>
          </a:p>
        </p:txBody>
      </p:sp>
      <p:sp>
        <p:nvSpPr>
          <p:cNvPr id="3" name="Title 2"/>
          <p:cNvSpPr>
            <a:spLocks noGrp="1"/>
          </p:cNvSpPr>
          <p:nvPr>
            <p:ph type="title"/>
          </p:nvPr>
        </p:nvSpPr>
        <p:spPr/>
        <p:txBody>
          <a:bodyPr/>
          <a:lstStyle/>
          <a:p>
            <a:r>
              <a:rPr lang="en-US" dirty="0"/>
              <a:t>Qualities of the Righteous</a:t>
            </a:r>
          </a:p>
        </p:txBody>
      </p:sp>
    </p:spTree>
    <p:extLst>
      <p:ext uri="{BB962C8B-B14F-4D97-AF65-F5344CB8AC3E}">
        <p14:creationId xmlns:p14="http://schemas.microsoft.com/office/powerpoint/2010/main" val="15657874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blessing will those who faithfully “[endure] the crosses of the world” receive?</a:t>
            </a:r>
          </a:p>
          <a:p>
            <a:endParaRPr lang="en-US" dirty="0"/>
          </a:p>
        </p:txBody>
      </p:sp>
      <p:sp>
        <p:nvSpPr>
          <p:cNvPr id="3" name="Title 2"/>
          <p:cNvSpPr>
            <a:spLocks noGrp="1"/>
          </p:cNvSpPr>
          <p:nvPr>
            <p:ph type="title"/>
          </p:nvPr>
        </p:nvSpPr>
        <p:spPr/>
        <p:txBody>
          <a:bodyPr/>
          <a:lstStyle/>
          <a:p>
            <a:r>
              <a:rPr lang="en-US" dirty="0"/>
              <a:t>Faithfully Endure</a:t>
            </a:r>
          </a:p>
        </p:txBody>
      </p:sp>
    </p:spTree>
    <p:extLst>
      <p:ext uri="{BB962C8B-B14F-4D97-AF65-F5344CB8AC3E}">
        <p14:creationId xmlns:p14="http://schemas.microsoft.com/office/powerpoint/2010/main" val="31354136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blessing will those who faithfully “(endure) the crosses of the world” receive?</a:t>
            </a:r>
          </a:p>
          <a:p>
            <a:r>
              <a:rPr lang="en-US" dirty="0"/>
              <a:t>The Savior’s “way of deliverance” (2 Nephi 9:11) does not just deliver us from the physical and spiritual death brought about by the Fall. The Savior also has the power to deliver us from the spiritual death that results from our own sins, enabling us to be counted among those who are saved in the kingdom of God.</a:t>
            </a:r>
          </a:p>
        </p:txBody>
      </p:sp>
      <p:sp>
        <p:nvSpPr>
          <p:cNvPr id="3" name="Title 2"/>
          <p:cNvSpPr>
            <a:spLocks noGrp="1"/>
          </p:cNvSpPr>
          <p:nvPr>
            <p:ph type="title"/>
          </p:nvPr>
        </p:nvSpPr>
        <p:spPr/>
        <p:txBody>
          <a:bodyPr/>
          <a:lstStyle/>
          <a:p>
            <a:r>
              <a:rPr lang="en-US" dirty="0"/>
              <a:t>Faithfully Endure</a:t>
            </a:r>
          </a:p>
        </p:txBody>
      </p:sp>
    </p:spTree>
    <p:extLst>
      <p:ext uri="{BB962C8B-B14F-4D97-AF65-F5344CB8AC3E}">
        <p14:creationId xmlns:p14="http://schemas.microsoft.com/office/powerpoint/2010/main" val="16721913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While deliverance from the Fall of Adam and Eve is a gift to all mankind, our deliverance from the consequences of our sins depends partly on our desires and actions.</a:t>
            </a:r>
          </a:p>
          <a:p>
            <a:endParaRPr lang="en-US" dirty="0"/>
          </a:p>
        </p:txBody>
      </p:sp>
      <p:sp>
        <p:nvSpPr>
          <p:cNvPr id="3" name="Title 2"/>
          <p:cNvSpPr>
            <a:spLocks noGrp="1"/>
          </p:cNvSpPr>
          <p:nvPr>
            <p:ph type="title"/>
          </p:nvPr>
        </p:nvSpPr>
        <p:spPr/>
        <p:txBody>
          <a:bodyPr/>
          <a:lstStyle/>
          <a:p>
            <a:r>
              <a:rPr lang="en-US" dirty="0"/>
              <a:t>Our Desires and Actions</a:t>
            </a:r>
          </a:p>
        </p:txBody>
      </p:sp>
    </p:spTree>
    <p:extLst>
      <p:ext uri="{BB962C8B-B14F-4D97-AF65-F5344CB8AC3E}">
        <p14:creationId xmlns:p14="http://schemas.microsoft.com/office/powerpoint/2010/main" val="1205392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Seeking Rescue</a:t>
            </a:r>
          </a:p>
        </p:txBody>
      </p:sp>
      <p:sp>
        <p:nvSpPr>
          <p:cNvPr id="2" name="Content Placeholder 1"/>
          <p:cNvSpPr>
            <a:spLocks noGrp="1"/>
          </p:cNvSpPr>
          <p:nvPr>
            <p:ph sz="quarter" idx="4"/>
          </p:nvPr>
        </p:nvSpPr>
        <p:spPr/>
        <p:txBody>
          <a:bodyPr/>
          <a:lstStyle/>
          <a:p>
            <a:pPr marL="0" indent="0">
              <a:buNone/>
            </a:pPr>
            <a:r>
              <a:rPr lang="en-US" dirty="0"/>
              <a:t>“On August 5, 2010, 33 Chilean miners were trapped by a massive cave-in after the rock inside the mine collapsed. They were restricted to a small safe area and to the mine shafts below the collapse, 2,300 feet (700 m) deep inside the earth.</a:t>
            </a:r>
          </a:p>
          <a:p>
            <a:pPr marL="0" indent="0">
              <a:buNone/>
            </a:pPr>
            <a:r>
              <a:rPr lang="en-US" i="0" dirty="0"/>
              <a:t>Continued on next page.</a:t>
            </a:r>
          </a:p>
        </p:txBody>
      </p:sp>
      <p:pic>
        <p:nvPicPr>
          <p:cNvPr id="5" name="Picture Placeholder 4"/>
          <p:cNvPicPr>
            <a:picLocks noGrp="1" noChangeAspect="1"/>
          </p:cNvPicPr>
          <p:nvPr>
            <p:ph type="pic" sz="quarter" idx="10"/>
          </p:nvPr>
        </p:nvPicPr>
        <p:blipFill>
          <a:blip r:embed="rId2"/>
          <a:srcRect t="5621" b="5621"/>
          <a:stretch>
            <a:fillRect/>
          </a:stretch>
        </p:blipFill>
        <p:spPr/>
      </p:pic>
    </p:spTree>
    <p:extLst>
      <p:ext uri="{BB962C8B-B14F-4D97-AF65-F5344CB8AC3E}">
        <p14:creationId xmlns:p14="http://schemas.microsoft.com/office/powerpoint/2010/main" val="14938411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While deliverance from the Fall of Adam and Eve is a gift to all mankind, our deliverance from the consequences of our sins depends partly on our desires and actions.</a:t>
            </a:r>
          </a:p>
          <a:p>
            <a:r>
              <a:rPr lang="en-US" dirty="0"/>
              <a:t>Read 2 Nephi 9:21, 23–24, looking for phrases to complete the following principle. </a:t>
            </a:r>
            <a:r>
              <a:rPr lang="en-US" b="1" i="1" dirty="0"/>
              <a:t>Through the Atonement of Jesus Christ, we can overcome the consequences of our sins as we …</a:t>
            </a:r>
            <a:endParaRPr lang="en-US" b="1" dirty="0"/>
          </a:p>
        </p:txBody>
      </p:sp>
      <p:sp>
        <p:nvSpPr>
          <p:cNvPr id="3" name="Title 2"/>
          <p:cNvSpPr>
            <a:spLocks noGrp="1"/>
          </p:cNvSpPr>
          <p:nvPr>
            <p:ph type="title"/>
          </p:nvPr>
        </p:nvSpPr>
        <p:spPr/>
        <p:txBody>
          <a:bodyPr/>
          <a:lstStyle/>
          <a:p>
            <a:r>
              <a:rPr lang="en-US" dirty="0"/>
              <a:t>Our Desires and Actions</a:t>
            </a:r>
          </a:p>
        </p:txBody>
      </p:sp>
    </p:spTree>
    <p:extLst>
      <p:ext uri="{BB962C8B-B14F-4D97-AF65-F5344CB8AC3E}">
        <p14:creationId xmlns:p14="http://schemas.microsoft.com/office/powerpoint/2010/main" val="30443103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Through the Atonement of Jesus Christ, we can overcome the consequences of our sins as we have faith in Jesus Christ, repent, are baptized, and endure to the end.</a:t>
            </a:r>
            <a:r>
              <a:rPr lang="en-US" dirty="0"/>
              <a:t> Consider marking the phrases in 2 Nephi 9:21, 23–24 that teach this principle.</a:t>
            </a:r>
          </a:p>
          <a:p>
            <a:endParaRPr lang="en-US" dirty="0"/>
          </a:p>
        </p:txBody>
      </p:sp>
      <p:sp>
        <p:nvSpPr>
          <p:cNvPr id="3" name="Title 2"/>
          <p:cNvSpPr>
            <a:spLocks noGrp="1"/>
          </p:cNvSpPr>
          <p:nvPr>
            <p:ph type="title"/>
          </p:nvPr>
        </p:nvSpPr>
        <p:spPr/>
        <p:txBody>
          <a:bodyPr/>
          <a:lstStyle/>
          <a:p>
            <a:r>
              <a:rPr lang="en-US" dirty="0"/>
              <a:t>The Atonement of Jesus Christ</a:t>
            </a:r>
          </a:p>
        </p:txBody>
      </p:sp>
    </p:spTree>
    <p:extLst>
      <p:ext uri="{BB962C8B-B14F-4D97-AF65-F5344CB8AC3E}">
        <p14:creationId xmlns:p14="http://schemas.microsoft.com/office/powerpoint/2010/main" val="33897086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do having faith in Jesus Christ, repenting, being baptized, and enduring to the end help us overcome the consequences of our sins through the Savior’s Atonement?</a:t>
            </a:r>
          </a:p>
          <a:p>
            <a:endParaRPr lang="en-US" dirty="0"/>
          </a:p>
        </p:txBody>
      </p:sp>
      <p:sp>
        <p:nvSpPr>
          <p:cNvPr id="3" name="Title 2"/>
          <p:cNvSpPr>
            <a:spLocks noGrp="1"/>
          </p:cNvSpPr>
          <p:nvPr>
            <p:ph type="title"/>
          </p:nvPr>
        </p:nvSpPr>
        <p:spPr/>
        <p:txBody>
          <a:bodyPr/>
          <a:lstStyle/>
          <a:p>
            <a:r>
              <a:rPr lang="en-US" dirty="0"/>
              <a:t>The Atonement of Jesus Christ</a:t>
            </a:r>
          </a:p>
        </p:txBody>
      </p:sp>
    </p:spTree>
    <p:extLst>
      <p:ext uri="{BB962C8B-B14F-4D97-AF65-F5344CB8AC3E}">
        <p14:creationId xmlns:p14="http://schemas.microsoft.com/office/powerpoint/2010/main" val="20662846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do having faith in Jesus Christ, repenting, being baptized, and enduring to the end help us overcome the consequences of our sins through the Savior’s Atonement?</a:t>
            </a:r>
          </a:p>
          <a:p>
            <a:r>
              <a:rPr lang="en-US" dirty="0"/>
              <a:t>For those who have already been baptized, how might worthily partaking of the sacrament help them continue to overcome the consequences of their sins?</a:t>
            </a:r>
          </a:p>
          <a:p>
            <a:endParaRPr lang="en-US" dirty="0"/>
          </a:p>
        </p:txBody>
      </p:sp>
      <p:sp>
        <p:nvSpPr>
          <p:cNvPr id="3" name="Title 2"/>
          <p:cNvSpPr>
            <a:spLocks noGrp="1"/>
          </p:cNvSpPr>
          <p:nvPr>
            <p:ph type="title"/>
          </p:nvPr>
        </p:nvSpPr>
        <p:spPr/>
        <p:txBody>
          <a:bodyPr/>
          <a:lstStyle/>
          <a:p>
            <a:r>
              <a:rPr lang="en-US" dirty="0"/>
              <a:t>The Atonement of Jesus Christ</a:t>
            </a:r>
          </a:p>
        </p:txBody>
      </p:sp>
    </p:spTree>
    <p:extLst>
      <p:ext uri="{BB962C8B-B14F-4D97-AF65-F5344CB8AC3E}">
        <p14:creationId xmlns:p14="http://schemas.microsoft.com/office/powerpoint/2010/main" val="7946009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As we partake of the sacrament, we renew our covenant with the Lord to take His name upon us, always remember Him, and keep His commandments. The Lord in turn promises that His Spirit will always be with us, and the companionship of the Spirit cleanses us from sin.</a:t>
            </a:r>
          </a:p>
        </p:txBody>
      </p:sp>
      <p:sp>
        <p:nvSpPr>
          <p:cNvPr id="3" name="Title 2"/>
          <p:cNvSpPr>
            <a:spLocks noGrp="1"/>
          </p:cNvSpPr>
          <p:nvPr>
            <p:ph type="title"/>
          </p:nvPr>
        </p:nvSpPr>
        <p:spPr/>
        <p:txBody>
          <a:bodyPr/>
          <a:lstStyle/>
          <a:p>
            <a:r>
              <a:rPr lang="en-US" dirty="0"/>
              <a:t>Renewing Our Covenant</a:t>
            </a:r>
          </a:p>
        </p:txBody>
      </p:sp>
    </p:spTree>
    <p:extLst>
      <p:ext uri="{BB962C8B-B14F-4D97-AF65-F5344CB8AC3E}">
        <p14:creationId xmlns:p14="http://schemas.microsoft.com/office/powerpoint/2010/main" val="15043487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Listen to this young single adult choir sing “I Stand All Amazed” (</a:t>
            </a:r>
            <a:r>
              <a:rPr lang="en-US" i="1" dirty="0"/>
              <a:t>Hymns,</a:t>
            </a:r>
            <a:r>
              <a:rPr lang="en-US" dirty="0"/>
              <a:t> no. 193). As you listen to them sing, think about how you feel about the Savior and His atoning sacrifice.</a:t>
            </a:r>
          </a:p>
          <a:p>
            <a:pPr marL="0" indent="0">
              <a:buNone/>
            </a:pPr>
            <a:r>
              <a:rPr lang="en-US" dirty="0"/>
              <a:t>https://www.lds.org/media-library/video/2015-04-2031-i-stand-all-amazed?lang=eng</a:t>
            </a:r>
          </a:p>
          <a:p>
            <a:endParaRPr lang="en-US" dirty="0"/>
          </a:p>
          <a:p>
            <a:endParaRPr lang="en-US" dirty="0"/>
          </a:p>
        </p:txBody>
      </p:sp>
      <p:sp>
        <p:nvSpPr>
          <p:cNvPr id="3" name="Title 2"/>
          <p:cNvSpPr>
            <a:spLocks noGrp="1"/>
          </p:cNvSpPr>
          <p:nvPr>
            <p:ph type="title"/>
          </p:nvPr>
        </p:nvSpPr>
        <p:spPr/>
        <p:txBody>
          <a:bodyPr/>
          <a:lstStyle/>
          <a:p>
            <a:r>
              <a:rPr lang="en-US" dirty="0"/>
              <a:t>I Stand All Amazed</a:t>
            </a:r>
          </a:p>
        </p:txBody>
      </p:sp>
    </p:spTree>
    <p:extLst>
      <p:ext uri="{BB962C8B-B14F-4D97-AF65-F5344CB8AC3E}">
        <p14:creationId xmlns:p14="http://schemas.microsoft.com/office/powerpoint/2010/main" val="34254529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622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Seeking Rescue, cont.</a:t>
            </a:r>
          </a:p>
        </p:txBody>
      </p:sp>
      <p:sp>
        <p:nvSpPr>
          <p:cNvPr id="2" name="Content Placeholder 1"/>
          <p:cNvSpPr>
            <a:spLocks noGrp="1"/>
          </p:cNvSpPr>
          <p:nvPr>
            <p:ph sz="quarter" idx="4"/>
          </p:nvPr>
        </p:nvSpPr>
        <p:spPr/>
        <p:txBody>
          <a:bodyPr/>
          <a:lstStyle/>
          <a:p>
            <a:pPr marL="0" indent="0">
              <a:buNone/>
            </a:pPr>
            <a:r>
              <a:rPr lang="en-US" dirty="0"/>
              <a:t>“The situation looked bleak. They were separated from home and family by almost a half a mile of unmovable rock overhead, and they had only a small supply of food and water. Although they had tools and knowledge, because of the instability of the mine they could not save themselves. Their only chance was to be found and rescued” (Connie Goulding, “Seeking Rescue,” </a:t>
            </a:r>
            <a:r>
              <a:rPr lang="en-US" i="0" dirty="0"/>
              <a:t>Ensign,</a:t>
            </a:r>
            <a:r>
              <a:rPr lang="en-US" dirty="0"/>
              <a:t> June 2015, 63).</a:t>
            </a:r>
          </a:p>
        </p:txBody>
      </p:sp>
      <p:pic>
        <p:nvPicPr>
          <p:cNvPr id="5" name="Picture Placeholder 4"/>
          <p:cNvPicPr>
            <a:picLocks noGrp="1" noChangeAspect="1"/>
          </p:cNvPicPr>
          <p:nvPr>
            <p:ph type="pic" sz="quarter" idx="10"/>
          </p:nvPr>
        </p:nvPicPr>
        <p:blipFill>
          <a:blip r:embed="rId2"/>
          <a:srcRect t="5621" b="5621"/>
          <a:stretch>
            <a:fillRect/>
          </a:stretch>
        </p:blipFill>
        <p:spPr/>
      </p:pic>
    </p:spTree>
    <p:extLst>
      <p:ext uri="{BB962C8B-B14F-4D97-AF65-F5344CB8AC3E}">
        <p14:creationId xmlns:p14="http://schemas.microsoft.com/office/powerpoint/2010/main" val="436676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 Dangerous Situation</a:t>
            </a:r>
          </a:p>
        </p:txBody>
      </p:sp>
      <p:sp>
        <p:nvSpPr>
          <p:cNvPr id="2" name="Content Placeholder 1"/>
          <p:cNvSpPr>
            <a:spLocks noGrp="1"/>
          </p:cNvSpPr>
          <p:nvPr>
            <p:ph sz="quarter" idx="4"/>
          </p:nvPr>
        </p:nvSpPr>
        <p:spPr/>
        <p:txBody>
          <a:bodyPr/>
          <a:lstStyle/>
          <a:p>
            <a:r>
              <a:rPr lang="en-US" i="0" dirty="0"/>
              <a:t>If you had been in this situation, what thoughts or feelings might you have had?</a:t>
            </a:r>
          </a:p>
          <a:p>
            <a:endParaRPr lang="en-US" dirty="0"/>
          </a:p>
        </p:txBody>
      </p:sp>
      <p:pic>
        <p:nvPicPr>
          <p:cNvPr id="5" name="Picture Placeholder 4"/>
          <p:cNvPicPr>
            <a:picLocks noGrp="1" noChangeAspect="1"/>
          </p:cNvPicPr>
          <p:nvPr>
            <p:ph type="pic" sz="quarter" idx="10"/>
          </p:nvPr>
        </p:nvPicPr>
        <p:blipFill>
          <a:blip r:embed="rId2"/>
          <a:srcRect t="5621" b="5621"/>
          <a:stretch>
            <a:fillRect/>
          </a:stretch>
        </p:blipFill>
        <p:spPr/>
      </p:pic>
    </p:spTree>
    <p:extLst>
      <p:ext uri="{BB962C8B-B14F-4D97-AF65-F5344CB8AC3E}">
        <p14:creationId xmlns:p14="http://schemas.microsoft.com/office/powerpoint/2010/main" val="724051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2 Nephi 9 we read that Jacob described dangerous conditions we all face and need to be rescued from. This chapter is a continuation of Jacob’s sermon in 2 Nephi 6–8.</a:t>
            </a:r>
          </a:p>
          <a:p>
            <a:endParaRPr lang="en-US" dirty="0"/>
          </a:p>
        </p:txBody>
      </p:sp>
      <p:sp>
        <p:nvSpPr>
          <p:cNvPr id="3" name="Title 2"/>
          <p:cNvSpPr>
            <a:spLocks noGrp="1"/>
          </p:cNvSpPr>
          <p:nvPr>
            <p:ph type="title"/>
          </p:nvPr>
        </p:nvSpPr>
        <p:spPr/>
        <p:txBody>
          <a:bodyPr/>
          <a:lstStyle/>
          <a:p>
            <a:r>
              <a:rPr lang="en-US" dirty="0"/>
              <a:t>To Be Rescued</a:t>
            </a:r>
          </a:p>
        </p:txBody>
      </p:sp>
    </p:spTree>
    <p:extLst>
      <p:ext uri="{BB962C8B-B14F-4D97-AF65-F5344CB8AC3E}">
        <p14:creationId xmlns:p14="http://schemas.microsoft.com/office/powerpoint/2010/main" val="3102479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2 Nephi 9 we read that Jacob described dangerous conditions we all face and need to be rescued from. This chapter is a continuation of Jacob’s sermon in 2 Nephi 6–8.</a:t>
            </a:r>
          </a:p>
          <a:p>
            <a:r>
              <a:rPr lang="en-US" dirty="0"/>
              <a:t>Read 2 Nephi 9:10, looking for what Jacob said we need to be rescued from.</a:t>
            </a:r>
          </a:p>
        </p:txBody>
      </p:sp>
      <p:sp>
        <p:nvSpPr>
          <p:cNvPr id="3" name="Title 2"/>
          <p:cNvSpPr>
            <a:spLocks noGrp="1"/>
          </p:cNvSpPr>
          <p:nvPr>
            <p:ph type="title"/>
          </p:nvPr>
        </p:nvSpPr>
        <p:spPr/>
        <p:txBody>
          <a:bodyPr/>
          <a:lstStyle/>
          <a:p>
            <a:r>
              <a:rPr lang="en-US" dirty="0"/>
              <a:t>To Be Rescued</a:t>
            </a:r>
          </a:p>
        </p:txBody>
      </p:sp>
    </p:spTree>
    <p:extLst>
      <p:ext uri="{BB962C8B-B14F-4D97-AF65-F5344CB8AC3E}">
        <p14:creationId xmlns:p14="http://schemas.microsoft.com/office/powerpoint/2010/main" val="1640712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dirty="0"/>
              <a:t>In 2 Nephi 9:10, Jacob’s use of the terms </a:t>
            </a:r>
            <a:r>
              <a:rPr lang="en-US" i="1" dirty="0"/>
              <a:t>death</a:t>
            </a:r>
            <a:r>
              <a:rPr lang="en-US" dirty="0"/>
              <a:t> and </a:t>
            </a:r>
            <a:r>
              <a:rPr lang="en-US" i="1" dirty="0"/>
              <a:t>hell</a:t>
            </a:r>
            <a:r>
              <a:rPr lang="en-US" dirty="0"/>
              <a:t> refer to two types of separation. When Jacob used the word </a:t>
            </a:r>
            <a:r>
              <a:rPr lang="en-US" i="1" dirty="0"/>
              <a:t>death</a:t>
            </a:r>
            <a:r>
              <a:rPr lang="en-US" dirty="0"/>
              <a:t> in this sermon, he referred to “the death of the body,” which is the separation of the physical body from the spirit. This separation is often referred to as physical death. </a:t>
            </a:r>
          </a:p>
        </p:txBody>
      </p:sp>
      <p:sp>
        <p:nvSpPr>
          <p:cNvPr id="3" name="Title 2"/>
          <p:cNvSpPr>
            <a:spLocks noGrp="1"/>
          </p:cNvSpPr>
          <p:nvPr>
            <p:ph type="title"/>
          </p:nvPr>
        </p:nvSpPr>
        <p:spPr/>
        <p:txBody>
          <a:bodyPr/>
          <a:lstStyle/>
          <a:p>
            <a:r>
              <a:rPr lang="en-US" dirty="0"/>
              <a:t>Physical Death</a:t>
            </a:r>
          </a:p>
        </p:txBody>
      </p:sp>
      <p:pic>
        <p:nvPicPr>
          <p:cNvPr id="8" name="Picture 7" descr="C:\Users\qtnred\OneDrive - LDS Church\Online\Images\Lessons 26-30\29-5.jpg"/>
          <p:cNvPicPr/>
          <p:nvPr/>
        </p:nvPicPr>
        <p:blipFill>
          <a:blip r:embed="rId2">
            <a:extLst>
              <a:ext uri="{28A0092B-C50C-407E-A947-70E740481C1C}">
                <a14:useLocalDpi xmlns:a14="http://schemas.microsoft.com/office/drawing/2010/main" val="0"/>
              </a:ext>
            </a:extLst>
          </a:blip>
          <a:srcRect/>
          <a:stretch>
            <a:fillRect/>
          </a:stretch>
        </p:blipFill>
        <p:spPr bwMode="auto">
          <a:xfrm>
            <a:off x="1543574" y="1795244"/>
            <a:ext cx="5796793" cy="1719743"/>
          </a:xfrm>
          <a:prstGeom prst="rect">
            <a:avLst/>
          </a:prstGeom>
          <a:noFill/>
          <a:ln>
            <a:noFill/>
          </a:ln>
        </p:spPr>
      </p:pic>
    </p:spTree>
    <p:extLst>
      <p:ext uri="{BB962C8B-B14F-4D97-AF65-F5344CB8AC3E}">
        <p14:creationId xmlns:p14="http://schemas.microsoft.com/office/powerpoint/2010/main" val="3063613939"/>
      </p:ext>
    </p:extLst>
  </p:cSld>
  <p:clrMapOvr>
    <a:masterClrMapping/>
  </p:clrMapOvr>
</p:sld>
</file>

<file path=ppt/theme/theme1.xml><?xml version="1.0" encoding="utf-8"?>
<a:theme xmlns:a="http://schemas.openxmlformats.org/drawingml/2006/main" name="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162E53161F90B498140BA4BCC7CD2A2" ma:contentTypeVersion="4" ma:contentTypeDescription="Create a new document." ma:contentTypeScope="" ma:versionID="5514aae59e1df552f535bcd2770d0b98">
  <xsd:schema xmlns:xsd="http://www.w3.org/2001/XMLSchema" xmlns:xs="http://www.w3.org/2001/XMLSchema" xmlns:p="http://schemas.microsoft.com/office/2006/metadata/properties" xmlns:ns2="b764eb9d-49e1-4eb4-965b-0d99005b74c0" xmlns:ns3="a51ac170-4e69-43ea-bbd4-5a9e3eb386dc" targetNamespace="http://schemas.microsoft.com/office/2006/metadata/properties" ma:root="true" ma:fieldsID="18282172e0edafd8760d3310f0e8cfee" ns2:_="" ns3:_="">
    <xsd:import namespace="b764eb9d-49e1-4eb4-965b-0d99005b74c0"/>
    <xsd:import namespace="a51ac170-4e69-43ea-bbd4-5a9e3eb386d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64eb9d-49e1-4eb4-965b-0d99005b74c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1ac170-4e69-43ea-bbd4-5a9e3eb386d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9D324F-7F41-4481-9226-DF772FD5D074}">
  <ds:schemaRefs>
    <ds:schemaRef ds:uri="http://schemas.microsoft.com/sharepoint/v3/contenttype/forms"/>
  </ds:schemaRefs>
</ds:datastoreItem>
</file>

<file path=customXml/itemProps2.xml><?xml version="1.0" encoding="utf-8"?>
<ds:datastoreItem xmlns:ds="http://schemas.openxmlformats.org/officeDocument/2006/customXml" ds:itemID="{8D9B38A3-81AD-42AF-96FF-972233EE1065}">
  <ds:schemaRefs>
    <ds:schemaRef ds:uri="http://schemas.microsoft.com/office/infopath/2007/PartnerControls"/>
    <ds:schemaRef ds:uri="b764eb9d-49e1-4eb4-965b-0d99005b74c0"/>
    <ds:schemaRef ds:uri="http://purl.org/dc/terms/"/>
    <ds:schemaRef ds:uri="http://schemas.openxmlformats.org/package/2006/metadata/core-properties"/>
    <ds:schemaRef ds:uri="http://schemas.microsoft.com/office/2006/documentManagement/types"/>
    <ds:schemaRef ds:uri="http://purl.org/dc/dcmitype/"/>
    <ds:schemaRef ds:uri="a51ac170-4e69-43ea-bbd4-5a9e3eb386dc"/>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961AA9B-608E-4BA2-B060-5C955904F0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64eb9d-49e1-4eb4-965b-0d99005b74c0"/>
    <ds:schemaRef ds:uri="a51ac170-4e69-43ea-bbd4-5a9e3eb386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11339</TotalTime>
  <Words>2039</Words>
  <Application>Microsoft Office PowerPoint</Application>
  <PresentationFormat>On-screen Show (4:3)</PresentationFormat>
  <Paragraphs>121</Paragraphs>
  <Slides>46</Slides>
  <Notes>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46</vt:i4>
      </vt:variant>
    </vt:vector>
  </HeadingPairs>
  <TitlesOfParts>
    <vt:vector size="55" baseType="lpstr">
      <vt:lpstr>Arial</vt:lpstr>
      <vt:lpstr>Calibri</vt:lpstr>
      <vt:lpstr>Helam Slab ldsLat Light</vt:lpstr>
      <vt:lpstr>Open Sans</vt:lpstr>
      <vt:lpstr>Old Testament</vt:lpstr>
      <vt:lpstr>1_Old Testament</vt:lpstr>
      <vt:lpstr>2_Old Testament</vt:lpstr>
      <vt:lpstr>3_Old Testament</vt:lpstr>
      <vt:lpstr>4_Old Testament</vt:lpstr>
      <vt:lpstr>2 Nephi 9:1–26</vt:lpstr>
      <vt:lpstr>Devotional</vt:lpstr>
      <vt:lpstr>To Be Rescued</vt:lpstr>
      <vt:lpstr>Seeking Rescue</vt:lpstr>
      <vt:lpstr>Seeking Rescue, cont.</vt:lpstr>
      <vt:lpstr>A Dangerous Situation</vt:lpstr>
      <vt:lpstr>To Be Rescued</vt:lpstr>
      <vt:lpstr>To Be Rescued</vt:lpstr>
      <vt:lpstr>Physical Death</vt:lpstr>
      <vt:lpstr>Spiritual Death</vt:lpstr>
      <vt:lpstr>Death and Hell</vt:lpstr>
      <vt:lpstr>The Cause of Death</vt:lpstr>
      <vt:lpstr>The Cause of Death</vt:lpstr>
      <vt:lpstr>The Cause of Death</vt:lpstr>
      <vt:lpstr>First Judgment</vt:lpstr>
      <vt:lpstr>Elder D. Todd Christofferson </vt:lpstr>
      <vt:lpstr>What Would Happen</vt:lpstr>
      <vt:lpstr>What Would Happen</vt:lpstr>
      <vt:lpstr>Seeking Rescue, cont.</vt:lpstr>
      <vt:lpstr>Seeking Rescue, cont.</vt:lpstr>
      <vt:lpstr>Our Deliverance</vt:lpstr>
      <vt:lpstr>Our Deliverance</vt:lpstr>
      <vt:lpstr>God Prepared a Way</vt:lpstr>
      <vt:lpstr>God Prepared a Way</vt:lpstr>
      <vt:lpstr>God Prepared a Way</vt:lpstr>
      <vt:lpstr>Our Bodies and Spirits</vt:lpstr>
      <vt:lpstr>Our Bodies and Spirits</vt:lpstr>
      <vt:lpstr>Our Bodies and Spirits</vt:lpstr>
      <vt:lpstr>Our Bodies and Spirits</vt:lpstr>
      <vt:lpstr>The Resurrection</vt:lpstr>
      <vt:lpstr>The Resurrection</vt:lpstr>
      <vt:lpstr>The Resurrection</vt:lpstr>
      <vt:lpstr>2 Nephi 9:16–19</vt:lpstr>
      <vt:lpstr>Sons of Perdition</vt:lpstr>
      <vt:lpstr>Qualities of the Righteous</vt:lpstr>
      <vt:lpstr>Qualities of the Righteous</vt:lpstr>
      <vt:lpstr>Faithfully Endure</vt:lpstr>
      <vt:lpstr>Faithfully Endure</vt:lpstr>
      <vt:lpstr>Our Desires and Actions</vt:lpstr>
      <vt:lpstr>Our Desires and Actions</vt:lpstr>
      <vt:lpstr>The Atonement of Jesus Christ</vt:lpstr>
      <vt:lpstr>The Atonement of Jesus Christ</vt:lpstr>
      <vt:lpstr>The Atonement of Jesus Christ</vt:lpstr>
      <vt:lpstr>Renewing Our Covenant</vt:lpstr>
      <vt:lpstr>I Stand All Amazed</vt:lpstr>
      <vt:lpstr>PowerPoint Presentation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 Morris</dc:creator>
  <cp:lastModifiedBy>Douglas Geilman</cp:lastModifiedBy>
  <cp:revision>302</cp:revision>
  <dcterms:created xsi:type="dcterms:W3CDTF">2013-07-15T20:26:14Z</dcterms:created>
  <dcterms:modified xsi:type="dcterms:W3CDTF">2017-06-21T20:55:46Z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0x010100D162E53161F90B498140BA4BCC7CD2A2</vt:lpwstr>
  </property>
</Properties>
</file>