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7" r:id="rId5"/>
    <p:sldMasterId id="2147483691" r:id="rId6"/>
    <p:sldMasterId id="2147483695" r:id="rId7"/>
    <p:sldMasterId id="2147483699" r:id="rId8"/>
  </p:sldMasterIdLst>
  <p:notesMasterIdLst>
    <p:notesMasterId r:id="rId61"/>
  </p:notesMasterIdLst>
  <p:handoutMasterIdLst>
    <p:handoutMasterId r:id="rId62"/>
  </p:handoutMasterIdLst>
  <p:sldIdLst>
    <p:sldId id="311" r:id="rId9"/>
    <p:sldId id="320" r:id="rId10"/>
    <p:sldId id="322" r:id="rId11"/>
    <p:sldId id="323" r:id="rId12"/>
    <p:sldId id="326" r:id="rId13"/>
    <p:sldId id="387" r:id="rId14"/>
    <p:sldId id="382" r:id="rId15"/>
    <p:sldId id="388" r:id="rId16"/>
    <p:sldId id="389" r:id="rId17"/>
    <p:sldId id="331" r:id="rId18"/>
    <p:sldId id="332" r:id="rId19"/>
    <p:sldId id="333" r:id="rId20"/>
    <p:sldId id="391" r:id="rId21"/>
    <p:sldId id="392" r:id="rId22"/>
    <p:sldId id="393" r:id="rId23"/>
    <p:sldId id="394" r:id="rId24"/>
    <p:sldId id="390" r:id="rId25"/>
    <p:sldId id="395" r:id="rId26"/>
    <p:sldId id="396" r:id="rId27"/>
    <p:sldId id="397" r:id="rId28"/>
    <p:sldId id="398" r:id="rId29"/>
    <p:sldId id="345" r:id="rId30"/>
    <p:sldId id="346" r:id="rId31"/>
    <p:sldId id="340" r:id="rId32"/>
    <p:sldId id="347" r:id="rId33"/>
    <p:sldId id="348" r:id="rId34"/>
    <p:sldId id="349" r:id="rId35"/>
    <p:sldId id="399" r:id="rId36"/>
    <p:sldId id="351" r:id="rId37"/>
    <p:sldId id="384" r:id="rId38"/>
    <p:sldId id="400" r:id="rId39"/>
    <p:sldId id="353" r:id="rId40"/>
    <p:sldId id="354" r:id="rId41"/>
    <p:sldId id="358" r:id="rId42"/>
    <p:sldId id="356" r:id="rId43"/>
    <p:sldId id="361" r:id="rId44"/>
    <p:sldId id="360" r:id="rId45"/>
    <p:sldId id="401" r:id="rId46"/>
    <p:sldId id="364" r:id="rId47"/>
    <p:sldId id="366" r:id="rId48"/>
    <p:sldId id="368" r:id="rId49"/>
    <p:sldId id="367" r:id="rId50"/>
    <p:sldId id="386" r:id="rId51"/>
    <p:sldId id="369" r:id="rId52"/>
    <p:sldId id="402" r:id="rId53"/>
    <p:sldId id="376" r:id="rId54"/>
    <p:sldId id="374" r:id="rId55"/>
    <p:sldId id="378" r:id="rId56"/>
    <p:sldId id="377" r:id="rId57"/>
    <p:sldId id="380" r:id="rId58"/>
    <p:sldId id="379" r:id="rId59"/>
    <p:sldId id="318"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rina Cannon"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39A1F"/>
    <a:srgbClr val="EB5558"/>
    <a:srgbClr val="7D6CAE"/>
    <a:srgbClr val="36A1DB"/>
    <a:srgbClr val="55B893"/>
    <a:srgbClr val="404040"/>
    <a:srgbClr val="84848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96" autoAdjust="0"/>
    <p:restoredTop sz="94377" autoAdjust="0"/>
  </p:normalViewPr>
  <p:slideViewPr>
    <p:cSldViewPr snapToGrid="0" snapToObjects="1">
      <p:cViewPr varScale="1">
        <p:scale>
          <a:sx n="61" d="100"/>
          <a:sy n="61" d="100"/>
        </p:scale>
        <p:origin x="931"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commentAuthors" Target="commen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324431-D598-F643-AC91-6120B903A05D}" type="datetimeFigureOut">
              <a:rPr lang="en-US" smtClean="0"/>
              <a:pPr/>
              <a:t>6/15/2017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88EE581-1F13-B34C-BAB0-A30A3077AFB7}" type="slidenum">
              <a:rPr lang="en-US" smtClean="0"/>
              <a:pPr/>
              <a:t>‹#›</a:t>
            </a:fld>
            <a:endParaRPr lang="en-US"/>
          </a:p>
        </p:txBody>
      </p:sp>
    </p:spTree>
    <p:extLst>
      <p:ext uri="{BB962C8B-B14F-4D97-AF65-F5344CB8AC3E}">
        <p14:creationId xmlns:p14="http://schemas.microsoft.com/office/powerpoint/2010/main" val="4169556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30FD9F-499F-2040-BB39-6A989F12E7BE}" type="datetimeFigureOut">
              <a:rPr lang="en-US" smtClean="0"/>
              <a:t>6/15/2017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6B87A8-5B4C-9A4D-B82C-5878640620F2}" type="slidenum">
              <a:rPr lang="en-US" smtClean="0"/>
              <a:t>‹#›</a:t>
            </a:fld>
            <a:endParaRPr lang="en-US"/>
          </a:p>
        </p:txBody>
      </p:sp>
    </p:spTree>
    <p:extLst>
      <p:ext uri="{BB962C8B-B14F-4D97-AF65-F5344CB8AC3E}">
        <p14:creationId xmlns:p14="http://schemas.microsoft.com/office/powerpoint/2010/main" val="1278468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4.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sp>
        <p:nvSpPr>
          <p:cNvPr id="5" name="Rectangle 4"/>
          <p:cNvSpPr/>
          <p:nvPr userDrawn="1"/>
        </p:nvSpPr>
        <p:spPr>
          <a:xfrm>
            <a:off x="0" y="2282870"/>
            <a:ext cx="9144000" cy="28315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chemeClr val="bg1"/>
                </a:solidFill>
                <a:latin typeface="+mj-lt"/>
              </a:defRPr>
            </a:lvl1pPr>
          </a:lstStyle>
          <a:p>
            <a:r>
              <a:rPr lang="en-US" dirty="0"/>
              <a:t>Book of Mormon</a:t>
            </a:r>
          </a:p>
        </p:txBody>
      </p:sp>
      <p:sp>
        <p:nvSpPr>
          <p:cNvPr id="16"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pic>
        <p:nvPicPr>
          <p:cNvPr id="2" name="Picture 1"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1859366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Book of Mormon</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hasCustomPrompt="1"/>
          </p:nvPr>
        </p:nvSpPr>
        <p:spPr>
          <a:xfrm>
            <a:off x="457200" y="555227"/>
            <a:ext cx="8229600" cy="858753"/>
          </a:xfrm>
          <a:prstGeom prst="rect">
            <a:avLst/>
          </a:prstGeom>
        </p:spPr>
        <p:txBody>
          <a:bodyPr/>
          <a:lstStyle>
            <a:lvl1pPr algn="l">
              <a:defRPr sz="4400">
                <a:solidFill>
                  <a:srgbClr val="36A1DB"/>
                </a:solidFill>
                <a:latin typeface="+mj-lt"/>
              </a:defRPr>
            </a:lvl1pPr>
          </a:lstStyle>
          <a:p>
            <a:r>
              <a:rPr lang="en-US" dirty="0"/>
              <a:t>Click to edit Master title </a:t>
            </a:r>
            <a:r>
              <a:rPr lang="en-US" dirty="0" err="1"/>
              <a:t>stylet</a:t>
            </a:r>
            <a:endParaRPr lang="en-US" dirty="0"/>
          </a:p>
        </p:txBody>
      </p:sp>
    </p:spTree>
    <p:extLst>
      <p:ext uri="{BB962C8B-B14F-4D97-AF65-F5344CB8AC3E}">
        <p14:creationId xmlns:p14="http://schemas.microsoft.com/office/powerpoint/2010/main" val="367438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Tree>
    <p:extLst>
      <p:ext uri="{BB962C8B-B14F-4D97-AF65-F5344CB8AC3E}">
        <p14:creationId xmlns:p14="http://schemas.microsoft.com/office/powerpoint/2010/main" val="867819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133513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046926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1371914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36A1DB"/>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90900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36A1DB"/>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153494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62288" cy="6858000"/>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Book of Mormon</a:t>
            </a:r>
          </a:p>
        </p:txBody>
      </p:sp>
      <p:sp>
        <p:nvSpPr>
          <p:cNvPr id="12" name="Text Placeholder 15"/>
          <p:cNvSpPr>
            <a:spLocks noGrp="1"/>
          </p:cNvSpPr>
          <p:nvPr>
            <p:ph type="body" sz="quarter" idx="11" hasCustomPrompt="1"/>
          </p:nvPr>
        </p:nvSpPr>
        <p:spPr>
          <a:xfrm>
            <a:off x="423234" y="4087368"/>
            <a:ext cx="8276266" cy="789432"/>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6842"/>
            <a:ext cx="8229600" cy="4894257"/>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3454532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7D6CAE"/>
                </a:solidFill>
                <a:latin typeface="+mj-lt"/>
              </a:defRPr>
            </a:lvl1pPr>
          </a:lstStyle>
          <a:p>
            <a:r>
              <a:rPr lang="en-US" dirty="0"/>
              <a:t>Click to edit master Text Style</a:t>
            </a:r>
          </a:p>
        </p:txBody>
      </p:sp>
      <p:sp>
        <p:nvSpPr>
          <p:cNvPr id="9"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6288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7D6CAE"/>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7D6CAE"/>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Book of Mormon</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29786627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EB5558"/>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7186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EB5558"/>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EB5558"/>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3" name="TextBox 2"/>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4" name="Picture 3"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Book of Mormon</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F39A1F"/>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0736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1755891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F39A1F"/>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F39A1F"/>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9598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1830965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3604939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55B893"/>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7149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55B893"/>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4737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817522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6" name="TextBox 5"/>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2" name="Picture 1"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428942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7.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1.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5.pn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19.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5.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3060173"/>
      </p:ext>
    </p:extLst>
  </p:cSld>
  <p:clrMap bg1="lt1" tx1="dk1" bg2="lt2" tx2="dk2" accent1="accent1" accent2="accent2" accent3="accent3" accent4="accent4" accent5="accent5" accent6="accent6" hlink="hlink" folHlink="folHlink"/>
  <p:sldLayoutIdLst>
    <p:sldLayoutId id="2147483661" r:id="rId1"/>
    <p:sldLayoutId id="2147483686" r:id="rId2"/>
    <p:sldLayoutId id="2147483703" r:id="rId3"/>
    <p:sldLayoutId id="2147483709" r:id="rId4"/>
    <p:sldLayoutId id="2147483710" r:id="rId5"/>
    <p:sldLayoutId id="2147483711" r:id="rId6"/>
    <p:sldLayoutId id="2147483707" r:id="rId7"/>
    <p:sldLayoutId id="2147483708" r:id="rId8"/>
    <p:sldLayoutId id="2147483673"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 y="0"/>
            <a:ext cx="91567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717" r:id="rId3"/>
    <p:sldLayoutId id="2147483712" r:id="rId4"/>
    <p:sldLayoutId id="2147483713" r:id="rId5"/>
    <p:sldLayoutId id="2147483714" r:id="rId6"/>
    <p:sldLayoutId id="2147483715" r:id="rId7"/>
    <p:sldLayoutId id="2147483716" r:id="rId8"/>
    <p:sldLayoutId id="2147483690"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704" r:id="rId3"/>
    <p:sldLayoutId id="2147483718" r:id="rId4"/>
    <p:sldLayoutId id="2147483719" r:id="rId5"/>
    <p:sldLayoutId id="2147483720" r:id="rId6"/>
    <p:sldLayoutId id="2147483721" r:id="rId7"/>
    <p:sldLayoutId id="2147483722" r:id="rId8"/>
    <p:sldLayoutId id="2147483694"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12700"/>
            <a:ext cx="9139776" cy="6854832"/>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706" r:id="rId3"/>
    <p:sldLayoutId id="2147483723" r:id="rId4"/>
    <p:sldLayoutId id="2147483724" r:id="rId5"/>
    <p:sldLayoutId id="2147483725" r:id="rId6"/>
    <p:sldLayoutId id="2147483726" r:id="rId7"/>
    <p:sldLayoutId id="2147483727" r:id="rId8"/>
    <p:sldLayoutId id="2147483698"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5" r:id="rId3"/>
    <p:sldLayoutId id="2147483728" r:id="rId4"/>
    <p:sldLayoutId id="2147483729" r:id="rId5"/>
    <p:sldLayoutId id="2147483730" r:id="rId6"/>
    <p:sldLayoutId id="2147483731" r:id="rId7"/>
    <p:sldLayoutId id="2147483732" r:id="rId8"/>
    <p:sldLayoutId id="2147483702" r:id="rId9"/>
    <p:sldLayoutId id="2147483733" r:id="rId10"/>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Nephi 2 (Part 1)</a:t>
            </a:r>
          </a:p>
        </p:txBody>
      </p:sp>
      <p:sp>
        <p:nvSpPr>
          <p:cNvPr id="3" name="Text Placeholder 2"/>
          <p:cNvSpPr>
            <a:spLocks noGrp="1"/>
          </p:cNvSpPr>
          <p:nvPr>
            <p:ph type="body" sz="quarter" idx="11"/>
          </p:nvPr>
        </p:nvSpPr>
        <p:spPr/>
        <p:txBody>
          <a:bodyPr/>
          <a:lstStyle/>
          <a:p>
            <a:r>
              <a:rPr lang="en-US" dirty="0"/>
              <a:t>Lesson 23</a:t>
            </a:r>
          </a:p>
        </p:txBody>
      </p:sp>
    </p:spTree>
    <p:extLst>
      <p:ext uri="{BB962C8B-B14F-4D97-AF65-F5344CB8AC3E}">
        <p14:creationId xmlns:p14="http://schemas.microsoft.com/office/powerpoint/2010/main" val="4042878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Some of our afflictions, like Jacob’s, come from other people’s poor choices. However, many afflictions are the result of the Fall of Adam and Eve. The phrase “the Fall” refers to the conditions and consequences of mortality that came to Adam and Eve and their descendants because of Adam and Eve’s choice to partake of the forbidden fruit in the Garden of Eden. </a:t>
            </a:r>
          </a:p>
        </p:txBody>
      </p:sp>
      <p:sp>
        <p:nvSpPr>
          <p:cNvPr id="3" name="Title 2"/>
          <p:cNvSpPr>
            <a:spLocks noGrp="1"/>
          </p:cNvSpPr>
          <p:nvPr>
            <p:ph type="title"/>
          </p:nvPr>
        </p:nvSpPr>
        <p:spPr/>
        <p:txBody>
          <a:bodyPr/>
          <a:lstStyle/>
          <a:p>
            <a:r>
              <a:rPr lang="en-US" dirty="0"/>
              <a:t>The Fall</a:t>
            </a:r>
          </a:p>
        </p:txBody>
      </p:sp>
    </p:spTree>
    <p:extLst>
      <p:ext uri="{BB962C8B-B14F-4D97-AF65-F5344CB8AC3E}">
        <p14:creationId xmlns:p14="http://schemas.microsoft.com/office/powerpoint/2010/main" val="4105185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Fall has a dual nature, including the Fall of Adam and Eve and the fall of each individual. Adam and Eve transgressed, and by this transgression they brought two types of death into the world: physical death (all must eventually die) and spiritual death (all are separated from God). Also, all of us commit sin, which brings spiritual death into the world, for which we are each responsible. Without a solution, these conditions would have been permanent.</a:t>
            </a:r>
          </a:p>
        </p:txBody>
      </p:sp>
      <p:sp>
        <p:nvSpPr>
          <p:cNvPr id="3" name="Title 2"/>
          <p:cNvSpPr>
            <a:spLocks noGrp="1"/>
          </p:cNvSpPr>
          <p:nvPr>
            <p:ph type="title"/>
          </p:nvPr>
        </p:nvSpPr>
        <p:spPr/>
        <p:txBody>
          <a:bodyPr/>
          <a:lstStyle/>
          <a:p>
            <a:r>
              <a:rPr lang="en-US" dirty="0"/>
              <a:t>The Dual Nature of the Fall</a:t>
            </a:r>
          </a:p>
        </p:txBody>
      </p:sp>
    </p:spTree>
    <p:extLst>
      <p:ext uri="{BB962C8B-B14F-4D97-AF65-F5344CB8AC3E}">
        <p14:creationId xmlns:p14="http://schemas.microsoft.com/office/powerpoint/2010/main" val="1940194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Consequences of the Fall</a:t>
            </a:r>
          </a:p>
        </p:txBody>
      </p:sp>
      <p:sp>
        <p:nvSpPr>
          <p:cNvPr id="2" name="Content Placeholder 1"/>
          <p:cNvSpPr>
            <a:spLocks noGrp="1"/>
          </p:cNvSpPr>
          <p:nvPr>
            <p:ph sz="quarter" idx="4"/>
          </p:nvPr>
        </p:nvSpPr>
        <p:spPr/>
        <p:txBody>
          <a:bodyPr/>
          <a:lstStyle/>
          <a:p>
            <a:r>
              <a:rPr lang="en-US" i="0" dirty="0"/>
              <a:t>Read 2 Nephi 2:19–25, looking for results or consequences of the Fall. </a:t>
            </a:r>
          </a:p>
        </p:txBody>
      </p:sp>
      <p:pic>
        <p:nvPicPr>
          <p:cNvPr id="9" name="Picture Placeholder 8"/>
          <p:cNvPicPr>
            <a:picLocks noGrp="1" noChangeAspect="1"/>
          </p:cNvPicPr>
          <p:nvPr>
            <p:ph type="pic" sz="quarter" idx="10"/>
          </p:nvPr>
        </p:nvPicPr>
        <p:blipFill>
          <a:blip r:embed="rId2"/>
          <a:srcRect l="25771" r="25771"/>
          <a:stretch>
            <a:fillRect/>
          </a:stretch>
        </p:blipFill>
        <p:spPr/>
      </p:pic>
    </p:spTree>
    <p:extLst>
      <p:ext uri="{BB962C8B-B14F-4D97-AF65-F5344CB8AC3E}">
        <p14:creationId xmlns:p14="http://schemas.microsoft.com/office/powerpoint/2010/main" val="2437067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Consequences of the Fall</a:t>
            </a:r>
          </a:p>
        </p:txBody>
      </p:sp>
      <p:sp>
        <p:nvSpPr>
          <p:cNvPr id="2" name="Content Placeholder 1"/>
          <p:cNvSpPr>
            <a:spLocks noGrp="1"/>
          </p:cNvSpPr>
          <p:nvPr>
            <p:ph sz="quarter" idx="4"/>
          </p:nvPr>
        </p:nvSpPr>
        <p:spPr/>
        <p:txBody>
          <a:bodyPr/>
          <a:lstStyle/>
          <a:p>
            <a:r>
              <a:rPr lang="en-US" i="0" dirty="0"/>
              <a:t>Read 2 Nephi 2:19–25, looking for results or consequences of the Fall. </a:t>
            </a:r>
          </a:p>
          <a:p>
            <a:r>
              <a:rPr lang="en-US" i="0" dirty="0"/>
              <a:t>Adam and Eve were driven out of the Garden of Eden (2 Nephi 2:19).</a:t>
            </a:r>
          </a:p>
        </p:txBody>
      </p:sp>
      <p:pic>
        <p:nvPicPr>
          <p:cNvPr id="9" name="Picture Placeholder 8"/>
          <p:cNvPicPr>
            <a:picLocks noGrp="1" noChangeAspect="1"/>
          </p:cNvPicPr>
          <p:nvPr>
            <p:ph type="pic" sz="quarter" idx="10"/>
          </p:nvPr>
        </p:nvPicPr>
        <p:blipFill>
          <a:blip r:embed="rId2"/>
          <a:srcRect l="25771" r="25771"/>
          <a:stretch>
            <a:fillRect/>
          </a:stretch>
        </p:blipFill>
        <p:spPr/>
      </p:pic>
    </p:spTree>
    <p:extLst>
      <p:ext uri="{BB962C8B-B14F-4D97-AF65-F5344CB8AC3E}">
        <p14:creationId xmlns:p14="http://schemas.microsoft.com/office/powerpoint/2010/main" val="641895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Consequences of the Fall</a:t>
            </a:r>
          </a:p>
        </p:txBody>
      </p:sp>
      <p:sp>
        <p:nvSpPr>
          <p:cNvPr id="2" name="Content Placeholder 1"/>
          <p:cNvSpPr>
            <a:spLocks noGrp="1"/>
          </p:cNvSpPr>
          <p:nvPr>
            <p:ph sz="quarter" idx="4"/>
          </p:nvPr>
        </p:nvSpPr>
        <p:spPr/>
        <p:txBody>
          <a:bodyPr/>
          <a:lstStyle/>
          <a:p>
            <a:r>
              <a:rPr lang="en-US" i="0" dirty="0"/>
              <a:t>Read 2 Nephi 2:19–25, looking for results or consequences of the Fall. </a:t>
            </a:r>
          </a:p>
          <a:p>
            <a:r>
              <a:rPr lang="en-US" i="0" dirty="0"/>
              <a:t>Adam and Eve were driven out of the Garden of Eden (2 Nephi 2:19).</a:t>
            </a:r>
          </a:p>
          <a:p>
            <a:r>
              <a:rPr lang="en-US" i="0" dirty="0"/>
              <a:t>Adam and Eve had to “till the earth” and work for their food (2 Nephi 2:19).</a:t>
            </a:r>
          </a:p>
        </p:txBody>
      </p:sp>
      <p:pic>
        <p:nvPicPr>
          <p:cNvPr id="9" name="Picture Placeholder 8"/>
          <p:cNvPicPr>
            <a:picLocks noGrp="1" noChangeAspect="1"/>
          </p:cNvPicPr>
          <p:nvPr>
            <p:ph type="pic" sz="quarter" idx="10"/>
          </p:nvPr>
        </p:nvPicPr>
        <p:blipFill>
          <a:blip r:embed="rId2"/>
          <a:srcRect l="25771" r="25771"/>
          <a:stretch>
            <a:fillRect/>
          </a:stretch>
        </p:blipFill>
        <p:spPr/>
      </p:pic>
    </p:spTree>
    <p:extLst>
      <p:ext uri="{BB962C8B-B14F-4D97-AF65-F5344CB8AC3E}">
        <p14:creationId xmlns:p14="http://schemas.microsoft.com/office/powerpoint/2010/main" val="1523309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Consequences of the Fall</a:t>
            </a:r>
          </a:p>
        </p:txBody>
      </p:sp>
      <p:sp>
        <p:nvSpPr>
          <p:cNvPr id="2" name="Content Placeholder 1"/>
          <p:cNvSpPr>
            <a:spLocks noGrp="1"/>
          </p:cNvSpPr>
          <p:nvPr>
            <p:ph sz="quarter" idx="4"/>
          </p:nvPr>
        </p:nvSpPr>
        <p:spPr/>
        <p:txBody>
          <a:bodyPr/>
          <a:lstStyle/>
          <a:p>
            <a:r>
              <a:rPr lang="en-US" i="0" dirty="0"/>
              <a:t>Read 2 Nephi 2:19–25, looking for results or consequences of the Fall. </a:t>
            </a:r>
          </a:p>
          <a:p>
            <a:r>
              <a:rPr lang="en-US" i="0" dirty="0"/>
              <a:t>Adam and Eve were driven out of the Garden of Eden (2 Nephi 2:19).</a:t>
            </a:r>
          </a:p>
          <a:p>
            <a:r>
              <a:rPr lang="en-US" i="0" dirty="0"/>
              <a:t>Adam and Eve had to “till the earth” and work for their food (2 Nephi 2:19).</a:t>
            </a:r>
          </a:p>
          <a:p>
            <a:r>
              <a:rPr lang="en-US" i="0" dirty="0"/>
              <a:t>Adam and Eve were able to have children (2 Nephi 2:20, 23).</a:t>
            </a:r>
          </a:p>
        </p:txBody>
      </p:sp>
      <p:pic>
        <p:nvPicPr>
          <p:cNvPr id="9" name="Picture Placeholder 8"/>
          <p:cNvPicPr>
            <a:picLocks noGrp="1" noChangeAspect="1"/>
          </p:cNvPicPr>
          <p:nvPr>
            <p:ph type="pic" sz="quarter" idx="10"/>
          </p:nvPr>
        </p:nvPicPr>
        <p:blipFill>
          <a:blip r:embed="rId2"/>
          <a:srcRect l="25771" r="25771"/>
          <a:stretch>
            <a:fillRect/>
          </a:stretch>
        </p:blipFill>
        <p:spPr/>
      </p:pic>
    </p:spTree>
    <p:extLst>
      <p:ext uri="{BB962C8B-B14F-4D97-AF65-F5344CB8AC3E}">
        <p14:creationId xmlns:p14="http://schemas.microsoft.com/office/powerpoint/2010/main" val="2111101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Consequences of the Fall</a:t>
            </a:r>
          </a:p>
        </p:txBody>
      </p:sp>
      <p:sp>
        <p:nvSpPr>
          <p:cNvPr id="2" name="Content Placeholder 1"/>
          <p:cNvSpPr>
            <a:spLocks noGrp="1"/>
          </p:cNvSpPr>
          <p:nvPr>
            <p:ph sz="quarter" idx="4"/>
          </p:nvPr>
        </p:nvSpPr>
        <p:spPr/>
        <p:txBody>
          <a:bodyPr/>
          <a:lstStyle/>
          <a:p>
            <a:r>
              <a:rPr lang="en-US" i="0" dirty="0"/>
              <a:t>Read 2 Nephi 2:19–25, looking for results or consequences of the Fall. </a:t>
            </a:r>
          </a:p>
          <a:p>
            <a:r>
              <a:rPr lang="en-US" i="0" dirty="0"/>
              <a:t>Adam and Eve were driven out of the Garden of Eden (2 Nephi 2:19).</a:t>
            </a:r>
          </a:p>
          <a:p>
            <a:r>
              <a:rPr lang="en-US" i="0" dirty="0"/>
              <a:t>Adam and Eve had to “till the earth” and work for their food (2 Nephi 2:19).</a:t>
            </a:r>
          </a:p>
          <a:p>
            <a:r>
              <a:rPr lang="en-US" i="0" dirty="0"/>
              <a:t>Adam and Eve were able to have children (2 Nephi 2:20, 23).</a:t>
            </a:r>
          </a:p>
          <a:p>
            <a:r>
              <a:rPr lang="en-US" i="0" dirty="0"/>
              <a:t>All mankind are temporarily lost or separated from God (spiritual death) (2 Nephi 2:21).</a:t>
            </a:r>
          </a:p>
        </p:txBody>
      </p:sp>
      <p:pic>
        <p:nvPicPr>
          <p:cNvPr id="9" name="Picture Placeholder 8"/>
          <p:cNvPicPr>
            <a:picLocks noGrp="1" noChangeAspect="1"/>
          </p:cNvPicPr>
          <p:nvPr>
            <p:ph type="pic" sz="quarter" idx="10"/>
          </p:nvPr>
        </p:nvPicPr>
        <p:blipFill>
          <a:blip r:embed="rId2"/>
          <a:srcRect l="25771" r="25771"/>
          <a:stretch>
            <a:fillRect/>
          </a:stretch>
        </p:blipFill>
        <p:spPr/>
      </p:pic>
    </p:spTree>
    <p:extLst>
      <p:ext uri="{BB962C8B-B14F-4D97-AF65-F5344CB8AC3E}">
        <p14:creationId xmlns:p14="http://schemas.microsoft.com/office/powerpoint/2010/main" val="556145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Consequences of the Fall</a:t>
            </a:r>
          </a:p>
        </p:txBody>
      </p:sp>
      <p:sp>
        <p:nvSpPr>
          <p:cNvPr id="2" name="Content Placeholder 1"/>
          <p:cNvSpPr>
            <a:spLocks noGrp="1"/>
          </p:cNvSpPr>
          <p:nvPr>
            <p:ph sz="quarter" idx="4"/>
          </p:nvPr>
        </p:nvSpPr>
        <p:spPr/>
        <p:txBody>
          <a:bodyPr/>
          <a:lstStyle/>
          <a:p>
            <a:r>
              <a:rPr lang="en-US" i="0" dirty="0"/>
              <a:t>Adam and Eve would experience physical death (2 Nephi 2:22).</a:t>
            </a:r>
          </a:p>
        </p:txBody>
      </p:sp>
      <p:pic>
        <p:nvPicPr>
          <p:cNvPr id="9" name="Picture Placeholder 8"/>
          <p:cNvPicPr>
            <a:picLocks noGrp="1" noChangeAspect="1"/>
          </p:cNvPicPr>
          <p:nvPr>
            <p:ph type="pic" sz="quarter" idx="10"/>
          </p:nvPr>
        </p:nvPicPr>
        <p:blipFill>
          <a:blip r:embed="rId2"/>
          <a:srcRect l="25771" r="25771"/>
          <a:stretch>
            <a:fillRect/>
          </a:stretch>
        </p:blipFill>
        <p:spPr/>
      </p:pic>
    </p:spTree>
    <p:extLst>
      <p:ext uri="{BB962C8B-B14F-4D97-AF65-F5344CB8AC3E}">
        <p14:creationId xmlns:p14="http://schemas.microsoft.com/office/powerpoint/2010/main" val="864221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Consequences of the Fall</a:t>
            </a:r>
          </a:p>
        </p:txBody>
      </p:sp>
      <p:sp>
        <p:nvSpPr>
          <p:cNvPr id="2" name="Content Placeholder 1"/>
          <p:cNvSpPr>
            <a:spLocks noGrp="1"/>
          </p:cNvSpPr>
          <p:nvPr>
            <p:ph sz="quarter" idx="4"/>
          </p:nvPr>
        </p:nvSpPr>
        <p:spPr/>
        <p:txBody>
          <a:bodyPr/>
          <a:lstStyle/>
          <a:p>
            <a:r>
              <a:rPr lang="en-US" i="0" dirty="0"/>
              <a:t>Adam and Eve would experience physical death (2 Nephi 2:22).</a:t>
            </a:r>
          </a:p>
          <a:p>
            <a:r>
              <a:rPr lang="en-US" i="0" dirty="0"/>
              <a:t>They were able to experience joy (2 Nephi 2:23).</a:t>
            </a:r>
          </a:p>
        </p:txBody>
      </p:sp>
      <p:pic>
        <p:nvPicPr>
          <p:cNvPr id="9" name="Picture Placeholder 8"/>
          <p:cNvPicPr>
            <a:picLocks noGrp="1" noChangeAspect="1"/>
          </p:cNvPicPr>
          <p:nvPr>
            <p:ph type="pic" sz="quarter" idx="10"/>
          </p:nvPr>
        </p:nvPicPr>
        <p:blipFill>
          <a:blip r:embed="rId2"/>
          <a:srcRect l="25771" r="25771"/>
          <a:stretch>
            <a:fillRect/>
          </a:stretch>
        </p:blipFill>
        <p:spPr/>
      </p:pic>
    </p:spTree>
    <p:extLst>
      <p:ext uri="{BB962C8B-B14F-4D97-AF65-F5344CB8AC3E}">
        <p14:creationId xmlns:p14="http://schemas.microsoft.com/office/powerpoint/2010/main" val="506052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Consequences of the Fall</a:t>
            </a:r>
          </a:p>
        </p:txBody>
      </p:sp>
      <p:sp>
        <p:nvSpPr>
          <p:cNvPr id="2" name="Content Placeholder 1"/>
          <p:cNvSpPr>
            <a:spLocks noGrp="1"/>
          </p:cNvSpPr>
          <p:nvPr>
            <p:ph sz="quarter" idx="4"/>
          </p:nvPr>
        </p:nvSpPr>
        <p:spPr/>
        <p:txBody>
          <a:bodyPr/>
          <a:lstStyle/>
          <a:p>
            <a:r>
              <a:rPr lang="en-US" i="0" dirty="0"/>
              <a:t>Adam and Eve would experience physical death (2 Nephi 2:22).</a:t>
            </a:r>
          </a:p>
          <a:p>
            <a:r>
              <a:rPr lang="en-US" i="0" dirty="0"/>
              <a:t>They were able to experience joy (2 Nephi 2:23).</a:t>
            </a:r>
          </a:p>
          <a:p>
            <a:r>
              <a:rPr lang="en-US" i="0" dirty="0"/>
              <a:t>They were able to experience misery (2 Nephi 2:23).</a:t>
            </a:r>
          </a:p>
        </p:txBody>
      </p:sp>
      <p:pic>
        <p:nvPicPr>
          <p:cNvPr id="9" name="Picture Placeholder 8"/>
          <p:cNvPicPr>
            <a:picLocks noGrp="1" noChangeAspect="1"/>
          </p:cNvPicPr>
          <p:nvPr>
            <p:ph type="pic" sz="quarter" idx="10"/>
          </p:nvPr>
        </p:nvPicPr>
        <p:blipFill>
          <a:blip r:embed="rId2"/>
          <a:srcRect l="25771" r="25771"/>
          <a:stretch>
            <a:fillRect/>
          </a:stretch>
        </p:blipFill>
        <p:spPr/>
      </p:pic>
    </p:spTree>
    <p:extLst>
      <p:ext uri="{BB962C8B-B14F-4D97-AF65-F5344CB8AC3E}">
        <p14:creationId xmlns:p14="http://schemas.microsoft.com/office/powerpoint/2010/main" val="1193394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Devotional</a:t>
            </a:r>
          </a:p>
        </p:txBody>
      </p:sp>
      <p:sp>
        <p:nvSpPr>
          <p:cNvPr id="3" name="Content Placeholder 2"/>
          <p:cNvSpPr>
            <a:spLocks noGrp="1"/>
          </p:cNvSpPr>
          <p:nvPr>
            <p:ph sz="quarter" idx="4"/>
          </p:nvPr>
        </p:nvSpPr>
        <p:spPr/>
        <p:txBody>
          <a:bodyPr/>
          <a:lstStyle/>
          <a:p>
            <a:r>
              <a:rPr lang="en-US"/>
              <a:t>Hymn:</a:t>
            </a:r>
          </a:p>
          <a:p>
            <a:r>
              <a:rPr lang="en-US"/>
              <a:t>Prayer:</a:t>
            </a:r>
          </a:p>
          <a:p>
            <a:r>
              <a:rPr lang="en-US"/>
              <a:t>Thought:</a:t>
            </a:r>
          </a:p>
          <a:p>
            <a:endParaRPr lang="en-US"/>
          </a:p>
        </p:txBody>
      </p:sp>
      <p:pic>
        <p:nvPicPr>
          <p:cNvPr id="5" name="Picture Placeholder 4"/>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5621" b="5621"/>
          <a:stretch>
            <a:fillRect/>
          </a:stretch>
        </p:blipFill>
        <p:spPr/>
      </p:pic>
    </p:spTree>
    <p:extLst>
      <p:ext uri="{BB962C8B-B14F-4D97-AF65-F5344CB8AC3E}">
        <p14:creationId xmlns:p14="http://schemas.microsoft.com/office/powerpoint/2010/main" val="3336084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Consequences of the Fall</a:t>
            </a:r>
          </a:p>
        </p:txBody>
      </p:sp>
      <p:sp>
        <p:nvSpPr>
          <p:cNvPr id="2" name="Content Placeholder 1"/>
          <p:cNvSpPr>
            <a:spLocks noGrp="1"/>
          </p:cNvSpPr>
          <p:nvPr>
            <p:ph sz="quarter" idx="4"/>
          </p:nvPr>
        </p:nvSpPr>
        <p:spPr/>
        <p:txBody>
          <a:bodyPr/>
          <a:lstStyle/>
          <a:p>
            <a:r>
              <a:rPr lang="en-US" i="0" dirty="0"/>
              <a:t>Adam and Eve would experience physical death (2 Nephi 2:22).</a:t>
            </a:r>
          </a:p>
          <a:p>
            <a:r>
              <a:rPr lang="en-US" i="0" dirty="0"/>
              <a:t>They were able to experience joy (2 Nephi 2:23).</a:t>
            </a:r>
          </a:p>
          <a:p>
            <a:r>
              <a:rPr lang="en-US" i="0" dirty="0"/>
              <a:t>They were able to experience misery (2 Nephi 2:23).</a:t>
            </a:r>
          </a:p>
          <a:p>
            <a:r>
              <a:rPr lang="en-US" i="0" dirty="0"/>
              <a:t>They were able to do good (2 Nephi 2:23).</a:t>
            </a:r>
          </a:p>
        </p:txBody>
      </p:sp>
      <p:pic>
        <p:nvPicPr>
          <p:cNvPr id="9" name="Picture Placeholder 8"/>
          <p:cNvPicPr>
            <a:picLocks noGrp="1" noChangeAspect="1"/>
          </p:cNvPicPr>
          <p:nvPr>
            <p:ph type="pic" sz="quarter" idx="10"/>
          </p:nvPr>
        </p:nvPicPr>
        <p:blipFill>
          <a:blip r:embed="rId2"/>
          <a:srcRect l="25771" r="25771"/>
          <a:stretch>
            <a:fillRect/>
          </a:stretch>
        </p:blipFill>
        <p:spPr/>
      </p:pic>
    </p:spTree>
    <p:extLst>
      <p:ext uri="{BB962C8B-B14F-4D97-AF65-F5344CB8AC3E}">
        <p14:creationId xmlns:p14="http://schemas.microsoft.com/office/powerpoint/2010/main" val="2029195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Consequences of the Fall</a:t>
            </a:r>
          </a:p>
        </p:txBody>
      </p:sp>
      <p:sp>
        <p:nvSpPr>
          <p:cNvPr id="2" name="Content Placeholder 1"/>
          <p:cNvSpPr>
            <a:spLocks noGrp="1"/>
          </p:cNvSpPr>
          <p:nvPr>
            <p:ph sz="quarter" idx="4"/>
          </p:nvPr>
        </p:nvSpPr>
        <p:spPr/>
        <p:txBody>
          <a:bodyPr/>
          <a:lstStyle/>
          <a:p>
            <a:r>
              <a:rPr lang="en-US" i="0" dirty="0"/>
              <a:t>Adam and Eve would experience physical death (2 Nephi 2:22).</a:t>
            </a:r>
          </a:p>
          <a:p>
            <a:r>
              <a:rPr lang="en-US" i="0" dirty="0"/>
              <a:t>They were able to experience joy (2 Nephi 2:23).</a:t>
            </a:r>
          </a:p>
          <a:p>
            <a:r>
              <a:rPr lang="en-US" i="0" dirty="0"/>
              <a:t>They were able to experience misery (2 Nephi 2:23).</a:t>
            </a:r>
          </a:p>
          <a:p>
            <a:r>
              <a:rPr lang="en-US" i="0" dirty="0"/>
              <a:t>They were able to do good (2 Nephi 2:23).</a:t>
            </a:r>
          </a:p>
          <a:p>
            <a:r>
              <a:rPr lang="en-US" i="0" dirty="0"/>
              <a:t>They received knowledge of sin (2 Nephi 2:23).</a:t>
            </a:r>
          </a:p>
          <a:p>
            <a:endParaRPr lang="en-US" i="0" dirty="0"/>
          </a:p>
        </p:txBody>
      </p:sp>
      <p:pic>
        <p:nvPicPr>
          <p:cNvPr id="9" name="Picture Placeholder 8"/>
          <p:cNvPicPr>
            <a:picLocks noGrp="1" noChangeAspect="1"/>
          </p:cNvPicPr>
          <p:nvPr>
            <p:ph type="pic" sz="quarter" idx="10"/>
          </p:nvPr>
        </p:nvPicPr>
        <p:blipFill>
          <a:blip r:embed="rId2"/>
          <a:srcRect l="25771" r="25771"/>
          <a:stretch>
            <a:fillRect/>
          </a:stretch>
        </p:blipFill>
        <p:spPr/>
      </p:pic>
    </p:spTree>
    <p:extLst>
      <p:ext uri="{BB962C8B-B14F-4D97-AF65-F5344CB8AC3E}">
        <p14:creationId xmlns:p14="http://schemas.microsoft.com/office/powerpoint/2010/main" val="502197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Although God does not hold us responsible for Adam and Eve’s decision, we are still subject to the conditions brought about by the Fall.</a:t>
            </a:r>
          </a:p>
          <a:p>
            <a:endParaRPr lang="en-US" dirty="0"/>
          </a:p>
        </p:txBody>
      </p:sp>
      <p:sp>
        <p:nvSpPr>
          <p:cNvPr id="3" name="Title 2"/>
          <p:cNvSpPr>
            <a:spLocks noGrp="1"/>
          </p:cNvSpPr>
          <p:nvPr>
            <p:ph type="title"/>
          </p:nvPr>
        </p:nvSpPr>
        <p:spPr/>
        <p:txBody>
          <a:bodyPr/>
          <a:lstStyle/>
          <a:p>
            <a:r>
              <a:rPr lang="en-US" dirty="0"/>
              <a:t>Subject to the Fall</a:t>
            </a:r>
          </a:p>
        </p:txBody>
      </p:sp>
    </p:spTree>
    <p:extLst>
      <p:ext uri="{BB962C8B-B14F-4D97-AF65-F5344CB8AC3E}">
        <p14:creationId xmlns:p14="http://schemas.microsoft.com/office/powerpoint/2010/main" val="2338902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Although God does not hold us responsible for Adam and Eve’s decision, we are still subject to the conditions brought about by the Fall.</a:t>
            </a:r>
          </a:p>
          <a:p>
            <a:r>
              <a:rPr lang="en-US" dirty="0"/>
              <a:t>If there were no resurrection, how would physical death prevent us from becoming like Heavenly Father?</a:t>
            </a:r>
          </a:p>
          <a:p>
            <a:endParaRPr lang="en-US" dirty="0"/>
          </a:p>
        </p:txBody>
      </p:sp>
      <p:sp>
        <p:nvSpPr>
          <p:cNvPr id="3" name="Title 2"/>
          <p:cNvSpPr>
            <a:spLocks noGrp="1"/>
          </p:cNvSpPr>
          <p:nvPr>
            <p:ph type="title"/>
          </p:nvPr>
        </p:nvSpPr>
        <p:spPr/>
        <p:txBody>
          <a:bodyPr/>
          <a:lstStyle/>
          <a:p>
            <a:r>
              <a:rPr lang="en-US" dirty="0"/>
              <a:t>Subject to the Fall</a:t>
            </a:r>
          </a:p>
        </p:txBody>
      </p:sp>
    </p:spTree>
    <p:extLst>
      <p:ext uri="{BB962C8B-B14F-4D97-AF65-F5344CB8AC3E}">
        <p14:creationId xmlns:p14="http://schemas.microsoft.com/office/powerpoint/2010/main" val="21739859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Although God does not hold us responsible for Adam and Eve’s decision, we are still subject to the conditions brought about by the Fall.</a:t>
            </a:r>
          </a:p>
          <a:p>
            <a:r>
              <a:rPr lang="en-US" dirty="0"/>
              <a:t>If there were no resurrection, how would physical death prevent us from becoming like Heavenly Father?</a:t>
            </a:r>
          </a:p>
          <a:p>
            <a:r>
              <a:rPr lang="en-US" dirty="0"/>
              <a:t>In addition to the physical death and separation from God that we inherited from the Fall, what effect do our own sins have on our relationship with God? </a:t>
            </a:r>
          </a:p>
        </p:txBody>
      </p:sp>
      <p:sp>
        <p:nvSpPr>
          <p:cNvPr id="3" name="Title 2"/>
          <p:cNvSpPr>
            <a:spLocks noGrp="1"/>
          </p:cNvSpPr>
          <p:nvPr>
            <p:ph type="title"/>
          </p:nvPr>
        </p:nvSpPr>
        <p:spPr/>
        <p:txBody>
          <a:bodyPr/>
          <a:lstStyle/>
          <a:p>
            <a:r>
              <a:rPr lang="en-US" dirty="0"/>
              <a:t>Subject to the Fall</a:t>
            </a:r>
          </a:p>
        </p:txBody>
      </p:sp>
    </p:spTree>
    <p:extLst>
      <p:ext uri="{BB962C8B-B14F-4D97-AF65-F5344CB8AC3E}">
        <p14:creationId xmlns:p14="http://schemas.microsoft.com/office/powerpoint/2010/main" val="4009974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 Jeffrey R. Holland</a:t>
            </a:r>
          </a:p>
        </p:txBody>
      </p:sp>
      <p:sp>
        <p:nvSpPr>
          <p:cNvPr id="3" name="Content Placeholder 2"/>
          <p:cNvSpPr>
            <a:spLocks noGrp="1"/>
          </p:cNvSpPr>
          <p:nvPr>
            <p:ph sz="quarter" idx="4"/>
          </p:nvPr>
        </p:nvSpPr>
        <p:spPr/>
        <p:txBody>
          <a:bodyPr/>
          <a:lstStyle/>
          <a:p>
            <a:pPr marL="0" indent="0">
              <a:buNone/>
            </a:pPr>
            <a:r>
              <a:rPr lang="en-US" dirty="0"/>
              <a:t>While rock climbing without any safety gear in southern Utah, two brothers encountered a protruding ledge that kept them from reaching the top of a canyon wall. They could not get over it, nor could they safely climb back down. The older brother was able to boost the younger brother up and over the ledge to safety, but he knew he could not reach the ledge himself without jumping. He also knew he faced the risk of falling to his death if he tried to jump. </a:t>
            </a:r>
          </a:p>
          <a:p>
            <a:pPr marL="0" indent="0">
              <a:buNone/>
            </a:pPr>
            <a:r>
              <a:rPr lang="en-US" i="0" dirty="0"/>
              <a:t>Continued on the next page.</a:t>
            </a:r>
          </a:p>
        </p:txBody>
      </p:sp>
      <p:pic>
        <p:nvPicPr>
          <p:cNvPr id="5" name="Picture Placeholder 4"/>
          <p:cNvPicPr>
            <a:picLocks noGrp="1" noChangeAspect="1"/>
          </p:cNvPicPr>
          <p:nvPr>
            <p:ph type="pic" sz="quarter" idx="10"/>
          </p:nvPr>
        </p:nvPicPr>
        <p:blipFill>
          <a:blip r:embed="rId2"/>
          <a:srcRect t="58" b="58"/>
          <a:stretch>
            <a:fillRect/>
          </a:stretch>
        </p:blipFill>
        <p:spPr/>
      </p:pic>
    </p:spTree>
    <p:extLst>
      <p:ext uri="{BB962C8B-B14F-4D97-AF65-F5344CB8AC3E}">
        <p14:creationId xmlns:p14="http://schemas.microsoft.com/office/powerpoint/2010/main" val="9442030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 Jeffrey R. Holland, cont.</a:t>
            </a:r>
          </a:p>
        </p:txBody>
      </p:sp>
      <p:sp>
        <p:nvSpPr>
          <p:cNvPr id="3" name="Content Placeholder 2"/>
          <p:cNvSpPr>
            <a:spLocks noGrp="1"/>
          </p:cNvSpPr>
          <p:nvPr>
            <p:ph sz="quarter" idx="4"/>
          </p:nvPr>
        </p:nvSpPr>
        <p:spPr/>
        <p:txBody>
          <a:bodyPr/>
          <a:lstStyle/>
          <a:p>
            <a:pPr marL="0" indent="0">
              <a:buNone/>
            </a:pPr>
            <a:r>
              <a:rPr lang="en-US" dirty="0"/>
              <a:t>Since he did not want his younger brother to see him fall and die, he told his brother to go look for a tree branch. The older brother then leapt as high as he could and grabbed the ledge, but, unable to hold onto it, he started slipping toward his death. (See Jeffrey R. Holland, “Where Justice, Love, and Mercy Meet,” </a:t>
            </a:r>
            <a:r>
              <a:rPr lang="en-US" i="0" dirty="0"/>
              <a:t>Ensign</a:t>
            </a:r>
            <a:r>
              <a:rPr lang="en-US" dirty="0"/>
              <a:t> or </a:t>
            </a:r>
            <a:r>
              <a:rPr lang="en-US" i="0" dirty="0"/>
              <a:t>Liahona</a:t>
            </a:r>
            <a:r>
              <a:rPr lang="en-US" dirty="0"/>
              <a:t>, May 2015, 104.)</a:t>
            </a:r>
          </a:p>
          <a:p>
            <a:pPr marL="0" indent="0">
              <a:buNone/>
            </a:pPr>
            <a:endParaRPr lang="en-US" dirty="0"/>
          </a:p>
        </p:txBody>
      </p:sp>
      <p:pic>
        <p:nvPicPr>
          <p:cNvPr id="5" name="Picture Placeholder 4"/>
          <p:cNvPicPr>
            <a:picLocks noGrp="1" noChangeAspect="1"/>
          </p:cNvPicPr>
          <p:nvPr>
            <p:ph type="pic" sz="quarter" idx="10"/>
          </p:nvPr>
        </p:nvPicPr>
        <p:blipFill>
          <a:blip r:embed="rId2"/>
          <a:srcRect t="58" b="58"/>
          <a:stretch>
            <a:fillRect/>
          </a:stretch>
        </p:blipFill>
        <p:spPr/>
      </p:pic>
    </p:spTree>
    <p:extLst>
      <p:ext uri="{BB962C8B-B14F-4D97-AF65-F5344CB8AC3E}">
        <p14:creationId xmlns:p14="http://schemas.microsoft.com/office/powerpoint/2010/main" val="8773781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fontAlgn="base"/>
            <a:r>
              <a:rPr lang="en-US" dirty="0"/>
              <a:t>If you had been in the older brother’s situation, what do you think would have been going through your mind?</a:t>
            </a:r>
          </a:p>
          <a:p>
            <a:pPr fontAlgn="base"/>
            <a:endParaRPr lang="en-US" dirty="0"/>
          </a:p>
          <a:p>
            <a:endParaRPr lang="en-US" dirty="0"/>
          </a:p>
        </p:txBody>
      </p:sp>
      <p:sp>
        <p:nvSpPr>
          <p:cNvPr id="3" name="Title 2"/>
          <p:cNvSpPr>
            <a:spLocks noGrp="1"/>
          </p:cNvSpPr>
          <p:nvPr>
            <p:ph type="title"/>
          </p:nvPr>
        </p:nvSpPr>
        <p:spPr/>
        <p:txBody>
          <a:bodyPr/>
          <a:lstStyle/>
          <a:p>
            <a:r>
              <a:rPr lang="en-US" dirty="0"/>
              <a:t>What Would You Think?</a:t>
            </a:r>
          </a:p>
        </p:txBody>
      </p:sp>
    </p:spTree>
    <p:extLst>
      <p:ext uri="{BB962C8B-B14F-4D97-AF65-F5344CB8AC3E}">
        <p14:creationId xmlns:p14="http://schemas.microsoft.com/office/powerpoint/2010/main" val="10528968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fontAlgn="base"/>
            <a:r>
              <a:rPr lang="en-US" dirty="0"/>
              <a:t>If you had been in the older brother’s situation, what do you think would have been going through your mind?</a:t>
            </a:r>
          </a:p>
          <a:p>
            <a:pPr fontAlgn="base"/>
            <a:r>
              <a:rPr lang="en-US" dirty="0"/>
              <a:t>What similarities do you see between the older brother’s situation and our condition here in mortality?</a:t>
            </a:r>
          </a:p>
          <a:p>
            <a:pPr fontAlgn="base"/>
            <a:endParaRPr lang="en-US" dirty="0"/>
          </a:p>
          <a:p>
            <a:endParaRPr lang="en-US" dirty="0"/>
          </a:p>
        </p:txBody>
      </p:sp>
      <p:sp>
        <p:nvSpPr>
          <p:cNvPr id="3" name="Title 2"/>
          <p:cNvSpPr>
            <a:spLocks noGrp="1"/>
          </p:cNvSpPr>
          <p:nvPr>
            <p:ph type="title"/>
          </p:nvPr>
        </p:nvSpPr>
        <p:spPr/>
        <p:txBody>
          <a:bodyPr/>
          <a:lstStyle/>
          <a:p>
            <a:r>
              <a:rPr lang="en-US" dirty="0"/>
              <a:t>What Would You Think?</a:t>
            </a:r>
          </a:p>
        </p:txBody>
      </p:sp>
    </p:spTree>
    <p:extLst>
      <p:ext uri="{BB962C8B-B14F-4D97-AF65-F5344CB8AC3E}">
        <p14:creationId xmlns:p14="http://schemas.microsoft.com/office/powerpoint/2010/main" val="163708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 Jeffrey R. Holland</a:t>
            </a:r>
          </a:p>
        </p:txBody>
      </p:sp>
      <p:sp>
        <p:nvSpPr>
          <p:cNvPr id="3" name="Content Placeholder 2"/>
          <p:cNvSpPr>
            <a:spLocks noGrp="1"/>
          </p:cNvSpPr>
          <p:nvPr>
            <p:ph sz="quarter" idx="4"/>
          </p:nvPr>
        </p:nvSpPr>
        <p:spPr/>
        <p:txBody>
          <a:bodyPr/>
          <a:lstStyle/>
          <a:p>
            <a:pPr marL="0" indent="0">
              <a:buNone/>
            </a:pPr>
            <a:r>
              <a:rPr lang="en-US" dirty="0"/>
              <a:t>“Because we were then born into that fallen world [that resulted from Adam and Eve’s transgression] and because we too would transgress the laws of God, we also were sentenced to the same penalties that Adam and Eve faced.</a:t>
            </a:r>
          </a:p>
          <a:p>
            <a:pPr marL="0" indent="0">
              <a:buNone/>
            </a:pPr>
            <a:r>
              <a:rPr lang="en-US" i="0" dirty="0"/>
              <a:t>Continued on next page.</a:t>
            </a:r>
          </a:p>
        </p:txBody>
      </p:sp>
      <p:pic>
        <p:nvPicPr>
          <p:cNvPr id="5" name="Picture Placeholder 4"/>
          <p:cNvPicPr>
            <a:picLocks noGrp="1" noChangeAspect="1"/>
          </p:cNvPicPr>
          <p:nvPr>
            <p:ph type="pic" sz="quarter" idx="10"/>
          </p:nvPr>
        </p:nvPicPr>
        <p:blipFill>
          <a:blip r:embed="rId2"/>
          <a:srcRect t="58" b="58"/>
          <a:stretch>
            <a:fillRect/>
          </a:stretch>
        </p:blipFill>
        <p:spPr/>
      </p:pic>
    </p:spTree>
    <p:extLst>
      <p:ext uri="{BB962C8B-B14F-4D97-AF65-F5344CB8AC3E}">
        <p14:creationId xmlns:p14="http://schemas.microsoft.com/office/powerpoint/2010/main" val="1122115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Think about some of the afflictions you or your loved ones have experienced.  </a:t>
            </a:r>
          </a:p>
          <a:p>
            <a:endParaRPr lang="en-US" dirty="0"/>
          </a:p>
        </p:txBody>
      </p:sp>
      <p:sp>
        <p:nvSpPr>
          <p:cNvPr id="3" name="Title 2"/>
          <p:cNvSpPr>
            <a:spLocks noGrp="1"/>
          </p:cNvSpPr>
          <p:nvPr>
            <p:ph type="title"/>
          </p:nvPr>
        </p:nvSpPr>
        <p:spPr/>
        <p:txBody>
          <a:bodyPr/>
          <a:lstStyle/>
          <a:p>
            <a:r>
              <a:rPr lang="en-US" dirty="0"/>
              <a:t>Questions about Afflictions</a:t>
            </a:r>
          </a:p>
        </p:txBody>
      </p:sp>
    </p:spTree>
    <p:extLst>
      <p:ext uri="{BB962C8B-B14F-4D97-AF65-F5344CB8AC3E}">
        <p14:creationId xmlns:p14="http://schemas.microsoft.com/office/powerpoint/2010/main" val="25168754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 Jeffrey R. Holland, cont.</a:t>
            </a:r>
          </a:p>
        </p:txBody>
      </p:sp>
      <p:sp>
        <p:nvSpPr>
          <p:cNvPr id="3" name="Content Placeholder 2"/>
          <p:cNvSpPr>
            <a:spLocks noGrp="1"/>
          </p:cNvSpPr>
          <p:nvPr>
            <p:ph sz="quarter" idx="4"/>
          </p:nvPr>
        </p:nvSpPr>
        <p:spPr/>
        <p:txBody>
          <a:bodyPr/>
          <a:lstStyle/>
          <a:p>
            <a:pPr marL="0" indent="0">
              <a:buNone/>
            </a:pPr>
            <a:r>
              <a:rPr lang="en-US" dirty="0"/>
              <a:t>“What a plight! The entire human race in free fall—every man, woman, and child in it physically tumbling toward permanent death, spiritually plunging toward eternal anguish. Is that what life was meant to be?” (Jeffrey R. Holland, “Where Justice, Love, and Mercy Meet,” 105).</a:t>
            </a:r>
          </a:p>
          <a:p>
            <a:pPr marL="0" indent="0">
              <a:buNone/>
            </a:pPr>
            <a:endParaRPr lang="en-US" dirty="0"/>
          </a:p>
        </p:txBody>
      </p:sp>
      <p:pic>
        <p:nvPicPr>
          <p:cNvPr id="5" name="Picture Placeholder 4"/>
          <p:cNvPicPr>
            <a:picLocks noGrp="1" noChangeAspect="1"/>
          </p:cNvPicPr>
          <p:nvPr>
            <p:ph type="pic" sz="quarter" idx="10"/>
          </p:nvPr>
        </p:nvPicPr>
        <p:blipFill>
          <a:blip r:embed="rId2"/>
          <a:srcRect t="58" b="58"/>
          <a:stretch>
            <a:fillRect/>
          </a:stretch>
        </p:blipFill>
        <p:spPr/>
      </p:pic>
    </p:spTree>
    <p:extLst>
      <p:ext uri="{BB962C8B-B14F-4D97-AF65-F5344CB8AC3E}">
        <p14:creationId xmlns:p14="http://schemas.microsoft.com/office/powerpoint/2010/main" val="13762009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would the future hold for us if there were no way to overcome the negative consequences of the Fall?</a:t>
            </a:r>
          </a:p>
        </p:txBody>
      </p:sp>
      <p:sp>
        <p:nvSpPr>
          <p:cNvPr id="3" name="Title 2"/>
          <p:cNvSpPr>
            <a:spLocks noGrp="1"/>
          </p:cNvSpPr>
          <p:nvPr>
            <p:ph type="title"/>
          </p:nvPr>
        </p:nvSpPr>
        <p:spPr/>
        <p:txBody>
          <a:bodyPr/>
          <a:lstStyle/>
          <a:p>
            <a:r>
              <a:rPr lang="en-US" dirty="0"/>
              <a:t>Question</a:t>
            </a:r>
          </a:p>
        </p:txBody>
      </p:sp>
    </p:spTree>
    <p:extLst>
      <p:ext uri="{BB962C8B-B14F-4D97-AF65-F5344CB8AC3E}">
        <p14:creationId xmlns:p14="http://schemas.microsoft.com/office/powerpoint/2010/main" val="5722274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 Jeffrey R. Holland</a:t>
            </a:r>
          </a:p>
        </p:txBody>
      </p:sp>
      <p:sp>
        <p:nvSpPr>
          <p:cNvPr id="3" name="Content Placeholder 2"/>
          <p:cNvSpPr>
            <a:spLocks noGrp="1"/>
          </p:cNvSpPr>
          <p:nvPr>
            <p:ph sz="quarter" idx="4"/>
          </p:nvPr>
        </p:nvSpPr>
        <p:spPr/>
        <p:txBody>
          <a:bodyPr/>
          <a:lstStyle/>
          <a:p>
            <a:pPr marL="0" indent="0">
              <a:buNone/>
            </a:pPr>
            <a:r>
              <a:rPr lang="en-US" dirty="0"/>
              <a:t>“‘But then suddenly, like a lightning strike in a summer storm, two hands shot out from somewhere above the edge of the cliff, grabbing my wrists with a strength and determination that belied their size. My faithful little brother had not gone looking for any fictitious tree branch. </a:t>
            </a:r>
          </a:p>
          <a:p>
            <a:pPr marL="0" indent="0">
              <a:buNone/>
            </a:pPr>
            <a:r>
              <a:rPr lang="en-US" i="0" dirty="0"/>
              <a:t>Continued on the next page.</a:t>
            </a:r>
          </a:p>
        </p:txBody>
      </p:sp>
      <p:pic>
        <p:nvPicPr>
          <p:cNvPr id="5" name="Picture Placeholder 4"/>
          <p:cNvPicPr>
            <a:picLocks noGrp="1" noChangeAspect="1"/>
          </p:cNvPicPr>
          <p:nvPr>
            <p:ph type="pic" sz="quarter" idx="10"/>
          </p:nvPr>
        </p:nvPicPr>
        <p:blipFill>
          <a:blip r:embed="rId2"/>
          <a:srcRect t="58" b="58"/>
          <a:stretch>
            <a:fillRect/>
          </a:stretch>
        </p:blipFill>
        <p:spPr/>
      </p:pic>
    </p:spTree>
    <p:extLst>
      <p:ext uri="{BB962C8B-B14F-4D97-AF65-F5344CB8AC3E}">
        <p14:creationId xmlns:p14="http://schemas.microsoft.com/office/powerpoint/2010/main" val="40746849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 Jeffrey R. Holland, cont.</a:t>
            </a:r>
          </a:p>
        </p:txBody>
      </p:sp>
      <p:sp>
        <p:nvSpPr>
          <p:cNvPr id="3" name="Content Placeholder 2"/>
          <p:cNvSpPr>
            <a:spLocks noGrp="1"/>
          </p:cNvSpPr>
          <p:nvPr>
            <p:ph sz="quarter" idx="4"/>
          </p:nvPr>
        </p:nvSpPr>
        <p:spPr/>
        <p:txBody>
          <a:bodyPr/>
          <a:lstStyle/>
          <a:p>
            <a:pPr marL="0" indent="0">
              <a:buNone/>
            </a:pPr>
            <a:r>
              <a:rPr lang="en-US" dirty="0"/>
              <a:t>“‘Guessing exactly what I was planning to do, he had never moved an inch. He had simply waited—silently, almost breathlessly—knowing full well I would be foolish enough to try to make that jump. When I did, he grabbed me, held me, and refused to let me fall. Those strong brotherly arms saved my life that day as I dangled helplessly above what would surely have been certain death’” (Jeffrey R. Holland, “Where Justice, Love, and Mercy Meet,” 104–5).</a:t>
            </a:r>
          </a:p>
        </p:txBody>
      </p:sp>
      <p:pic>
        <p:nvPicPr>
          <p:cNvPr id="5" name="Picture Placeholder 4"/>
          <p:cNvPicPr>
            <a:picLocks noGrp="1" noChangeAspect="1"/>
          </p:cNvPicPr>
          <p:nvPr>
            <p:ph type="pic" sz="quarter" idx="10"/>
          </p:nvPr>
        </p:nvPicPr>
        <p:blipFill>
          <a:blip r:embed="rId2"/>
          <a:srcRect t="58" b="58"/>
          <a:stretch>
            <a:fillRect/>
          </a:stretch>
        </p:blipFill>
        <p:spPr/>
      </p:pic>
    </p:spTree>
    <p:extLst>
      <p:ext uri="{BB962C8B-B14F-4D97-AF65-F5344CB8AC3E}">
        <p14:creationId xmlns:p14="http://schemas.microsoft.com/office/powerpoint/2010/main" val="32060468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If you had been in this situation, what feelings might you have had for the person who had saved you from falling?</a:t>
            </a:r>
          </a:p>
          <a:p>
            <a:endParaRPr lang="en-US" dirty="0"/>
          </a:p>
        </p:txBody>
      </p:sp>
      <p:sp>
        <p:nvSpPr>
          <p:cNvPr id="3" name="Title 2"/>
          <p:cNvSpPr>
            <a:spLocks noGrp="1"/>
          </p:cNvSpPr>
          <p:nvPr>
            <p:ph type="title"/>
          </p:nvPr>
        </p:nvSpPr>
        <p:spPr/>
        <p:txBody>
          <a:bodyPr/>
          <a:lstStyle/>
          <a:p>
            <a:r>
              <a:rPr lang="en-US" dirty="0"/>
              <a:t>Saved from the Fall</a:t>
            </a:r>
          </a:p>
        </p:txBody>
      </p:sp>
    </p:spTree>
    <p:extLst>
      <p:ext uri="{BB962C8B-B14F-4D97-AF65-F5344CB8AC3E}">
        <p14:creationId xmlns:p14="http://schemas.microsoft.com/office/powerpoint/2010/main" val="40202759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If you had been in this situation, what feelings might you have had for the person who had saved you from falling?</a:t>
            </a:r>
          </a:p>
          <a:p>
            <a:r>
              <a:rPr lang="en-US" dirty="0"/>
              <a:t>Read the first sentence of 2 Nephi 2:26, looking for who has saved us from the Fall. In this context, the word </a:t>
            </a:r>
            <a:r>
              <a:rPr lang="en-US" i="1" dirty="0"/>
              <a:t>redeem</a:t>
            </a:r>
            <a:r>
              <a:rPr lang="en-US" dirty="0"/>
              <a:t> means to rescue or deliver from penalty by making a payment.</a:t>
            </a:r>
          </a:p>
          <a:p>
            <a:endParaRPr lang="en-US" dirty="0"/>
          </a:p>
        </p:txBody>
      </p:sp>
      <p:sp>
        <p:nvSpPr>
          <p:cNvPr id="3" name="Title 2"/>
          <p:cNvSpPr>
            <a:spLocks noGrp="1"/>
          </p:cNvSpPr>
          <p:nvPr>
            <p:ph type="title"/>
          </p:nvPr>
        </p:nvSpPr>
        <p:spPr/>
        <p:txBody>
          <a:bodyPr/>
          <a:lstStyle/>
          <a:p>
            <a:r>
              <a:rPr lang="en-US" dirty="0"/>
              <a:t>Saved from the Fall</a:t>
            </a:r>
          </a:p>
        </p:txBody>
      </p:sp>
    </p:spTree>
    <p:extLst>
      <p:ext uri="{BB962C8B-B14F-4D97-AF65-F5344CB8AC3E}">
        <p14:creationId xmlns:p14="http://schemas.microsoft.com/office/powerpoint/2010/main" val="9300618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Redemption through the Savior</a:t>
            </a:r>
          </a:p>
        </p:txBody>
      </p:sp>
      <p:sp>
        <p:nvSpPr>
          <p:cNvPr id="2" name="Content Placeholder 1"/>
          <p:cNvSpPr>
            <a:spLocks noGrp="1"/>
          </p:cNvSpPr>
          <p:nvPr>
            <p:ph sz="quarter" idx="4"/>
          </p:nvPr>
        </p:nvSpPr>
        <p:spPr/>
        <p:txBody>
          <a:bodyPr/>
          <a:lstStyle/>
          <a:p>
            <a:r>
              <a:rPr lang="en-US" i="0" dirty="0"/>
              <a:t>Read 2 Nephi 2:6–10, looking for phrases in these verses that show what the Savior has done to redeem us from the effects of the Fall and from our individual sins. </a:t>
            </a:r>
          </a:p>
          <a:p>
            <a:endParaRPr lang="en-US" dirty="0"/>
          </a:p>
        </p:txBody>
      </p:sp>
      <p:pic>
        <p:nvPicPr>
          <p:cNvPr id="5" name="Picture Placeholder 4"/>
          <p:cNvPicPr>
            <a:picLocks noGrp="1" noChangeAspect="1"/>
          </p:cNvPicPr>
          <p:nvPr>
            <p:ph type="pic" sz="quarter" idx="10"/>
          </p:nvPr>
        </p:nvPicPr>
        <p:blipFill>
          <a:blip r:embed="rId2"/>
          <a:srcRect t="74" b="74"/>
          <a:stretch>
            <a:fillRect/>
          </a:stretch>
        </p:blipFill>
        <p:spPr/>
      </p:pic>
    </p:spTree>
    <p:extLst>
      <p:ext uri="{BB962C8B-B14F-4D97-AF65-F5344CB8AC3E}">
        <p14:creationId xmlns:p14="http://schemas.microsoft.com/office/powerpoint/2010/main" val="11119382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Redemption through the Savior</a:t>
            </a:r>
          </a:p>
        </p:txBody>
      </p:sp>
      <p:sp>
        <p:nvSpPr>
          <p:cNvPr id="2" name="Content Placeholder 1"/>
          <p:cNvSpPr>
            <a:spLocks noGrp="1"/>
          </p:cNvSpPr>
          <p:nvPr>
            <p:ph sz="quarter" idx="4"/>
          </p:nvPr>
        </p:nvSpPr>
        <p:spPr/>
        <p:txBody>
          <a:bodyPr/>
          <a:lstStyle/>
          <a:p>
            <a:r>
              <a:rPr lang="en-US" i="0" dirty="0"/>
              <a:t>Read 2 Nephi 2:6–10, looking for phrases in these verses that show what the Savior has done to redeem us from the effects of the Fall and from our individual sins. </a:t>
            </a:r>
          </a:p>
          <a:p>
            <a:r>
              <a:rPr lang="en-US" i="0" dirty="0"/>
              <a:t>The phrase “make intercession” means to plead on behalf of another person or to act in another person’s place.</a:t>
            </a:r>
          </a:p>
        </p:txBody>
      </p:sp>
      <p:pic>
        <p:nvPicPr>
          <p:cNvPr id="5" name="Picture Placeholder 4"/>
          <p:cNvPicPr>
            <a:picLocks noGrp="1" noChangeAspect="1"/>
          </p:cNvPicPr>
          <p:nvPr>
            <p:ph type="pic" sz="quarter" idx="10"/>
          </p:nvPr>
        </p:nvPicPr>
        <p:blipFill>
          <a:blip r:embed="rId2"/>
          <a:srcRect t="74" b="74"/>
          <a:stretch>
            <a:fillRect/>
          </a:stretch>
        </p:blipFill>
        <p:spPr/>
      </p:pic>
    </p:spTree>
    <p:extLst>
      <p:ext uri="{BB962C8B-B14F-4D97-AF65-F5344CB8AC3E}">
        <p14:creationId xmlns:p14="http://schemas.microsoft.com/office/powerpoint/2010/main" val="8335650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Redemption through the Savior</a:t>
            </a:r>
          </a:p>
        </p:txBody>
      </p:sp>
      <p:sp>
        <p:nvSpPr>
          <p:cNvPr id="2" name="Content Placeholder 1"/>
          <p:cNvSpPr>
            <a:spLocks noGrp="1"/>
          </p:cNvSpPr>
          <p:nvPr>
            <p:ph sz="quarter" idx="4"/>
          </p:nvPr>
        </p:nvSpPr>
        <p:spPr/>
        <p:txBody>
          <a:bodyPr/>
          <a:lstStyle/>
          <a:p>
            <a:r>
              <a:rPr lang="en-US" i="0" dirty="0"/>
              <a:t>Read 2 Nephi 2:6–10, looking for phrases in these verses that show what the Savior has done to redeem us from the effects of the Fall and from our individual sins</a:t>
            </a:r>
            <a:r>
              <a:rPr lang="en-US" i="0"/>
              <a:t>. </a:t>
            </a:r>
          </a:p>
          <a:p>
            <a:r>
              <a:rPr lang="en-US" i="0"/>
              <a:t>The phrase “make intercession” means to plead on behalf of another person or to act in another person’s place.</a:t>
            </a:r>
          </a:p>
          <a:p>
            <a:r>
              <a:rPr lang="en-US" b="1" i="0" dirty="0"/>
              <a:t>Through His Atonement, Jesus Christ unconditionally redeems all mankind from the effects of the Fall of Adam and Eve.</a:t>
            </a:r>
            <a:endParaRPr lang="en-US" i="0" dirty="0"/>
          </a:p>
          <a:p>
            <a:endParaRPr lang="en-US" i="0" dirty="0"/>
          </a:p>
        </p:txBody>
      </p:sp>
      <p:pic>
        <p:nvPicPr>
          <p:cNvPr id="5" name="Picture Placeholder 4"/>
          <p:cNvPicPr>
            <a:picLocks noGrp="1" noChangeAspect="1"/>
          </p:cNvPicPr>
          <p:nvPr>
            <p:ph type="pic" sz="quarter" idx="10"/>
          </p:nvPr>
        </p:nvPicPr>
        <p:blipFill>
          <a:blip r:embed="rId2"/>
          <a:srcRect t="74" b="74"/>
          <a:stretch>
            <a:fillRect/>
          </a:stretch>
        </p:blipFill>
        <p:spPr/>
      </p:pic>
    </p:spTree>
    <p:extLst>
      <p:ext uri="{BB962C8B-B14F-4D97-AF65-F5344CB8AC3E}">
        <p14:creationId xmlns:p14="http://schemas.microsoft.com/office/powerpoint/2010/main" val="16097874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t>“Through the Atonement, Jesus Christ redeems all people from the effects of the Fall. All people who have ever lived on the earth and who ever will live on the earth will be resurrected and brought back into the presence of God to be judged (see 2 Nephi 2:5–10; Helaman 14:15–17). Through the Savior’s gift of mercy and redeeming grace, we will all receive the gift of immortality and live forever in glorified, resurrected bodies.</a:t>
            </a:r>
          </a:p>
        </p:txBody>
      </p:sp>
      <p:sp>
        <p:nvSpPr>
          <p:cNvPr id="3" name="Title 2"/>
          <p:cNvSpPr>
            <a:spLocks noGrp="1"/>
          </p:cNvSpPr>
          <p:nvPr>
            <p:ph type="title"/>
          </p:nvPr>
        </p:nvSpPr>
        <p:spPr/>
        <p:txBody>
          <a:bodyPr/>
          <a:lstStyle/>
          <a:p>
            <a:r>
              <a:rPr lang="en-US" dirty="0"/>
              <a:t>The Atonement of Jesus Christ</a:t>
            </a:r>
          </a:p>
        </p:txBody>
      </p:sp>
    </p:spTree>
    <p:extLst>
      <p:ext uri="{BB962C8B-B14F-4D97-AF65-F5344CB8AC3E}">
        <p14:creationId xmlns:p14="http://schemas.microsoft.com/office/powerpoint/2010/main" val="3495201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Think about some of the afflictions you or your loved ones have experienced.  </a:t>
            </a:r>
          </a:p>
          <a:p>
            <a:r>
              <a:rPr lang="en-US" dirty="0"/>
              <a:t>What questions might people have as they experience afflictions?</a:t>
            </a:r>
          </a:p>
          <a:p>
            <a:endParaRPr lang="en-US" dirty="0"/>
          </a:p>
        </p:txBody>
      </p:sp>
      <p:sp>
        <p:nvSpPr>
          <p:cNvPr id="3" name="Title 2"/>
          <p:cNvSpPr>
            <a:spLocks noGrp="1"/>
          </p:cNvSpPr>
          <p:nvPr>
            <p:ph type="title"/>
          </p:nvPr>
        </p:nvSpPr>
        <p:spPr/>
        <p:txBody>
          <a:bodyPr/>
          <a:lstStyle/>
          <a:p>
            <a:r>
              <a:rPr lang="en-US" dirty="0"/>
              <a:t>Questions about Afflictions</a:t>
            </a:r>
          </a:p>
        </p:txBody>
      </p:sp>
    </p:spTree>
    <p:extLst>
      <p:ext uri="{BB962C8B-B14F-4D97-AF65-F5344CB8AC3E}">
        <p14:creationId xmlns:p14="http://schemas.microsoft.com/office/powerpoint/2010/main" val="33495207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t>“Although we are redeemed unconditionally from the universal effects of the Fall, we are accountable for our own sins” (</a:t>
            </a:r>
            <a:r>
              <a:rPr lang="en-US" i="1" dirty="0"/>
              <a:t>True to the Faith: A Gospel Reference </a:t>
            </a:r>
            <a:r>
              <a:rPr lang="en-US" dirty="0"/>
              <a:t>[2004], 18).</a:t>
            </a:r>
          </a:p>
          <a:p>
            <a:endParaRPr lang="en-US" dirty="0"/>
          </a:p>
        </p:txBody>
      </p:sp>
      <p:sp>
        <p:nvSpPr>
          <p:cNvPr id="3" name="Title 2"/>
          <p:cNvSpPr>
            <a:spLocks noGrp="1"/>
          </p:cNvSpPr>
          <p:nvPr>
            <p:ph type="title"/>
          </p:nvPr>
        </p:nvSpPr>
        <p:spPr/>
        <p:txBody>
          <a:bodyPr/>
          <a:lstStyle/>
          <a:p>
            <a:r>
              <a:rPr lang="en-US" dirty="0"/>
              <a:t>The Atonement of Jesus Christ</a:t>
            </a:r>
          </a:p>
        </p:txBody>
      </p:sp>
    </p:spTree>
    <p:extLst>
      <p:ext uri="{BB962C8B-B14F-4D97-AF65-F5344CB8AC3E}">
        <p14:creationId xmlns:p14="http://schemas.microsoft.com/office/powerpoint/2010/main" val="19076685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2:7–9, 21, looking for how we can receive redemption from our own sins.</a:t>
            </a:r>
          </a:p>
          <a:p>
            <a:endParaRPr lang="en-US" dirty="0"/>
          </a:p>
        </p:txBody>
      </p:sp>
      <p:sp>
        <p:nvSpPr>
          <p:cNvPr id="3" name="Title 2"/>
          <p:cNvSpPr>
            <a:spLocks noGrp="1"/>
          </p:cNvSpPr>
          <p:nvPr>
            <p:ph type="title"/>
          </p:nvPr>
        </p:nvSpPr>
        <p:spPr/>
        <p:txBody>
          <a:bodyPr/>
          <a:lstStyle/>
          <a:p>
            <a:r>
              <a:rPr lang="en-US" dirty="0"/>
              <a:t>How to Receive Redemption</a:t>
            </a:r>
          </a:p>
        </p:txBody>
      </p:sp>
    </p:spTree>
    <p:extLst>
      <p:ext uri="{BB962C8B-B14F-4D97-AF65-F5344CB8AC3E}">
        <p14:creationId xmlns:p14="http://schemas.microsoft.com/office/powerpoint/2010/main" val="42805494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2:7–9, 21, looking for how we can receive redemption from our own sins.</a:t>
            </a:r>
          </a:p>
          <a:p>
            <a:r>
              <a:rPr lang="en-US" dirty="0"/>
              <a:t>Complete this statement: </a:t>
            </a:r>
            <a:r>
              <a:rPr lang="en-US" b="1" dirty="0"/>
              <a:t>Through His Atonement, Jesus Christ offers us redemption from our own sins as we … </a:t>
            </a:r>
          </a:p>
        </p:txBody>
      </p:sp>
      <p:sp>
        <p:nvSpPr>
          <p:cNvPr id="3" name="Title 2"/>
          <p:cNvSpPr>
            <a:spLocks noGrp="1"/>
          </p:cNvSpPr>
          <p:nvPr>
            <p:ph type="title"/>
          </p:nvPr>
        </p:nvSpPr>
        <p:spPr/>
        <p:txBody>
          <a:bodyPr/>
          <a:lstStyle/>
          <a:p>
            <a:r>
              <a:rPr lang="en-US" dirty="0"/>
              <a:t>How to Receive Redemption</a:t>
            </a:r>
          </a:p>
        </p:txBody>
      </p:sp>
    </p:spTree>
    <p:extLst>
      <p:ext uri="{BB962C8B-B14F-4D97-AF65-F5344CB8AC3E}">
        <p14:creationId xmlns:p14="http://schemas.microsoft.com/office/powerpoint/2010/main" val="583921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2:7–9, 21, looking for how we can receive redemption from our own sins.</a:t>
            </a:r>
          </a:p>
          <a:p>
            <a:r>
              <a:rPr lang="en-US" dirty="0"/>
              <a:t>Complete this statement: </a:t>
            </a:r>
            <a:r>
              <a:rPr lang="en-US" b="1" dirty="0"/>
              <a:t>Through His Atonement, Jesus Christ offers us redemption from our own sins as we … </a:t>
            </a:r>
          </a:p>
          <a:p>
            <a:r>
              <a:rPr lang="en-US" b="1" dirty="0"/>
              <a:t>Through His Atonement, Jesus Christ offers us redemption from our own sins as we choose to believe in Him and repent</a:t>
            </a:r>
            <a:r>
              <a:rPr lang="en-US" dirty="0"/>
              <a:t>.</a:t>
            </a:r>
            <a:endParaRPr lang="en-US" b="1" dirty="0"/>
          </a:p>
        </p:txBody>
      </p:sp>
      <p:sp>
        <p:nvSpPr>
          <p:cNvPr id="3" name="Title 2"/>
          <p:cNvSpPr>
            <a:spLocks noGrp="1"/>
          </p:cNvSpPr>
          <p:nvPr>
            <p:ph type="title"/>
          </p:nvPr>
        </p:nvSpPr>
        <p:spPr/>
        <p:txBody>
          <a:bodyPr/>
          <a:lstStyle/>
          <a:p>
            <a:r>
              <a:rPr lang="en-US" dirty="0"/>
              <a:t>How to Receive Redemption</a:t>
            </a:r>
          </a:p>
        </p:txBody>
      </p:sp>
    </p:spTree>
    <p:extLst>
      <p:ext uri="{BB962C8B-B14F-4D97-AF65-F5344CB8AC3E}">
        <p14:creationId xmlns:p14="http://schemas.microsoft.com/office/powerpoint/2010/main" val="14936329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thoughts and feelings do you have as you consider the Savior’s sacrifice to redeem you from sin and death?</a:t>
            </a:r>
          </a:p>
          <a:p>
            <a:endParaRPr lang="en-US" dirty="0"/>
          </a:p>
        </p:txBody>
      </p:sp>
      <p:sp>
        <p:nvSpPr>
          <p:cNvPr id="3" name="Title 2"/>
          <p:cNvSpPr>
            <a:spLocks noGrp="1"/>
          </p:cNvSpPr>
          <p:nvPr>
            <p:ph type="title"/>
          </p:nvPr>
        </p:nvSpPr>
        <p:spPr/>
        <p:txBody>
          <a:bodyPr/>
          <a:lstStyle/>
          <a:p>
            <a:r>
              <a:rPr lang="en-US" dirty="0"/>
              <a:t>The Savior’s Sacrifice</a:t>
            </a:r>
          </a:p>
        </p:txBody>
      </p:sp>
    </p:spTree>
    <p:extLst>
      <p:ext uri="{BB962C8B-B14F-4D97-AF65-F5344CB8AC3E}">
        <p14:creationId xmlns:p14="http://schemas.microsoft.com/office/powerpoint/2010/main" val="40351931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thoughts and feelings do you have as you consider the Savior’s sacrifice to redeem you from sin and death?</a:t>
            </a:r>
          </a:p>
          <a:p>
            <a:r>
              <a:rPr lang="en-US" dirty="0"/>
              <a:t>Consider whether there are sins you may have committed that you have not repented of. Do whatever is necessary to repent so you can be forgiven and redeemed through the Atonement of Jesus Christ.</a:t>
            </a:r>
          </a:p>
          <a:p>
            <a:endParaRPr lang="en-US" dirty="0"/>
          </a:p>
          <a:p>
            <a:endParaRPr lang="en-US" dirty="0"/>
          </a:p>
        </p:txBody>
      </p:sp>
      <p:sp>
        <p:nvSpPr>
          <p:cNvPr id="3" name="Title 2"/>
          <p:cNvSpPr>
            <a:spLocks noGrp="1"/>
          </p:cNvSpPr>
          <p:nvPr>
            <p:ph type="title"/>
          </p:nvPr>
        </p:nvSpPr>
        <p:spPr/>
        <p:txBody>
          <a:bodyPr/>
          <a:lstStyle/>
          <a:p>
            <a:r>
              <a:rPr lang="en-US" dirty="0"/>
              <a:t>The Savior’s Sacrifice</a:t>
            </a:r>
          </a:p>
        </p:txBody>
      </p:sp>
    </p:spTree>
    <p:extLst>
      <p:ext uri="{BB962C8B-B14F-4D97-AF65-F5344CB8AC3E}">
        <p14:creationId xmlns:p14="http://schemas.microsoft.com/office/powerpoint/2010/main" val="12940327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fontAlgn="base"/>
            <a:r>
              <a:rPr lang="en-US" dirty="0"/>
              <a:t>What do you think are some of the fortunate, or positive, consequences of the Fall?</a:t>
            </a:r>
          </a:p>
          <a:p>
            <a:endParaRPr lang="en-US" dirty="0"/>
          </a:p>
        </p:txBody>
      </p:sp>
      <p:sp>
        <p:nvSpPr>
          <p:cNvPr id="3" name="Title 2"/>
          <p:cNvSpPr>
            <a:spLocks noGrp="1"/>
          </p:cNvSpPr>
          <p:nvPr>
            <p:ph type="title"/>
          </p:nvPr>
        </p:nvSpPr>
        <p:spPr/>
        <p:txBody>
          <a:bodyPr/>
          <a:lstStyle/>
          <a:p>
            <a:r>
              <a:rPr lang="en-US" dirty="0"/>
              <a:t>Review</a:t>
            </a:r>
          </a:p>
        </p:txBody>
      </p:sp>
    </p:spTree>
    <p:extLst>
      <p:ext uri="{BB962C8B-B14F-4D97-AF65-F5344CB8AC3E}">
        <p14:creationId xmlns:p14="http://schemas.microsoft.com/office/powerpoint/2010/main" val="31782492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fontAlgn="base"/>
            <a:r>
              <a:rPr lang="en-US" dirty="0"/>
              <a:t>What do you think are some of the fortunate, or positive, consequences of the Fall?</a:t>
            </a:r>
          </a:p>
          <a:p>
            <a:pPr fontAlgn="base"/>
            <a:r>
              <a:rPr lang="en-US" dirty="0"/>
              <a:t>The phrase “till the earth” means that after Adam and Eve were driven from the garden, they and their descendants have had to work to obtain food. How do you think work helps us progress in Heavenly Father’s plan?</a:t>
            </a:r>
          </a:p>
        </p:txBody>
      </p:sp>
      <p:sp>
        <p:nvSpPr>
          <p:cNvPr id="3" name="Title 2"/>
          <p:cNvSpPr>
            <a:spLocks noGrp="1"/>
          </p:cNvSpPr>
          <p:nvPr>
            <p:ph type="title"/>
          </p:nvPr>
        </p:nvSpPr>
        <p:spPr/>
        <p:txBody>
          <a:bodyPr/>
          <a:lstStyle/>
          <a:p>
            <a:r>
              <a:rPr lang="en-US" dirty="0"/>
              <a:t>Review</a:t>
            </a:r>
          </a:p>
        </p:txBody>
      </p:sp>
    </p:spTree>
    <p:extLst>
      <p:ext uri="{BB962C8B-B14F-4D97-AF65-F5344CB8AC3E}">
        <p14:creationId xmlns:p14="http://schemas.microsoft.com/office/powerpoint/2010/main" val="26788165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How would having children help Adam and Eve become more like Heavenly Father? In what ways are families important in Heavenly Father’s plan?</a:t>
            </a:r>
          </a:p>
          <a:p>
            <a:endParaRPr lang="en-US" dirty="0"/>
          </a:p>
        </p:txBody>
      </p:sp>
      <p:sp>
        <p:nvSpPr>
          <p:cNvPr id="3" name="Title 2"/>
          <p:cNvSpPr>
            <a:spLocks noGrp="1"/>
          </p:cNvSpPr>
          <p:nvPr>
            <p:ph type="title"/>
          </p:nvPr>
        </p:nvSpPr>
        <p:spPr/>
        <p:txBody>
          <a:bodyPr/>
          <a:lstStyle/>
          <a:p>
            <a:r>
              <a:rPr lang="en-US" dirty="0"/>
              <a:t>Review</a:t>
            </a:r>
          </a:p>
        </p:txBody>
      </p:sp>
    </p:spTree>
    <p:extLst>
      <p:ext uri="{BB962C8B-B14F-4D97-AF65-F5344CB8AC3E}">
        <p14:creationId xmlns:p14="http://schemas.microsoft.com/office/powerpoint/2010/main" val="2191598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fontAlgn="base"/>
            <a:r>
              <a:rPr lang="en-US" dirty="0"/>
              <a:t>How would having children help Adam and Eve become more like Heavenly Father? In what ways are families important in Heavenly Father’s plan?</a:t>
            </a:r>
          </a:p>
          <a:p>
            <a:pPr fontAlgn="base"/>
            <a:r>
              <a:rPr lang="en-US" dirty="0"/>
              <a:t>How can the opportunity to experience joy and misery help us progress in Heavenly Father’s plan?</a:t>
            </a:r>
          </a:p>
          <a:p>
            <a:endParaRPr lang="en-US" dirty="0"/>
          </a:p>
        </p:txBody>
      </p:sp>
      <p:sp>
        <p:nvSpPr>
          <p:cNvPr id="3" name="Title 2"/>
          <p:cNvSpPr>
            <a:spLocks noGrp="1"/>
          </p:cNvSpPr>
          <p:nvPr>
            <p:ph type="title"/>
          </p:nvPr>
        </p:nvSpPr>
        <p:spPr/>
        <p:txBody>
          <a:bodyPr/>
          <a:lstStyle/>
          <a:p>
            <a:r>
              <a:rPr lang="en-US" dirty="0"/>
              <a:t>Review</a:t>
            </a:r>
          </a:p>
        </p:txBody>
      </p:sp>
    </p:spTree>
    <p:extLst>
      <p:ext uri="{BB962C8B-B14F-4D97-AF65-F5344CB8AC3E}">
        <p14:creationId xmlns:p14="http://schemas.microsoft.com/office/powerpoint/2010/main" val="2075628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2:1, looking for the cause of Jacob’s afflictions.</a:t>
            </a:r>
          </a:p>
        </p:txBody>
      </p:sp>
      <p:sp>
        <p:nvSpPr>
          <p:cNvPr id="3" name="Title 2"/>
          <p:cNvSpPr>
            <a:spLocks noGrp="1"/>
          </p:cNvSpPr>
          <p:nvPr>
            <p:ph type="title"/>
          </p:nvPr>
        </p:nvSpPr>
        <p:spPr/>
        <p:txBody>
          <a:bodyPr/>
          <a:lstStyle/>
          <a:p>
            <a:r>
              <a:rPr lang="en-US" dirty="0"/>
              <a:t>Jacob’s Afflictions</a:t>
            </a:r>
          </a:p>
        </p:txBody>
      </p:sp>
    </p:spTree>
    <p:extLst>
      <p:ext uri="{BB962C8B-B14F-4D97-AF65-F5344CB8AC3E}">
        <p14:creationId xmlns:p14="http://schemas.microsoft.com/office/powerpoint/2010/main" val="5391536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The Fall of Adam and Eve is an essential part of Heavenly Father’s plan of happiness.</a:t>
            </a:r>
          </a:p>
          <a:p>
            <a:endParaRPr lang="en-US" dirty="0"/>
          </a:p>
        </p:txBody>
      </p:sp>
      <p:sp>
        <p:nvSpPr>
          <p:cNvPr id="3" name="Title 2"/>
          <p:cNvSpPr>
            <a:spLocks noGrp="1"/>
          </p:cNvSpPr>
          <p:nvPr>
            <p:ph type="title"/>
          </p:nvPr>
        </p:nvSpPr>
        <p:spPr/>
        <p:txBody>
          <a:bodyPr/>
          <a:lstStyle/>
          <a:p>
            <a:r>
              <a:rPr lang="en-US" dirty="0"/>
              <a:t>The Fall Is Essential</a:t>
            </a:r>
          </a:p>
        </p:txBody>
      </p:sp>
    </p:spTree>
    <p:extLst>
      <p:ext uri="{BB962C8B-B14F-4D97-AF65-F5344CB8AC3E}">
        <p14:creationId xmlns:p14="http://schemas.microsoft.com/office/powerpoint/2010/main" val="27587609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The Fall of Adam and Eve is an essential part of Heavenly Father’s plan of happiness.</a:t>
            </a:r>
          </a:p>
          <a:p>
            <a:r>
              <a:rPr lang="en-US" dirty="0"/>
              <a:t>How has your eternal progress been shaped and influenced by both the Fall of Adam and Eve and the Atonement of Jesus Christ? </a:t>
            </a:r>
          </a:p>
        </p:txBody>
      </p:sp>
      <p:sp>
        <p:nvSpPr>
          <p:cNvPr id="3" name="Title 2"/>
          <p:cNvSpPr>
            <a:spLocks noGrp="1"/>
          </p:cNvSpPr>
          <p:nvPr>
            <p:ph type="title"/>
          </p:nvPr>
        </p:nvSpPr>
        <p:spPr/>
        <p:txBody>
          <a:bodyPr/>
          <a:lstStyle/>
          <a:p>
            <a:r>
              <a:rPr lang="en-US" dirty="0"/>
              <a:t>The Fall Is Essential</a:t>
            </a:r>
          </a:p>
        </p:txBody>
      </p:sp>
    </p:spTree>
    <p:extLst>
      <p:ext uri="{BB962C8B-B14F-4D97-AF65-F5344CB8AC3E}">
        <p14:creationId xmlns:p14="http://schemas.microsoft.com/office/powerpoint/2010/main" val="33839294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095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2:1, looking for the cause of Jacob’s afflictions.</a:t>
            </a:r>
          </a:p>
          <a:p>
            <a:r>
              <a:rPr lang="en-US" dirty="0"/>
              <a:t>Read 2 Nephi 2:2–3, looking for what Lehi taught Jacob about his afflictions.</a:t>
            </a:r>
          </a:p>
          <a:p>
            <a:endParaRPr lang="en-US" dirty="0"/>
          </a:p>
        </p:txBody>
      </p:sp>
      <p:sp>
        <p:nvSpPr>
          <p:cNvPr id="3" name="Title 2"/>
          <p:cNvSpPr>
            <a:spLocks noGrp="1"/>
          </p:cNvSpPr>
          <p:nvPr>
            <p:ph type="title"/>
          </p:nvPr>
        </p:nvSpPr>
        <p:spPr/>
        <p:txBody>
          <a:bodyPr/>
          <a:lstStyle/>
          <a:p>
            <a:r>
              <a:rPr lang="en-US" dirty="0"/>
              <a:t>Jacob’s Afflictions</a:t>
            </a:r>
          </a:p>
        </p:txBody>
      </p:sp>
    </p:spTree>
    <p:extLst>
      <p:ext uri="{BB962C8B-B14F-4D97-AF65-F5344CB8AC3E}">
        <p14:creationId xmlns:p14="http://schemas.microsoft.com/office/powerpoint/2010/main" val="1096100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The Lord can consecrate our afflictions for our gain. </a:t>
            </a:r>
            <a:r>
              <a:rPr lang="en-US" dirty="0"/>
              <a:t>The word </a:t>
            </a:r>
            <a:r>
              <a:rPr lang="en-US" i="1" dirty="0"/>
              <a:t>consecrate</a:t>
            </a:r>
            <a:r>
              <a:rPr lang="en-US" dirty="0"/>
              <a:t> means to dedicate or make holy.</a:t>
            </a:r>
          </a:p>
          <a:p>
            <a:endParaRPr lang="en-US" dirty="0"/>
          </a:p>
        </p:txBody>
      </p:sp>
      <p:sp>
        <p:nvSpPr>
          <p:cNvPr id="3" name="Title 2"/>
          <p:cNvSpPr>
            <a:spLocks noGrp="1"/>
          </p:cNvSpPr>
          <p:nvPr>
            <p:ph type="title"/>
          </p:nvPr>
        </p:nvSpPr>
        <p:spPr/>
        <p:txBody>
          <a:bodyPr/>
          <a:lstStyle/>
          <a:p>
            <a:r>
              <a:rPr lang="en-US" dirty="0"/>
              <a:t>Consecrate</a:t>
            </a:r>
          </a:p>
        </p:txBody>
      </p:sp>
    </p:spTree>
    <p:extLst>
      <p:ext uri="{BB962C8B-B14F-4D97-AF65-F5344CB8AC3E}">
        <p14:creationId xmlns:p14="http://schemas.microsoft.com/office/powerpoint/2010/main" val="1830905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The Lord can consecrate our afflictions for our gain. </a:t>
            </a:r>
            <a:r>
              <a:rPr lang="en-US" dirty="0"/>
              <a:t>The word </a:t>
            </a:r>
            <a:r>
              <a:rPr lang="en-US" i="1" dirty="0"/>
              <a:t>consecrate</a:t>
            </a:r>
            <a:r>
              <a:rPr lang="en-US" dirty="0"/>
              <a:t> means to dedicate or make holy.</a:t>
            </a:r>
            <a:endParaRPr lang="en-US" b="1" dirty="0"/>
          </a:p>
          <a:p>
            <a:r>
              <a:rPr lang="en-US" dirty="0"/>
              <a:t>What do you think it means that the Lord can consecrate our afflictions for our gain? </a:t>
            </a:r>
          </a:p>
          <a:p>
            <a:endParaRPr lang="en-US" dirty="0"/>
          </a:p>
        </p:txBody>
      </p:sp>
      <p:sp>
        <p:nvSpPr>
          <p:cNvPr id="3" name="Title 2"/>
          <p:cNvSpPr>
            <a:spLocks noGrp="1"/>
          </p:cNvSpPr>
          <p:nvPr>
            <p:ph type="title"/>
          </p:nvPr>
        </p:nvSpPr>
        <p:spPr/>
        <p:txBody>
          <a:bodyPr/>
          <a:lstStyle/>
          <a:p>
            <a:r>
              <a:rPr lang="en-US"/>
              <a:t>Consecrate</a:t>
            </a:r>
            <a:endParaRPr lang="en-US" dirty="0"/>
          </a:p>
        </p:txBody>
      </p:sp>
    </p:spTree>
    <p:extLst>
      <p:ext uri="{BB962C8B-B14F-4D97-AF65-F5344CB8AC3E}">
        <p14:creationId xmlns:p14="http://schemas.microsoft.com/office/powerpoint/2010/main" val="873992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The Lord can consecrate our afflictions for our gain. </a:t>
            </a:r>
            <a:r>
              <a:rPr lang="en-US" dirty="0"/>
              <a:t>The word </a:t>
            </a:r>
            <a:r>
              <a:rPr lang="en-US" i="1" dirty="0"/>
              <a:t>consecrate</a:t>
            </a:r>
            <a:r>
              <a:rPr lang="en-US" dirty="0"/>
              <a:t> means to dedicate or make holy.</a:t>
            </a:r>
            <a:endParaRPr lang="en-US" b="1" dirty="0"/>
          </a:p>
          <a:p>
            <a:r>
              <a:rPr lang="en-US" dirty="0"/>
              <a:t>What do you think it means that the Lord can consecrate our afflictions for our gain? </a:t>
            </a:r>
          </a:p>
          <a:p>
            <a:r>
              <a:rPr lang="en-US" dirty="0"/>
              <a:t>When have you seen that the Lord can consecrate our afflictions for our gain?</a:t>
            </a:r>
          </a:p>
          <a:p>
            <a:endParaRPr lang="en-US" dirty="0"/>
          </a:p>
          <a:p>
            <a:endParaRPr lang="en-US" dirty="0"/>
          </a:p>
        </p:txBody>
      </p:sp>
      <p:sp>
        <p:nvSpPr>
          <p:cNvPr id="3" name="Title 2"/>
          <p:cNvSpPr>
            <a:spLocks noGrp="1"/>
          </p:cNvSpPr>
          <p:nvPr>
            <p:ph type="title"/>
          </p:nvPr>
        </p:nvSpPr>
        <p:spPr/>
        <p:txBody>
          <a:bodyPr/>
          <a:lstStyle/>
          <a:p>
            <a:r>
              <a:rPr lang="en-US"/>
              <a:t>Consecrate</a:t>
            </a:r>
            <a:endParaRPr lang="en-US" dirty="0"/>
          </a:p>
        </p:txBody>
      </p:sp>
    </p:spTree>
    <p:extLst>
      <p:ext uri="{BB962C8B-B14F-4D97-AF65-F5344CB8AC3E}">
        <p14:creationId xmlns:p14="http://schemas.microsoft.com/office/powerpoint/2010/main" val="408306296"/>
      </p:ext>
    </p:extLst>
  </p:cSld>
  <p:clrMapOvr>
    <a:masterClrMapping/>
  </p:clrMapOvr>
</p:sld>
</file>

<file path=ppt/theme/theme1.xml><?xml version="1.0" encoding="utf-8"?>
<a:theme xmlns:a="http://schemas.openxmlformats.org/drawingml/2006/main" name="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162E53161F90B498140BA4BCC7CD2A2" ma:contentTypeVersion="4" ma:contentTypeDescription="Create a new document." ma:contentTypeScope="" ma:versionID="5514aae59e1df552f535bcd2770d0b98">
  <xsd:schema xmlns:xsd="http://www.w3.org/2001/XMLSchema" xmlns:xs="http://www.w3.org/2001/XMLSchema" xmlns:p="http://schemas.microsoft.com/office/2006/metadata/properties" xmlns:ns2="b764eb9d-49e1-4eb4-965b-0d99005b74c0" xmlns:ns3="a51ac170-4e69-43ea-bbd4-5a9e3eb386dc" targetNamespace="http://schemas.microsoft.com/office/2006/metadata/properties" ma:root="true" ma:fieldsID="18282172e0edafd8760d3310f0e8cfee" ns2:_="" ns3:_="">
    <xsd:import namespace="b764eb9d-49e1-4eb4-965b-0d99005b74c0"/>
    <xsd:import namespace="a51ac170-4e69-43ea-bbd4-5a9e3eb386d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64eb9d-49e1-4eb4-965b-0d99005b74c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1ac170-4e69-43ea-bbd4-5a9e3eb386d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FE5A4DF-9A8C-490F-B0EE-0C2FFC5435CD}">
  <ds:schemaRefs>
    <ds:schemaRef ds:uri="http://schemas.microsoft.com/sharepoint/v3/contenttype/forms"/>
  </ds:schemaRefs>
</ds:datastoreItem>
</file>

<file path=customXml/itemProps2.xml><?xml version="1.0" encoding="utf-8"?>
<ds:datastoreItem xmlns:ds="http://schemas.openxmlformats.org/officeDocument/2006/customXml" ds:itemID="{6C99A7EE-53AE-4958-B37A-5C69DB3201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64eb9d-49e1-4eb4-965b-0d99005b74c0"/>
    <ds:schemaRef ds:uri="a51ac170-4e69-43ea-bbd4-5a9e3eb386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5F38B68-E166-4335-8C51-B02019BAF64B}">
  <ds:schemaRefs>
    <ds:schemaRef ds:uri="http://schemas.microsoft.com/office/infopath/2007/PartnerControls"/>
    <ds:schemaRef ds:uri="http://www.w3.org/XML/1998/namespace"/>
    <ds:schemaRef ds:uri="http://purl.org/dc/elements/1.1/"/>
    <ds:schemaRef ds:uri="http://purl.org/dc/dcmitype/"/>
    <ds:schemaRef ds:uri="http://schemas.microsoft.com/office/2006/documentManagement/types"/>
    <ds:schemaRef ds:uri="http://schemas.openxmlformats.org/package/2006/metadata/core-properties"/>
    <ds:schemaRef ds:uri="http://schemas.microsoft.com/office/2006/metadata/properties"/>
    <ds:schemaRef ds:uri="a51ac170-4e69-43ea-bbd4-5a9e3eb386dc"/>
    <ds:schemaRef ds:uri="b764eb9d-49e1-4eb4-965b-0d99005b74c0"/>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3680</TotalTime>
  <Words>2218</Words>
  <Application>Microsoft Office PowerPoint</Application>
  <PresentationFormat>On-screen Show (4:3)</PresentationFormat>
  <Paragraphs>147</Paragraphs>
  <Slides>52</Slides>
  <Notes>0</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52</vt:i4>
      </vt:variant>
    </vt:vector>
  </HeadingPairs>
  <TitlesOfParts>
    <vt:vector size="61" baseType="lpstr">
      <vt:lpstr>Arial</vt:lpstr>
      <vt:lpstr>Calibri</vt:lpstr>
      <vt:lpstr>Helam Slab ldsLat Light</vt:lpstr>
      <vt:lpstr>Open Sans</vt:lpstr>
      <vt:lpstr>Old Testament</vt:lpstr>
      <vt:lpstr>1_Old Testament</vt:lpstr>
      <vt:lpstr>2_Old Testament</vt:lpstr>
      <vt:lpstr>3_Old Testament</vt:lpstr>
      <vt:lpstr>4_Old Testament</vt:lpstr>
      <vt:lpstr>2 Nephi 2 (Part 1)</vt:lpstr>
      <vt:lpstr>Devotional</vt:lpstr>
      <vt:lpstr>Questions about Afflictions</vt:lpstr>
      <vt:lpstr>Questions about Afflictions</vt:lpstr>
      <vt:lpstr>Jacob’s Afflictions</vt:lpstr>
      <vt:lpstr>Jacob’s Afflictions</vt:lpstr>
      <vt:lpstr>Consecrate</vt:lpstr>
      <vt:lpstr>Consecrate</vt:lpstr>
      <vt:lpstr>Consecrate</vt:lpstr>
      <vt:lpstr>The Fall</vt:lpstr>
      <vt:lpstr>The Dual Nature of the Fall</vt:lpstr>
      <vt:lpstr>Consequences of the Fall</vt:lpstr>
      <vt:lpstr>Consequences of the Fall</vt:lpstr>
      <vt:lpstr>Consequences of the Fall</vt:lpstr>
      <vt:lpstr>Consequences of the Fall</vt:lpstr>
      <vt:lpstr>Consequences of the Fall</vt:lpstr>
      <vt:lpstr>Consequences of the Fall</vt:lpstr>
      <vt:lpstr>Consequences of the Fall</vt:lpstr>
      <vt:lpstr>Consequences of the Fall</vt:lpstr>
      <vt:lpstr>Consequences of the Fall</vt:lpstr>
      <vt:lpstr>Consequences of the Fall</vt:lpstr>
      <vt:lpstr>Subject to the Fall</vt:lpstr>
      <vt:lpstr>Subject to the Fall</vt:lpstr>
      <vt:lpstr>Subject to the Fall</vt:lpstr>
      <vt:lpstr>Elder Jeffrey R. Holland</vt:lpstr>
      <vt:lpstr>Elder Jeffrey R. Holland, cont.</vt:lpstr>
      <vt:lpstr>What Would You Think?</vt:lpstr>
      <vt:lpstr>What Would You Think?</vt:lpstr>
      <vt:lpstr>Elder Jeffrey R. Holland</vt:lpstr>
      <vt:lpstr>Elder Jeffrey R. Holland, cont.</vt:lpstr>
      <vt:lpstr>Question</vt:lpstr>
      <vt:lpstr>Elder Jeffrey R. Holland</vt:lpstr>
      <vt:lpstr>Elder Jeffrey R. Holland, cont.</vt:lpstr>
      <vt:lpstr>Saved from the Fall</vt:lpstr>
      <vt:lpstr>Saved from the Fall</vt:lpstr>
      <vt:lpstr>Redemption through the Savior</vt:lpstr>
      <vt:lpstr>Redemption through the Savior</vt:lpstr>
      <vt:lpstr>Redemption through the Savior</vt:lpstr>
      <vt:lpstr>The Atonement of Jesus Christ</vt:lpstr>
      <vt:lpstr>The Atonement of Jesus Christ</vt:lpstr>
      <vt:lpstr>How to Receive Redemption</vt:lpstr>
      <vt:lpstr>How to Receive Redemption</vt:lpstr>
      <vt:lpstr>How to Receive Redemption</vt:lpstr>
      <vt:lpstr>The Savior’s Sacrifice</vt:lpstr>
      <vt:lpstr>The Savior’s Sacrifice</vt:lpstr>
      <vt:lpstr>Review</vt:lpstr>
      <vt:lpstr>Review</vt:lpstr>
      <vt:lpstr>Review</vt:lpstr>
      <vt:lpstr>Review</vt:lpstr>
      <vt:lpstr>The Fall Is Essential</vt:lpstr>
      <vt:lpstr>The Fall Is Essential</vt:lpstr>
      <vt:lpstr>PowerPoint Presentation</vt:lpstr>
    </vt:vector>
  </TitlesOfParts>
  <Company>LDS Church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Morris</dc:creator>
  <cp:lastModifiedBy>Douglas Geilman</cp:lastModifiedBy>
  <cp:revision>272</cp:revision>
  <dcterms:created xsi:type="dcterms:W3CDTF">2013-07-15T20:26:14Z</dcterms:created>
  <dcterms:modified xsi:type="dcterms:W3CDTF">2017-06-15T21:15:06Z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0x010100D162E53161F90B498140BA4BCC7CD2A2</vt:lpwstr>
  </property>
</Properties>
</file>