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55"/>
  </p:notesMasterIdLst>
  <p:handoutMasterIdLst>
    <p:handoutMasterId r:id="rId56"/>
  </p:handoutMasterIdLst>
  <p:sldIdLst>
    <p:sldId id="302" r:id="rId9"/>
    <p:sldId id="359" r:id="rId10"/>
    <p:sldId id="313" r:id="rId11"/>
    <p:sldId id="311" r:id="rId12"/>
    <p:sldId id="312" r:id="rId13"/>
    <p:sldId id="314" r:id="rId14"/>
    <p:sldId id="316" r:id="rId15"/>
    <p:sldId id="317" r:id="rId16"/>
    <p:sldId id="315" r:id="rId17"/>
    <p:sldId id="318" r:id="rId18"/>
    <p:sldId id="320" r:id="rId19"/>
    <p:sldId id="321" r:id="rId20"/>
    <p:sldId id="322" r:id="rId21"/>
    <p:sldId id="319" r:id="rId22"/>
    <p:sldId id="325" r:id="rId23"/>
    <p:sldId id="327" r:id="rId24"/>
    <p:sldId id="328" r:id="rId25"/>
    <p:sldId id="326" r:id="rId26"/>
    <p:sldId id="330" r:id="rId27"/>
    <p:sldId id="329" r:id="rId28"/>
    <p:sldId id="332" r:id="rId29"/>
    <p:sldId id="333" r:id="rId30"/>
    <p:sldId id="335" r:id="rId31"/>
    <p:sldId id="358" r:id="rId32"/>
    <p:sldId id="336" r:id="rId33"/>
    <p:sldId id="338" r:id="rId34"/>
    <p:sldId id="339" r:id="rId35"/>
    <p:sldId id="337" r:id="rId36"/>
    <p:sldId id="341" r:id="rId37"/>
    <p:sldId id="340" r:id="rId38"/>
    <p:sldId id="343" r:id="rId39"/>
    <p:sldId id="344" r:id="rId40"/>
    <p:sldId id="346" r:id="rId41"/>
    <p:sldId id="347" r:id="rId42"/>
    <p:sldId id="345" r:id="rId43"/>
    <p:sldId id="348" r:id="rId44"/>
    <p:sldId id="349" r:id="rId45"/>
    <p:sldId id="351" r:id="rId46"/>
    <p:sldId id="352" r:id="rId47"/>
    <p:sldId id="350" r:id="rId48"/>
    <p:sldId id="353" r:id="rId49"/>
    <p:sldId id="355" r:id="rId50"/>
    <p:sldId id="356" r:id="rId51"/>
    <p:sldId id="354" r:id="rId52"/>
    <p:sldId id="357" r:id="rId53"/>
    <p:sldId id="31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5AAEF-BA53-E44B-9037-B69471BF5A45}" type="datetimeFigureOut">
              <a:rPr lang="en-US" smtClean="0"/>
              <a:t>6/5/2017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F3177-81D0-9C42-99AE-04305B11D4FF}" type="slidenum">
              <a:rPr lang="en-US" smtClean="0"/>
              <a:t>‹#›</a:t>
            </a:fld>
            <a:endParaRPr lang="en-US"/>
          </a:p>
        </p:txBody>
      </p:sp>
    </p:spTree>
    <p:extLst>
      <p:ext uri="{BB962C8B-B14F-4D97-AF65-F5344CB8AC3E}">
        <p14:creationId xmlns:p14="http://schemas.microsoft.com/office/powerpoint/2010/main" val="45851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BDECF-57FF-4C4A-9419-428C1457B1C4}" type="slidenum">
              <a:rPr lang="en-US" smtClean="0"/>
              <a:t>2</a:t>
            </a:fld>
            <a:endParaRPr lang="en-US"/>
          </a:p>
        </p:txBody>
      </p:sp>
    </p:spTree>
    <p:extLst>
      <p:ext uri="{BB962C8B-B14F-4D97-AF65-F5344CB8AC3E}">
        <p14:creationId xmlns:p14="http://schemas.microsoft.com/office/powerpoint/2010/main" val="2528080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Nephi 16</a:t>
            </a:r>
          </a:p>
        </p:txBody>
      </p:sp>
      <p:sp>
        <p:nvSpPr>
          <p:cNvPr id="3" name="Text Placeholder 2"/>
          <p:cNvSpPr>
            <a:spLocks noGrp="1"/>
          </p:cNvSpPr>
          <p:nvPr>
            <p:ph type="body" sz="quarter" idx="11"/>
          </p:nvPr>
        </p:nvSpPr>
        <p:spPr/>
        <p:txBody>
          <a:bodyPr/>
          <a:lstStyle/>
          <a:p>
            <a:r>
              <a:rPr lang="en-US" dirty="0"/>
              <a:t>Lesson 17</a:t>
            </a:r>
          </a:p>
        </p:txBody>
      </p:sp>
    </p:spTree>
    <p:extLst>
      <p:ext uri="{BB962C8B-B14F-4D97-AF65-F5344CB8AC3E}">
        <p14:creationId xmlns:p14="http://schemas.microsoft.com/office/powerpoint/2010/main" val="13608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Read 1 Nephi 16:16, looking for how the Liahona helped Lehi’s family. </a:t>
            </a:r>
          </a:p>
        </p:txBody>
      </p:sp>
      <p:sp>
        <p:nvSpPr>
          <p:cNvPr id="4" name="Title 3"/>
          <p:cNvSpPr>
            <a:spLocks noGrp="1"/>
          </p:cNvSpPr>
          <p:nvPr>
            <p:ph type="title"/>
          </p:nvPr>
        </p:nvSpPr>
        <p:spPr/>
        <p:txBody>
          <a:bodyPr/>
          <a:lstStyle/>
          <a:p>
            <a:r>
              <a:rPr lang="en-US" dirty="0"/>
              <a:t>The Liahona</a:t>
            </a:r>
          </a:p>
        </p:txBody>
      </p:sp>
      <p:pic>
        <p:nvPicPr>
          <p:cNvPr id="6" name="Picture Placeholder 5"/>
          <p:cNvPicPr>
            <a:picLocks noGrp="1" noChangeAspect="1"/>
          </p:cNvPicPr>
          <p:nvPr>
            <p:ph type="pic" sz="quarter" idx="10"/>
          </p:nvPr>
        </p:nvPicPr>
        <p:blipFill>
          <a:blip r:embed="rId2"/>
          <a:srcRect t="12902" b="12902"/>
          <a:stretch>
            <a:fillRect/>
          </a:stretch>
        </p:blipFill>
        <p:spPr/>
      </p:pic>
    </p:spTree>
    <p:extLst>
      <p:ext uri="{BB962C8B-B14F-4D97-AF65-F5344CB8AC3E}">
        <p14:creationId xmlns:p14="http://schemas.microsoft.com/office/powerpoint/2010/main" val="2999259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16:17–19, looking for what happened after Lehi’s family had traveled many days with the help of the Liahona.</a:t>
            </a:r>
          </a:p>
          <a:p>
            <a:endParaRPr lang="en-US" dirty="0"/>
          </a:p>
        </p:txBody>
      </p:sp>
      <p:sp>
        <p:nvSpPr>
          <p:cNvPr id="3" name="Title 2"/>
          <p:cNvSpPr>
            <a:spLocks noGrp="1"/>
          </p:cNvSpPr>
          <p:nvPr>
            <p:ph type="title"/>
          </p:nvPr>
        </p:nvSpPr>
        <p:spPr/>
        <p:txBody>
          <a:bodyPr/>
          <a:lstStyle/>
          <a:p>
            <a:r>
              <a:rPr lang="en-US" dirty="0"/>
              <a:t>Lehi’s Family</a:t>
            </a:r>
          </a:p>
        </p:txBody>
      </p:sp>
    </p:spTree>
    <p:extLst>
      <p:ext uri="{BB962C8B-B14F-4D97-AF65-F5344CB8AC3E}">
        <p14:creationId xmlns:p14="http://schemas.microsoft.com/office/powerpoint/2010/main" val="1304008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16:17–19, looking for what happened after Lehi’s family had traveled many days with the help of the Liahona.</a:t>
            </a:r>
          </a:p>
          <a:p>
            <a:r>
              <a:rPr lang="en-US" dirty="0"/>
              <a:t>What hardship did Nephi experience? </a:t>
            </a:r>
          </a:p>
          <a:p>
            <a:endParaRPr lang="en-US" dirty="0"/>
          </a:p>
        </p:txBody>
      </p:sp>
      <p:sp>
        <p:nvSpPr>
          <p:cNvPr id="3" name="Title 2"/>
          <p:cNvSpPr>
            <a:spLocks noGrp="1"/>
          </p:cNvSpPr>
          <p:nvPr>
            <p:ph type="title"/>
          </p:nvPr>
        </p:nvSpPr>
        <p:spPr/>
        <p:txBody>
          <a:bodyPr/>
          <a:lstStyle/>
          <a:p>
            <a:r>
              <a:rPr lang="en-US" dirty="0"/>
              <a:t>Lehi’s Family</a:t>
            </a:r>
          </a:p>
        </p:txBody>
      </p:sp>
    </p:spTree>
    <p:extLst>
      <p:ext uri="{BB962C8B-B14F-4D97-AF65-F5344CB8AC3E}">
        <p14:creationId xmlns:p14="http://schemas.microsoft.com/office/powerpoint/2010/main" val="367738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16:17–19, looking for what happened after Lehi’s family had traveled many days with the help of the Liahona.</a:t>
            </a:r>
          </a:p>
          <a:p>
            <a:r>
              <a:rPr lang="en-US" dirty="0"/>
              <a:t>What hardship did Nephi experience? </a:t>
            </a:r>
          </a:p>
          <a:p>
            <a:pPr fontAlgn="base"/>
            <a:r>
              <a:rPr lang="en-US" dirty="0"/>
              <a:t>How did Nephi’s brethren respond after Nephi’s bow broke?</a:t>
            </a:r>
          </a:p>
          <a:p>
            <a:endParaRPr lang="en-US" dirty="0"/>
          </a:p>
        </p:txBody>
      </p:sp>
      <p:sp>
        <p:nvSpPr>
          <p:cNvPr id="3" name="Title 2"/>
          <p:cNvSpPr>
            <a:spLocks noGrp="1"/>
          </p:cNvSpPr>
          <p:nvPr>
            <p:ph type="title"/>
          </p:nvPr>
        </p:nvSpPr>
        <p:spPr/>
        <p:txBody>
          <a:bodyPr/>
          <a:lstStyle/>
          <a:p>
            <a:r>
              <a:rPr lang="en-US" dirty="0"/>
              <a:t>Lehi’s Family</a:t>
            </a:r>
          </a:p>
        </p:txBody>
      </p:sp>
    </p:spTree>
    <p:extLst>
      <p:ext uri="{BB962C8B-B14F-4D97-AF65-F5344CB8AC3E}">
        <p14:creationId xmlns:p14="http://schemas.microsoft.com/office/powerpoint/2010/main" val="1946593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16:17–19, looking for what happened after Lehi’s family had traveled many days with the help of the Liahona.</a:t>
            </a:r>
          </a:p>
          <a:p>
            <a:r>
              <a:rPr lang="en-US" dirty="0"/>
              <a:t>What hardship did Nephi experience? </a:t>
            </a:r>
          </a:p>
          <a:p>
            <a:pPr fontAlgn="base"/>
            <a:r>
              <a:rPr lang="en-US" dirty="0"/>
              <a:t>How did Nephi’s brethren respond after Nephi’s bow broke?</a:t>
            </a:r>
          </a:p>
          <a:p>
            <a:pPr fontAlgn="base"/>
            <a:r>
              <a:rPr lang="en-US" dirty="0"/>
              <a:t>What hardship did the broken and useless bows bring upon the rest of the family? </a:t>
            </a:r>
          </a:p>
          <a:p>
            <a:endParaRPr lang="en-US" dirty="0"/>
          </a:p>
        </p:txBody>
      </p:sp>
      <p:sp>
        <p:nvSpPr>
          <p:cNvPr id="3" name="Title 2"/>
          <p:cNvSpPr>
            <a:spLocks noGrp="1"/>
          </p:cNvSpPr>
          <p:nvPr>
            <p:ph type="title"/>
          </p:nvPr>
        </p:nvSpPr>
        <p:spPr/>
        <p:txBody>
          <a:bodyPr/>
          <a:lstStyle/>
          <a:p>
            <a:r>
              <a:rPr lang="en-US" dirty="0"/>
              <a:t>Lehi’s Family</a:t>
            </a:r>
          </a:p>
        </p:txBody>
      </p:sp>
    </p:spTree>
    <p:extLst>
      <p:ext uri="{BB962C8B-B14F-4D97-AF65-F5344CB8AC3E}">
        <p14:creationId xmlns:p14="http://schemas.microsoft.com/office/powerpoint/2010/main" val="920442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righteous people, such as Nephi, sometimes have to face trials? </a:t>
            </a:r>
          </a:p>
          <a:p>
            <a:endParaRPr lang="en-US" dirty="0"/>
          </a:p>
        </p:txBody>
      </p:sp>
      <p:sp>
        <p:nvSpPr>
          <p:cNvPr id="3" name="Title 2"/>
          <p:cNvSpPr>
            <a:spLocks noGrp="1"/>
          </p:cNvSpPr>
          <p:nvPr>
            <p:ph type="title"/>
          </p:nvPr>
        </p:nvSpPr>
        <p:spPr/>
        <p:txBody>
          <a:bodyPr/>
          <a:lstStyle/>
          <a:p>
            <a:r>
              <a:rPr lang="en-US" dirty="0"/>
              <a:t>Facing Trials</a:t>
            </a:r>
          </a:p>
        </p:txBody>
      </p:sp>
    </p:spTree>
    <p:extLst>
      <p:ext uri="{BB962C8B-B14F-4D97-AF65-F5344CB8AC3E}">
        <p14:creationId xmlns:p14="http://schemas.microsoft.com/office/powerpoint/2010/main" val="3725122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16:20–22, looking for how some of Lehi’s family reacted to the trial of Nephi’s broken bow. </a:t>
            </a:r>
          </a:p>
          <a:p>
            <a:endParaRPr lang="en-US" dirty="0"/>
          </a:p>
        </p:txBody>
      </p:sp>
      <p:sp>
        <p:nvSpPr>
          <p:cNvPr id="3" name="Title 2"/>
          <p:cNvSpPr>
            <a:spLocks noGrp="1"/>
          </p:cNvSpPr>
          <p:nvPr>
            <p:ph type="title"/>
          </p:nvPr>
        </p:nvSpPr>
        <p:spPr/>
        <p:txBody>
          <a:bodyPr/>
          <a:lstStyle/>
          <a:p>
            <a:r>
              <a:rPr lang="en-US" dirty="0"/>
              <a:t>The Broken Bow</a:t>
            </a:r>
          </a:p>
        </p:txBody>
      </p:sp>
    </p:spTree>
    <p:extLst>
      <p:ext uri="{BB962C8B-B14F-4D97-AF65-F5344CB8AC3E}">
        <p14:creationId xmlns:p14="http://schemas.microsoft.com/office/powerpoint/2010/main" val="33664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16:20–22, looking for how some of Lehi’s family reacted to the trial of Nephi’s broken bow. </a:t>
            </a:r>
          </a:p>
          <a:p>
            <a:r>
              <a:rPr lang="en-US" dirty="0"/>
              <a:t>Read 1 Nephi 16:23–25, looking for Nephi’s response to this trial and how his response affected his family. </a:t>
            </a:r>
          </a:p>
          <a:p>
            <a:endParaRPr lang="en-US" dirty="0"/>
          </a:p>
        </p:txBody>
      </p:sp>
      <p:sp>
        <p:nvSpPr>
          <p:cNvPr id="3" name="Title 2"/>
          <p:cNvSpPr>
            <a:spLocks noGrp="1"/>
          </p:cNvSpPr>
          <p:nvPr>
            <p:ph type="title"/>
          </p:nvPr>
        </p:nvSpPr>
        <p:spPr/>
        <p:txBody>
          <a:bodyPr/>
          <a:lstStyle/>
          <a:p>
            <a:r>
              <a:rPr lang="en-US" dirty="0"/>
              <a:t>The Broken Bow</a:t>
            </a:r>
          </a:p>
        </p:txBody>
      </p:sp>
    </p:spTree>
    <p:extLst>
      <p:ext uri="{BB962C8B-B14F-4D97-AF65-F5344CB8AC3E}">
        <p14:creationId xmlns:p14="http://schemas.microsoft.com/office/powerpoint/2010/main" val="1764510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16:20–22, looking for how some of Lehi’s family reacted to the trial of Nephi’s broken bow. </a:t>
            </a:r>
          </a:p>
          <a:p>
            <a:r>
              <a:rPr lang="en-US" dirty="0"/>
              <a:t>Read 1 Nephi 16:23–25, looking for Nephi’s response to this trial and how his response affected his family. </a:t>
            </a:r>
          </a:p>
          <a:p>
            <a:r>
              <a:rPr lang="en-US" dirty="0"/>
              <a:t>What can we learn by comparing these two responses to the same trial?</a:t>
            </a:r>
          </a:p>
        </p:txBody>
      </p:sp>
      <p:sp>
        <p:nvSpPr>
          <p:cNvPr id="3" name="Title 2"/>
          <p:cNvSpPr>
            <a:spLocks noGrp="1"/>
          </p:cNvSpPr>
          <p:nvPr>
            <p:ph type="title"/>
          </p:nvPr>
        </p:nvSpPr>
        <p:spPr/>
        <p:txBody>
          <a:bodyPr/>
          <a:lstStyle/>
          <a:p>
            <a:r>
              <a:rPr lang="en-US" dirty="0"/>
              <a:t>The Broken Bow</a:t>
            </a:r>
          </a:p>
        </p:txBody>
      </p:sp>
    </p:spTree>
    <p:extLst>
      <p:ext uri="{BB962C8B-B14F-4D97-AF65-F5344CB8AC3E}">
        <p14:creationId xmlns:p14="http://schemas.microsoft.com/office/powerpoint/2010/main" val="2861057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is it significant that Nephi went to his father for direction, even though Lehi had been murmuring? </a:t>
            </a:r>
          </a:p>
          <a:p>
            <a:endParaRPr lang="en-US" dirty="0"/>
          </a:p>
        </p:txBody>
      </p:sp>
      <p:sp>
        <p:nvSpPr>
          <p:cNvPr id="3" name="Title 2"/>
          <p:cNvSpPr>
            <a:spLocks noGrp="1"/>
          </p:cNvSpPr>
          <p:nvPr>
            <p:ph type="title"/>
          </p:nvPr>
        </p:nvSpPr>
        <p:spPr/>
        <p:txBody>
          <a:bodyPr/>
          <a:lstStyle/>
          <a:p>
            <a:r>
              <a:rPr lang="en-US" dirty="0"/>
              <a:t>Nephi Went to Lehi</a:t>
            </a:r>
          </a:p>
        </p:txBody>
      </p:sp>
    </p:spTree>
    <p:extLst>
      <p:ext uri="{BB962C8B-B14F-4D97-AF65-F5344CB8AC3E}">
        <p14:creationId xmlns:p14="http://schemas.microsoft.com/office/powerpoint/2010/main" val="4082127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Devotional</a:t>
            </a:r>
          </a:p>
        </p:txBody>
      </p:sp>
      <p:sp>
        <p:nvSpPr>
          <p:cNvPr id="3" name="Content Placeholder 2"/>
          <p:cNvSpPr>
            <a:spLocks noGrp="1"/>
          </p:cNvSpPr>
          <p:nvPr>
            <p:ph sz="quarter" idx="4"/>
          </p:nvPr>
        </p:nvSpPr>
        <p:spPr/>
        <p:txBody>
          <a:bodyPr anchor="t"/>
          <a:lstStyle/>
          <a:p>
            <a:r>
              <a:rPr lang="en-US">
                <a:cs typeface="Arial"/>
              </a:rPr>
              <a:t>Hymn:</a:t>
            </a:r>
          </a:p>
          <a:p>
            <a:pPr>
              <a:lnSpc>
                <a:spcPct val="129999"/>
              </a:lnSpc>
            </a:pPr>
            <a:r>
              <a:rPr lang="en-US">
                <a:cs typeface="Arial"/>
              </a:rPr>
              <a:t>Prayer:</a:t>
            </a:r>
          </a:p>
          <a:p>
            <a:pPr>
              <a:lnSpc>
                <a:spcPct val="129999"/>
              </a:lnSpc>
            </a:pPr>
            <a:r>
              <a:rPr lang="en-US"/>
              <a:t>Thought:</a:t>
            </a:r>
          </a:p>
          <a:p>
            <a:pPr>
              <a:lnSpc>
                <a:spcPct val="129999"/>
              </a:lnSpc>
            </a:pPr>
            <a:endParaRPr lang="en-US"/>
          </a:p>
        </p:txBody>
      </p:sp>
      <p:pic>
        <p:nvPicPr>
          <p:cNvPr id="5" name="Picture Placeholder 4"/>
          <p:cNvPicPr>
            <a:picLocks noGrp="1" noChangeAspect="1"/>
          </p:cNvPicPr>
          <p:nvPr>
            <p:ph type="pic" sz="quarter" idx="10"/>
          </p:nvPr>
        </p:nvPicPr>
        <p:blipFill>
          <a:blip r:embed="rId3"/>
          <a:srcRect t="5621" b="5621"/>
          <a:stretch>
            <a:fillRect/>
          </a:stretch>
        </p:blipFill>
        <p:spPr/>
      </p:pic>
    </p:spTree>
    <p:extLst>
      <p:ext uri="{BB962C8B-B14F-4D97-AF65-F5344CB8AC3E}">
        <p14:creationId xmlns:p14="http://schemas.microsoft.com/office/powerpoint/2010/main" val="133476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is it significant that Nephi went to his father for direction, even though Lehi had been murmuring? </a:t>
            </a:r>
          </a:p>
          <a:p>
            <a:r>
              <a:rPr lang="en-US" dirty="0"/>
              <a:t>By going to Lehi for direction, Nephi showed respect for him as his father and priesthood leader and helped remind him to turn to the Lord. Seeking counsel from parents and priesthood leaders, despite their imperfections, is a way of honoring them and exercising faith in the Lord.</a:t>
            </a:r>
          </a:p>
        </p:txBody>
      </p:sp>
      <p:sp>
        <p:nvSpPr>
          <p:cNvPr id="3" name="Title 2"/>
          <p:cNvSpPr>
            <a:spLocks noGrp="1"/>
          </p:cNvSpPr>
          <p:nvPr>
            <p:ph type="title"/>
          </p:nvPr>
        </p:nvSpPr>
        <p:spPr/>
        <p:txBody>
          <a:bodyPr/>
          <a:lstStyle/>
          <a:p>
            <a:r>
              <a:rPr lang="en-US" dirty="0"/>
              <a:t>Nephi Went to Lehi</a:t>
            </a:r>
          </a:p>
        </p:txBody>
      </p:sp>
    </p:spTree>
    <p:extLst>
      <p:ext uri="{BB962C8B-B14F-4D97-AF65-F5344CB8AC3E}">
        <p14:creationId xmlns:p14="http://schemas.microsoft.com/office/powerpoint/2010/main" val="884503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16:30–32, looking for what resulted from Nephi’s efforts to respond faithfully to this difficulty.</a:t>
            </a:r>
          </a:p>
          <a:p>
            <a:endParaRPr lang="en-US" dirty="0"/>
          </a:p>
        </p:txBody>
      </p:sp>
      <p:sp>
        <p:nvSpPr>
          <p:cNvPr id="3" name="Title 2"/>
          <p:cNvSpPr>
            <a:spLocks noGrp="1"/>
          </p:cNvSpPr>
          <p:nvPr>
            <p:ph type="title"/>
          </p:nvPr>
        </p:nvSpPr>
        <p:spPr/>
        <p:txBody>
          <a:bodyPr/>
          <a:lstStyle/>
          <a:p>
            <a:r>
              <a:rPr lang="en-US" dirty="0"/>
              <a:t>Results of Nephi’s Efforts</a:t>
            </a:r>
          </a:p>
        </p:txBody>
      </p:sp>
    </p:spTree>
    <p:extLst>
      <p:ext uri="{BB962C8B-B14F-4D97-AF65-F5344CB8AC3E}">
        <p14:creationId xmlns:p14="http://schemas.microsoft.com/office/powerpoint/2010/main" val="729613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16:30–32, looking for what resulted from Nephi’s efforts to respond faithfully to this difficulty.</a:t>
            </a:r>
          </a:p>
          <a:p>
            <a:r>
              <a:rPr lang="en-US" dirty="0"/>
              <a:t>What principle can we learn from Nephi’s response to his family’s adversity?</a:t>
            </a:r>
          </a:p>
          <a:p>
            <a:endParaRPr lang="en-US" dirty="0"/>
          </a:p>
        </p:txBody>
      </p:sp>
      <p:sp>
        <p:nvSpPr>
          <p:cNvPr id="3" name="Title 2"/>
          <p:cNvSpPr>
            <a:spLocks noGrp="1"/>
          </p:cNvSpPr>
          <p:nvPr>
            <p:ph type="title"/>
          </p:nvPr>
        </p:nvSpPr>
        <p:spPr/>
        <p:txBody>
          <a:bodyPr/>
          <a:lstStyle/>
          <a:p>
            <a:r>
              <a:rPr lang="en-US" dirty="0"/>
              <a:t>Results of Nephi’s Efforts</a:t>
            </a:r>
          </a:p>
        </p:txBody>
      </p:sp>
    </p:spTree>
    <p:extLst>
      <p:ext uri="{BB962C8B-B14F-4D97-AF65-F5344CB8AC3E}">
        <p14:creationId xmlns:p14="http://schemas.microsoft.com/office/powerpoint/2010/main" val="2760221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If we put forth our own effort and seek the Lord’s direction, then He will help us through our difficulties.</a:t>
            </a:r>
            <a:endParaRPr lang="en-US" dirty="0"/>
          </a:p>
          <a:p>
            <a:endParaRPr lang="en-US" dirty="0"/>
          </a:p>
        </p:txBody>
      </p:sp>
      <p:sp>
        <p:nvSpPr>
          <p:cNvPr id="3" name="Title 2"/>
          <p:cNvSpPr>
            <a:spLocks noGrp="1"/>
          </p:cNvSpPr>
          <p:nvPr>
            <p:ph type="title"/>
          </p:nvPr>
        </p:nvSpPr>
        <p:spPr/>
        <p:txBody>
          <a:bodyPr/>
          <a:lstStyle/>
          <a:p>
            <a:r>
              <a:rPr lang="en-US" dirty="0"/>
              <a:t>Our Own Effort</a:t>
            </a:r>
          </a:p>
        </p:txBody>
      </p:sp>
    </p:spTree>
    <p:extLst>
      <p:ext uri="{BB962C8B-B14F-4D97-AF65-F5344CB8AC3E}">
        <p14:creationId xmlns:p14="http://schemas.microsoft.com/office/powerpoint/2010/main" val="431142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If we put forth our own effort and seek the Lord’s direction, then He will help us through our difficulties.</a:t>
            </a:r>
            <a:endParaRPr lang="en-US" dirty="0"/>
          </a:p>
          <a:p>
            <a:r>
              <a:rPr lang="en-US" dirty="0"/>
              <a:t>Why do you think putting forth our own effort is important in order to receive the Lord’s help through our difficulties?</a:t>
            </a:r>
          </a:p>
          <a:p>
            <a:endParaRPr lang="en-US" dirty="0"/>
          </a:p>
          <a:p>
            <a:endParaRPr lang="en-US" dirty="0"/>
          </a:p>
        </p:txBody>
      </p:sp>
      <p:sp>
        <p:nvSpPr>
          <p:cNvPr id="3" name="Title 2"/>
          <p:cNvSpPr>
            <a:spLocks noGrp="1"/>
          </p:cNvSpPr>
          <p:nvPr>
            <p:ph type="title"/>
          </p:nvPr>
        </p:nvSpPr>
        <p:spPr/>
        <p:txBody>
          <a:bodyPr/>
          <a:lstStyle/>
          <a:p>
            <a:r>
              <a:rPr lang="en-US" dirty="0"/>
              <a:t>Our Own Effort</a:t>
            </a:r>
          </a:p>
        </p:txBody>
      </p:sp>
    </p:spTree>
    <p:extLst>
      <p:ext uri="{BB962C8B-B14F-4D97-AF65-F5344CB8AC3E}">
        <p14:creationId xmlns:p14="http://schemas.microsoft.com/office/powerpoint/2010/main" val="1832762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If we put forth our own effort and seek the Lord’s direction, then He will help us through our difficulties.</a:t>
            </a:r>
            <a:endParaRPr lang="en-US" dirty="0"/>
          </a:p>
          <a:p>
            <a:r>
              <a:rPr lang="en-US" dirty="0"/>
              <a:t>Why do you think putting forth our own effort is important in order to receive the Lord’s help through our difficulties?</a:t>
            </a:r>
          </a:p>
          <a:p>
            <a:r>
              <a:rPr lang="en-US" dirty="0"/>
              <a:t>When have you applied this principle during difficult circumstances?</a:t>
            </a:r>
          </a:p>
          <a:p>
            <a:endParaRPr lang="en-US" dirty="0"/>
          </a:p>
        </p:txBody>
      </p:sp>
      <p:sp>
        <p:nvSpPr>
          <p:cNvPr id="3" name="Title 2"/>
          <p:cNvSpPr>
            <a:spLocks noGrp="1"/>
          </p:cNvSpPr>
          <p:nvPr>
            <p:ph type="title"/>
          </p:nvPr>
        </p:nvSpPr>
        <p:spPr/>
        <p:txBody>
          <a:bodyPr/>
          <a:lstStyle/>
          <a:p>
            <a:r>
              <a:rPr lang="en-US" dirty="0"/>
              <a:t>Our Own Effort</a:t>
            </a:r>
          </a:p>
        </p:txBody>
      </p:sp>
    </p:spTree>
    <p:extLst>
      <p:ext uri="{BB962C8B-B14F-4D97-AF65-F5344CB8AC3E}">
        <p14:creationId xmlns:p14="http://schemas.microsoft.com/office/powerpoint/2010/main" val="1993712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16:26–29, looking for details about how the Lord used the Liahona to guide Lehi’s family.</a:t>
            </a:r>
          </a:p>
          <a:p>
            <a:endParaRPr lang="en-US" dirty="0"/>
          </a:p>
        </p:txBody>
      </p:sp>
      <p:sp>
        <p:nvSpPr>
          <p:cNvPr id="3" name="Title 2"/>
          <p:cNvSpPr>
            <a:spLocks noGrp="1"/>
          </p:cNvSpPr>
          <p:nvPr>
            <p:ph type="title"/>
          </p:nvPr>
        </p:nvSpPr>
        <p:spPr/>
        <p:txBody>
          <a:bodyPr/>
          <a:lstStyle/>
          <a:p>
            <a:r>
              <a:rPr lang="en-US" dirty="0"/>
              <a:t>The Liahona</a:t>
            </a:r>
          </a:p>
        </p:txBody>
      </p:sp>
    </p:spTree>
    <p:extLst>
      <p:ext uri="{BB962C8B-B14F-4D97-AF65-F5344CB8AC3E}">
        <p14:creationId xmlns:p14="http://schemas.microsoft.com/office/powerpoint/2010/main" val="4186447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16:26–29, looking for details about how the Lord used the Liahona to guide Lehi’s family.</a:t>
            </a:r>
          </a:p>
          <a:p>
            <a:pPr fontAlgn="base"/>
            <a:r>
              <a:rPr lang="en-US" dirty="0"/>
              <a:t>Using words and phrases contained in verses 28 and 29, how would you finish this principle? </a:t>
            </a:r>
            <a:r>
              <a:rPr lang="en-US" i="1" dirty="0"/>
              <a:t>Sources of direction from the Lord work in our lives according to … </a:t>
            </a:r>
            <a:endParaRPr lang="en-US" dirty="0"/>
          </a:p>
          <a:p>
            <a:endParaRPr lang="en-US" dirty="0"/>
          </a:p>
        </p:txBody>
      </p:sp>
      <p:sp>
        <p:nvSpPr>
          <p:cNvPr id="3" name="Title 2"/>
          <p:cNvSpPr>
            <a:spLocks noGrp="1"/>
          </p:cNvSpPr>
          <p:nvPr>
            <p:ph type="title"/>
          </p:nvPr>
        </p:nvSpPr>
        <p:spPr/>
        <p:txBody>
          <a:bodyPr/>
          <a:lstStyle/>
          <a:p>
            <a:r>
              <a:rPr lang="en-US" dirty="0"/>
              <a:t>The Liahona</a:t>
            </a:r>
          </a:p>
        </p:txBody>
      </p:sp>
    </p:spTree>
    <p:extLst>
      <p:ext uri="{BB962C8B-B14F-4D97-AF65-F5344CB8AC3E}">
        <p14:creationId xmlns:p14="http://schemas.microsoft.com/office/powerpoint/2010/main" val="284358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16:26–29, looking for details about how the Lord used the Liahona to guide Lehi’s family.</a:t>
            </a:r>
          </a:p>
          <a:p>
            <a:pPr fontAlgn="base"/>
            <a:r>
              <a:rPr lang="en-US" dirty="0"/>
              <a:t>Using words and phrases contained in verses 28 and 29, how would you finish this principle? </a:t>
            </a:r>
            <a:r>
              <a:rPr lang="en-US" i="1" dirty="0"/>
              <a:t>Sources of direction from the Lord work in our lives according to … </a:t>
            </a:r>
            <a:endParaRPr lang="en-US" dirty="0"/>
          </a:p>
          <a:p>
            <a:r>
              <a:rPr lang="en-US" b="1" dirty="0"/>
              <a:t>Sources of direction from the Lord work in our lives according to the faith, diligence, and heed we give to them.</a:t>
            </a:r>
            <a:br>
              <a:rPr lang="en-US" dirty="0"/>
            </a:br>
            <a:endParaRPr lang="en-US" dirty="0"/>
          </a:p>
        </p:txBody>
      </p:sp>
      <p:sp>
        <p:nvSpPr>
          <p:cNvPr id="3" name="Title 2"/>
          <p:cNvSpPr>
            <a:spLocks noGrp="1"/>
          </p:cNvSpPr>
          <p:nvPr>
            <p:ph type="title"/>
          </p:nvPr>
        </p:nvSpPr>
        <p:spPr/>
        <p:txBody>
          <a:bodyPr/>
          <a:lstStyle/>
          <a:p>
            <a:r>
              <a:rPr lang="en-US" dirty="0"/>
              <a:t>The Liahona</a:t>
            </a:r>
          </a:p>
        </p:txBody>
      </p:sp>
    </p:spTree>
    <p:extLst>
      <p:ext uri="{BB962C8B-B14F-4D97-AF65-F5344CB8AC3E}">
        <p14:creationId xmlns:p14="http://schemas.microsoft.com/office/powerpoint/2010/main" val="2917591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Following the Lord’s Direction</a:t>
            </a:r>
          </a:p>
        </p:txBody>
      </p:sp>
      <p:sp>
        <p:nvSpPr>
          <p:cNvPr id="2" name="Content Placeholder 1"/>
          <p:cNvSpPr>
            <a:spLocks noGrp="1"/>
          </p:cNvSpPr>
          <p:nvPr>
            <p:ph sz="quarter" idx="4"/>
          </p:nvPr>
        </p:nvSpPr>
        <p:spPr/>
        <p:txBody>
          <a:bodyPr/>
          <a:lstStyle/>
          <a:p>
            <a:r>
              <a:rPr lang="en-US" i="0" dirty="0"/>
              <a:t>What is the difference between casually following the direction of the Lord and following the Lord’s direction with faith and diligence?</a:t>
            </a:r>
          </a:p>
          <a:p>
            <a:endParaRPr lang="en-US" dirty="0"/>
          </a:p>
        </p:txBody>
      </p:sp>
      <p:pic>
        <p:nvPicPr>
          <p:cNvPr id="5" name="Picture Placeholder 4"/>
          <p:cNvPicPr>
            <a:picLocks noGrp="1" noChangeAspect="1"/>
          </p:cNvPicPr>
          <p:nvPr>
            <p:ph type="pic" sz="quarter" idx="10"/>
          </p:nvPr>
        </p:nvPicPr>
        <p:blipFill>
          <a:blip r:embed="rId2"/>
          <a:srcRect t="5621" b="5621"/>
          <a:stretch>
            <a:fillRect/>
          </a:stretch>
        </p:blipFill>
        <p:spPr/>
      </p:pic>
    </p:spTree>
    <p:extLst>
      <p:ext uri="{BB962C8B-B14F-4D97-AF65-F5344CB8AC3E}">
        <p14:creationId xmlns:p14="http://schemas.microsoft.com/office/powerpoint/2010/main" val="240814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common ways people respond to challenges and hardships they face?</a:t>
            </a:r>
          </a:p>
          <a:p>
            <a:endParaRPr lang="en-US" dirty="0"/>
          </a:p>
        </p:txBody>
      </p:sp>
      <p:sp>
        <p:nvSpPr>
          <p:cNvPr id="3" name="Title 2"/>
          <p:cNvSpPr>
            <a:spLocks noGrp="1"/>
          </p:cNvSpPr>
          <p:nvPr>
            <p:ph type="title"/>
          </p:nvPr>
        </p:nvSpPr>
        <p:spPr/>
        <p:txBody>
          <a:bodyPr/>
          <a:lstStyle/>
          <a:p>
            <a:r>
              <a:rPr lang="en-US" dirty="0"/>
              <a:t>Responding to Challenges</a:t>
            </a:r>
          </a:p>
        </p:txBody>
      </p:sp>
    </p:spTree>
    <p:extLst>
      <p:ext uri="{BB962C8B-B14F-4D97-AF65-F5344CB8AC3E}">
        <p14:creationId xmlns:p14="http://schemas.microsoft.com/office/powerpoint/2010/main" val="3313564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Following the Lord’s Direction</a:t>
            </a:r>
          </a:p>
        </p:txBody>
      </p:sp>
      <p:sp>
        <p:nvSpPr>
          <p:cNvPr id="2" name="Content Placeholder 1"/>
          <p:cNvSpPr>
            <a:spLocks noGrp="1"/>
          </p:cNvSpPr>
          <p:nvPr>
            <p:ph sz="quarter" idx="4"/>
          </p:nvPr>
        </p:nvSpPr>
        <p:spPr/>
        <p:txBody>
          <a:bodyPr/>
          <a:lstStyle/>
          <a:p>
            <a:r>
              <a:rPr lang="en-US" i="0" dirty="0"/>
              <a:t>What is the difference between casually following the direction of the Lord and following the Lord’s direction with faith and diligence?</a:t>
            </a:r>
          </a:p>
          <a:p>
            <a:r>
              <a:rPr lang="en-US" i="0" dirty="0"/>
              <a:t>What are some of the “means” (1 Nephi 16:29) by which the Lord guides us today?</a:t>
            </a:r>
          </a:p>
        </p:txBody>
      </p:sp>
      <p:pic>
        <p:nvPicPr>
          <p:cNvPr id="8" name="Picture Placeholder 7"/>
          <p:cNvPicPr>
            <a:picLocks noGrp="1" noChangeAspect="1"/>
          </p:cNvPicPr>
          <p:nvPr>
            <p:ph type="pic" sz="quarter" idx="10"/>
          </p:nvPr>
        </p:nvPicPr>
        <p:blipFill>
          <a:blip r:embed="rId2"/>
          <a:srcRect t="5621" b="5621"/>
          <a:stretch>
            <a:fillRect/>
          </a:stretch>
        </p:blipFill>
        <p:spPr/>
      </p:pic>
    </p:spTree>
    <p:extLst>
      <p:ext uri="{BB962C8B-B14F-4D97-AF65-F5344CB8AC3E}">
        <p14:creationId xmlns:p14="http://schemas.microsoft.com/office/powerpoint/2010/main" val="3523572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Thomas S. Monson</a:t>
            </a:r>
          </a:p>
        </p:txBody>
      </p:sp>
      <p:sp>
        <p:nvSpPr>
          <p:cNvPr id="3" name="Content Placeholder 2"/>
          <p:cNvSpPr>
            <a:spLocks noGrp="1"/>
          </p:cNvSpPr>
          <p:nvPr>
            <p:ph sz="quarter" idx="4"/>
          </p:nvPr>
        </p:nvSpPr>
        <p:spPr/>
        <p:txBody>
          <a:bodyPr/>
          <a:lstStyle/>
          <a:p>
            <a:pPr marL="0" indent="0">
              <a:buNone/>
            </a:pPr>
            <a:r>
              <a:rPr lang="en-US" dirty="0"/>
              <a:t>“The same Lord who provided a Liahona for Lehi provides for you and for me today a rare and valuable gift to give direction to our lives, to mark the hazards to our safety, and to chart the way, even safe passage—not to a promised land, but to our heavenly home. The gift to which I refer is known as your patriarchal blessing. …</a:t>
            </a:r>
          </a:p>
          <a:p>
            <a:pPr marL="0" indent="0">
              <a:buNone/>
            </a:pPr>
            <a:r>
              <a:rPr lang="en-US" i="0" dirty="0"/>
              <a:t>Continued on next page.</a:t>
            </a:r>
          </a:p>
        </p:txBody>
      </p:sp>
      <p:pic>
        <p:nvPicPr>
          <p:cNvPr id="5" name="Picture Placeholder 4"/>
          <p:cNvPicPr>
            <a:picLocks noGrp="1" noChangeAspect="1"/>
          </p:cNvPicPr>
          <p:nvPr>
            <p:ph type="pic" sz="quarter" idx="10"/>
          </p:nvPr>
        </p:nvPicPr>
        <p:blipFill>
          <a:blip r:embed="rId2"/>
          <a:srcRect l="3030" r="3030"/>
          <a:stretch>
            <a:fillRect/>
          </a:stretch>
        </p:blipFill>
        <p:spPr/>
      </p:pic>
    </p:spTree>
    <p:extLst>
      <p:ext uri="{BB962C8B-B14F-4D97-AF65-F5344CB8AC3E}">
        <p14:creationId xmlns:p14="http://schemas.microsoft.com/office/powerpoint/2010/main" val="898159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President Thomas S. Monson, cont.</a:t>
            </a:r>
          </a:p>
        </p:txBody>
      </p:sp>
      <p:sp>
        <p:nvSpPr>
          <p:cNvPr id="3" name="Content Placeholder 2"/>
          <p:cNvSpPr>
            <a:spLocks noGrp="1"/>
          </p:cNvSpPr>
          <p:nvPr>
            <p:ph sz="quarter" idx="4"/>
          </p:nvPr>
        </p:nvSpPr>
        <p:spPr/>
        <p:txBody>
          <a:bodyPr/>
          <a:lstStyle/>
          <a:p>
            <a:pPr marL="0" indent="0">
              <a:buNone/>
            </a:pPr>
            <a:r>
              <a:rPr lang="en-US" dirty="0"/>
              <a:t>“… Your blessing is not to be folded neatly and tucked away. It is not to be framed or published. Rather, it is to be read. It is to be loved. It is to be followed. Your patriarchal blessing will see you through the darkest night. It will guide you through life’s dangers. … Your patriarchal blessing is to you a personal Liahona to chart your course and guide your way” (Thomas S. Monson, “Your Patriarchal Blessing: A Liahona of Light,” </a:t>
            </a:r>
            <a:r>
              <a:rPr lang="en-US" i="0" dirty="0"/>
              <a:t>Ensign</a:t>
            </a:r>
            <a:r>
              <a:rPr lang="en-US" dirty="0"/>
              <a:t>, Nov. 1986, 65–66).</a:t>
            </a:r>
          </a:p>
        </p:txBody>
      </p:sp>
      <p:pic>
        <p:nvPicPr>
          <p:cNvPr id="5" name="Picture Placeholder 4"/>
          <p:cNvPicPr>
            <a:picLocks noGrp="1" noChangeAspect="1"/>
          </p:cNvPicPr>
          <p:nvPr>
            <p:ph type="pic" sz="quarter" idx="10"/>
          </p:nvPr>
        </p:nvPicPr>
        <p:blipFill>
          <a:blip r:embed="rId2"/>
          <a:srcRect l="3030" r="3030"/>
          <a:stretch>
            <a:fillRect/>
          </a:stretch>
        </p:blipFill>
        <p:spPr/>
      </p:pic>
    </p:spTree>
    <p:extLst>
      <p:ext uri="{BB962C8B-B14F-4D97-AF65-F5344CB8AC3E}">
        <p14:creationId xmlns:p14="http://schemas.microsoft.com/office/powerpoint/2010/main" val="507816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two or three ways in which a patriarchal blessing is like the Liahona?</a:t>
            </a:r>
          </a:p>
          <a:p>
            <a:endParaRPr lang="en-US" dirty="0"/>
          </a:p>
        </p:txBody>
      </p:sp>
      <p:sp>
        <p:nvSpPr>
          <p:cNvPr id="3" name="Title 2"/>
          <p:cNvSpPr>
            <a:spLocks noGrp="1"/>
          </p:cNvSpPr>
          <p:nvPr>
            <p:ph type="title"/>
          </p:nvPr>
        </p:nvSpPr>
        <p:spPr/>
        <p:txBody>
          <a:bodyPr/>
          <a:lstStyle/>
          <a:p>
            <a:r>
              <a:rPr lang="en-US" dirty="0"/>
              <a:t>Patriarchal Blessing</a:t>
            </a:r>
          </a:p>
        </p:txBody>
      </p:sp>
    </p:spTree>
    <p:extLst>
      <p:ext uri="{BB962C8B-B14F-4D97-AF65-F5344CB8AC3E}">
        <p14:creationId xmlns:p14="http://schemas.microsoft.com/office/powerpoint/2010/main" val="1048550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are two or three ways in which a patriarchal blessing is like the Liahona?</a:t>
            </a:r>
          </a:p>
          <a:p>
            <a:pPr fontAlgn="base"/>
            <a:r>
              <a:rPr lang="en-US" dirty="0"/>
              <a:t>What might cause us to miss important messages contained in our patriarchal blessing?</a:t>
            </a:r>
          </a:p>
          <a:p>
            <a:endParaRPr lang="en-US" dirty="0"/>
          </a:p>
        </p:txBody>
      </p:sp>
      <p:sp>
        <p:nvSpPr>
          <p:cNvPr id="3" name="Title 2"/>
          <p:cNvSpPr>
            <a:spLocks noGrp="1"/>
          </p:cNvSpPr>
          <p:nvPr>
            <p:ph type="title"/>
          </p:nvPr>
        </p:nvSpPr>
        <p:spPr/>
        <p:txBody>
          <a:bodyPr/>
          <a:lstStyle/>
          <a:p>
            <a:r>
              <a:rPr lang="en-US" dirty="0"/>
              <a:t>Patriarchal Blessing</a:t>
            </a:r>
          </a:p>
        </p:txBody>
      </p:sp>
    </p:spTree>
    <p:extLst>
      <p:ext uri="{BB962C8B-B14F-4D97-AF65-F5344CB8AC3E}">
        <p14:creationId xmlns:p14="http://schemas.microsoft.com/office/powerpoint/2010/main" val="320076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are two or three ways in which a patriarchal blessing is like the Liahona?</a:t>
            </a:r>
          </a:p>
          <a:p>
            <a:pPr fontAlgn="base"/>
            <a:r>
              <a:rPr lang="en-US" dirty="0"/>
              <a:t>What might cause us to miss important messages contained in our patriarchal blessing?</a:t>
            </a:r>
          </a:p>
          <a:p>
            <a:pPr fontAlgn="base"/>
            <a:r>
              <a:rPr lang="en-US" dirty="0"/>
              <a:t>When have you been blessed by following the guidance of your patriarchal blessing?</a:t>
            </a:r>
          </a:p>
          <a:p>
            <a:endParaRPr lang="en-US" dirty="0"/>
          </a:p>
        </p:txBody>
      </p:sp>
      <p:sp>
        <p:nvSpPr>
          <p:cNvPr id="3" name="Title 2"/>
          <p:cNvSpPr>
            <a:spLocks noGrp="1"/>
          </p:cNvSpPr>
          <p:nvPr>
            <p:ph type="title"/>
          </p:nvPr>
        </p:nvSpPr>
        <p:spPr/>
        <p:txBody>
          <a:bodyPr/>
          <a:lstStyle/>
          <a:p>
            <a:r>
              <a:rPr lang="en-US" dirty="0"/>
              <a:t>Patriarchal Blessing</a:t>
            </a:r>
          </a:p>
        </p:txBody>
      </p:sp>
    </p:spTree>
    <p:extLst>
      <p:ext uri="{BB962C8B-B14F-4D97-AF65-F5344CB8AC3E}">
        <p14:creationId xmlns:p14="http://schemas.microsoft.com/office/powerpoint/2010/main" val="3717656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W. Rolfe Kerr</a:t>
            </a:r>
          </a:p>
        </p:txBody>
      </p:sp>
      <p:sp>
        <p:nvSpPr>
          <p:cNvPr id="3" name="Content Placeholder 2"/>
          <p:cNvSpPr>
            <a:spLocks noGrp="1"/>
          </p:cNvSpPr>
          <p:nvPr>
            <p:ph sz="quarter" idx="4"/>
          </p:nvPr>
        </p:nvSpPr>
        <p:spPr/>
        <p:txBody>
          <a:bodyPr/>
          <a:lstStyle/>
          <a:p>
            <a:pPr marL="0" indent="0">
              <a:buNone/>
            </a:pPr>
            <a:r>
              <a:rPr lang="en-US" dirty="0"/>
              <a:t>“The words of Christ can be a personal Liahona for each of us, showing us the way. Let us not be slothful because of the easiness of the way. Let us in faith take the words of Christ into our minds and into our hearts as they are recorded in sacred scripture and as they are uttered by living prophets, seers, and revelators. </a:t>
            </a:r>
          </a:p>
          <a:p>
            <a:pPr marL="0" indent="0">
              <a:buNone/>
            </a:pPr>
            <a:r>
              <a:rPr lang="en-US" i="0" dirty="0"/>
              <a:t>Continued on next page.</a:t>
            </a:r>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3776911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W. Rolfe Kerr, cont.</a:t>
            </a:r>
          </a:p>
        </p:txBody>
      </p:sp>
      <p:sp>
        <p:nvSpPr>
          <p:cNvPr id="3" name="Content Placeholder 2"/>
          <p:cNvSpPr>
            <a:spLocks noGrp="1"/>
          </p:cNvSpPr>
          <p:nvPr>
            <p:ph sz="quarter" idx="4"/>
          </p:nvPr>
        </p:nvSpPr>
        <p:spPr/>
        <p:txBody>
          <a:bodyPr/>
          <a:lstStyle/>
          <a:p>
            <a:pPr marL="0" indent="0">
              <a:buNone/>
            </a:pPr>
            <a:r>
              <a:rPr lang="en-US" dirty="0"/>
              <a:t>“Let us with faith and diligence feast upon the words of Christ, for the words of Christ will be our spiritual Liahona telling us all things what we should do” (W. Rolfe Kerr, “The Words of Christ—Our Spiritual Liahona,” </a:t>
            </a:r>
            <a:r>
              <a:rPr lang="en-US" i="0" dirty="0"/>
              <a:t>Ensign</a:t>
            </a:r>
            <a:r>
              <a:rPr lang="en-US" dirty="0"/>
              <a:t> or </a:t>
            </a:r>
            <a:r>
              <a:rPr lang="en-US" i="0" dirty="0"/>
              <a:t>Liahona</a:t>
            </a:r>
            <a:r>
              <a:rPr lang="en-US" dirty="0"/>
              <a:t>, May 2004, 37).</a:t>
            </a:r>
          </a:p>
        </p:txBody>
      </p:sp>
      <p:pic>
        <p:nvPicPr>
          <p:cNvPr id="5" name="Picture Placeholder 4"/>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847402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two or three ways in which the scriptures and words of latter-day prophets are like the Liahona?</a:t>
            </a:r>
          </a:p>
          <a:p>
            <a:endParaRPr lang="en-US" dirty="0"/>
          </a:p>
        </p:txBody>
      </p:sp>
      <p:sp>
        <p:nvSpPr>
          <p:cNvPr id="3" name="Title 2"/>
          <p:cNvSpPr>
            <a:spLocks noGrp="1"/>
          </p:cNvSpPr>
          <p:nvPr>
            <p:ph type="title"/>
          </p:nvPr>
        </p:nvSpPr>
        <p:spPr/>
        <p:txBody>
          <a:bodyPr/>
          <a:lstStyle/>
          <a:p>
            <a:r>
              <a:rPr lang="en-US" dirty="0"/>
              <a:t>The Scriptures</a:t>
            </a:r>
          </a:p>
        </p:txBody>
      </p:sp>
    </p:spTree>
    <p:extLst>
      <p:ext uri="{BB962C8B-B14F-4D97-AF65-F5344CB8AC3E}">
        <p14:creationId xmlns:p14="http://schemas.microsoft.com/office/powerpoint/2010/main" val="1772497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two or three ways in which the scriptures and words of latter-day prophets are like the Liahona?</a:t>
            </a:r>
          </a:p>
          <a:p>
            <a:r>
              <a:rPr lang="en-US" dirty="0"/>
              <a:t>What might cause us to miss important messages contained in the scriptures or in the words of the latter-day prophets?</a:t>
            </a:r>
          </a:p>
          <a:p>
            <a:endParaRPr lang="en-US" dirty="0"/>
          </a:p>
        </p:txBody>
      </p:sp>
      <p:sp>
        <p:nvSpPr>
          <p:cNvPr id="3" name="Title 2"/>
          <p:cNvSpPr>
            <a:spLocks noGrp="1"/>
          </p:cNvSpPr>
          <p:nvPr>
            <p:ph type="title"/>
          </p:nvPr>
        </p:nvSpPr>
        <p:spPr/>
        <p:txBody>
          <a:bodyPr/>
          <a:lstStyle/>
          <a:p>
            <a:r>
              <a:rPr lang="en-US" dirty="0"/>
              <a:t>The Scriptures</a:t>
            </a:r>
          </a:p>
        </p:txBody>
      </p:sp>
    </p:spTree>
    <p:extLst>
      <p:ext uri="{BB962C8B-B14F-4D97-AF65-F5344CB8AC3E}">
        <p14:creationId xmlns:p14="http://schemas.microsoft.com/office/powerpoint/2010/main" val="713402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are some common ways people respond to challenges and hardships they face?</a:t>
            </a:r>
          </a:p>
          <a:p>
            <a:r>
              <a:rPr lang="en-US" dirty="0"/>
              <a:t>Reflect on how you are responding to the challenges of life.</a:t>
            </a:r>
          </a:p>
        </p:txBody>
      </p:sp>
      <p:sp>
        <p:nvSpPr>
          <p:cNvPr id="4" name="Title 3"/>
          <p:cNvSpPr>
            <a:spLocks noGrp="1"/>
          </p:cNvSpPr>
          <p:nvPr>
            <p:ph type="title"/>
          </p:nvPr>
        </p:nvSpPr>
        <p:spPr/>
        <p:txBody>
          <a:bodyPr/>
          <a:lstStyle/>
          <a:p>
            <a:r>
              <a:rPr lang="en-US" dirty="0"/>
              <a:t>Responding to Challenges</a:t>
            </a:r>
          </a:p>
        </p:txBody>
      </p:sp>
    </p:spTree>
    <p:extLst>
      <p:ext uri="{BB962C8B-B14F-4D97-AF65-F5344CB8AC3E}">
        <p14:creationId xmlns:p14="http://schemas.microsoft.com/office/powerpoint/2010/main" val="2077078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two or three ways in which the scriptures and words of latter-day prophets are like the Liahona?</a:t>
            </a:r>
          </a:p>
          <a:p>
            <a:r>
              <a:rPr lang="en-US" dirty="0"/>
              <a:t>What might cause us to miss important messages contained in the scriptures or in the words of the latter-day prophets?</a:t>
            </a:r>
          </a:p>
          <a:p>
            <a:r>
              <a:rPr lang="en-US" dirty="0"/>
              <a:t>When have you been blessed by following the guidance of the scriptures or latter-day prophets?</a:t>
            </a:r>
          </a:p>
        </p:txBody>
      </p:sp>
      <p:sp>
        <p:nvSpPr>
          <p:cNvPr id="3" name="Title 2"/>
          <p:cNvSpPr>
            <a:spLocks noGrp="1"/>
          </p:cNvSpPr>
          <p:nvPr>
            <p:ph type="title"/>
          </p:nvPr>
        </p:nvSpPr>
        <p:spPr/>
        <p:txBody>
          <a:bodyPr/>
          <a:lstStyle/>
          <a:p>
            <a:r>
              <a:rPr lang="en-US" dirty="0"/>
              <a:t>The Scriptures</a:t>
            </a:r>
          </a:p>
        </p:txBody>
      </p:sp>
    </p:spTree>
    <p:extLst>
      <p:ext uri="{BB962C8B-B14F-4D97-AF65-F5344CB8AC3E}">
        <p14:creationId xmlns:p14="http://schemas.microsoft.com/office/powerpoint/2010/main" val="3159702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David A. Bednar </a:t>
            </a:r>
          </a:p>
        </p:txBody>
      </p:sp>
      <p:sp>
        <p:nvSpPr>
          <p:cNvPr id="3" name="Content Placeholder 2"/>
          <p:cNvSpPr>
            <a:spLocks noGrp="1"/>
          </p:cNvSpPr>
          <p:nvPr>
            <p:ph sz="quarter" idx="4"/>
          </p:nvPr>
        </p:nvSpPr>
        <p:spPr/>
        <p:txBody>
          <a:bodyPr/>
          <a:lstStyle/>
          <a:p>
            <a:r>
              <a:rPr lang="en-US" dirty="0"/>
              <a:t>“As we strive to align our attitudes and actions with righteousness, then the Holy Ghost becomes for us today what the Liahona was for Lehi and his family in their day. The very factors that caused the Liahona to work for Lehi will likewise invite the Holy Ghost into our lives. And the very factors that caused the Liahona not to work anciently will likewise cause us to withdraw ourselves from the Holy Ghost today” (David A. Bednar, “That We May Always Have His Spirit to Be with Us,” </a:t>
            </a:r>
            <a:r>
              <a:rPr lang="en-US" i="0" dirty="0"/>
              <a:t>Ensign</a:t>
            </a:r>
            <a:r>
              <a:rPr lang="en-US" dirty="0"/>
              <a:t> or </a:t>
            </a:r>
            <a:r>
              <a:rPr lang="en-US" i="0" dirty="0"/>
              <a:t>Liahona</a:t>
            </a:r>
            <a:r>
              <a:rPr lang="en-US" dirty="0"/>
              <a:t>, May 2006, 30).</a:t>
            </a:r>
          </a:p>
        </p:txBody>
      </p:sp>
      <p:pic>
        <p:nvPicPr>
          <p:cNvPr id="5" name="Picture Placeholder 4"/>
          <p:cNvPicPr>
            <a:picLocks noGrp="1" noChangeAspect="1"/>
          </p:cNvPicPr>
          <p:nvPr>
            <p:ph type="pic" sz="quarter" idx="10"/>
          </p:nvPr>
        </p:nvPicPr>
        <p:blipFill>
          <a:blip r:embed="rId2"/>
          <a:srcRect t="79" b="79"/>
          <a:stretch>
            <a:fillRect/>
          </a:stretch>
        </p:blipFill>
        <p:spPr/>
      </p:pic>
    </p:spTree>
    <p:extLst>
      <p:ext uri="{BB962C8B-B14F-4D97-AF65-F5344CB8AC3E}">
        <p14:creationId xmlns:p14="http://schemas.microsoft.com/office/powerpoint/2010/main" val="288037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two or three ways in which the Holy Ghost is like the Liahona?</a:t>
            </a:r>
          </a:p>
          <a:p>
            <a:endParaRPr lang="en-US" dirty="0"/>
          </a:p>
        </p:txBody>
      </p:sp>
      <p:sp>
        <p:nvSpPr>
          <p:cNvPr id="3" name="Title 2"/>
          <p:cNvSpPr>
            <a:spLocks noGrp="1"/>
          </p:cNvSpPr>
          <p:nvPr>
            <p:ph type="title"/>
          </p:nvPr>
        </p:nvSpPr>
        <p:spPr/>
        <p:txBody>
          <a:bodyPr/>
          <a:lstStyle/>
          <a:p>
            <a:r>
              <a:rPr lang="en-US" dirty="0"/>
              <a:t>The Holy Ghost</a:t>
            </a:r>
          </a:p>
        </p:txBody>
      </p:sp>
    </p:spTree>
    <p:extLst>
      <p:ext uri="{BB962C8B-B14F-4D97-AF65-F5344CB8AC3E}">
        <p14:creationId xmlns:p14="http://schemas.microsoft.com/office/powerpoint/2010/main" val="1264906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two or three ways in which the Holy Ghost is like the Liahona?</a:t>
            </a:r>
          </a:p>
          <a:p>
            <a:r>
              <a:rPr lang="en-US" dirty="0"/>
              <a:t>What might cause us to miss important messages from the Holy Ghost?</a:t>
            </a:r>
          </a:p>
          <a:p>
            <a:endParaRPr lang="en-US" dirty="0"/>
          </a:p>
        </p:txBody>
      </p:sp>
      <p:sp>
        <p:nvSpPr>
          <p:cNvPr id="3" name="Title 2"/>
          <p:cNvSpPr>
            <a:spLocks noGrp="1"/>
          </p:cNvSpPr>
          <p:nvPr>
            <p:ph type="title"/>
          </p:nvPr>
        </p:nvSpPr>
        <p:spPr/>
        <p:txBody>
          <a:bodyPr/>
          <a:lstStyle/>
          <a:p>
            <a:r>
              <a:rPr lang="en-US" dirty="0"/>
              <a:t>The Holy Ghost</a:t>
            </a:r>
          </a:p>
        </p:txBody>
      </p:sp>
    </p:spTree>
    <p:extLst>
      <p:ext uri="{BB962C8B-B14F-4D97-AF65-F5344CB8AC3E}">
        <p14:creationId xmlns:p14="http://schemas.microsoft.com/office/powerpoint/2010/main" val="2637455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two or three ways in which the Holy Ghost is like the Liahona?</a:t>
            </a:r>
          </a:p>
          <a:p>
            <a:r>
              <a:rPr lang="en-US" dirty="0"/>
              <a:t>What might cause us to miss important messages from the Holy Ghost?</a:t>
            </a:r>
          </a:p>
          <a:p>
            <a:r>
              <a:rPr lang="en-US" dirty="0"/>
              <a:t>When have you been blessed by following the guidance of the Holy Ghost?</a:t>
            </a:r>
          </a:p>
        </p:txBody>
      </p:sp>
      <p:sp>
        <p:nvSpPr>
          <p:cNvPr id="3" name="Title 2"/>
          <p:cNvSpPr>
            <a:spLocks noGrp="1"/>
          </p:cNvSpPr>
          <p:nvPr>
            <p:ph type="title"/>
          </p:nvPr>
        </p:nvSpPr>
        <p:spPr/>
        <p:txBody>
          <a:bodyPr/>
          <a:lstStyle/>
          <a:p>
            <a:r>
              <a:rPr lang="en-US" dirty="0"/>
              <a:t>The Holy Ghost</a:t>
            </a:r>
          </a:p>
        </p:txBody>
      </p:sp>
    </p:spTree>
    <p:extLst>
      <p:ext uri="{BB962C8B-B14F-4D97-AF65-F5344CB8AC3E}">
        <p14:creationId xmlns:p14="http://schemas.microsoft.com/office/powerpoint/2010/main" val="2632518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1 Nephi 16:33–39 we learn that Ishmael died. Some of his children mourned exceedingly and again began to murmur against Lehi and Nephi. Laman, Lemuel, and the sons of Ishmael conspired to kill Lehi and Nephi, but the voice of the Lord rebuked them and they repented and turned away from their anger.</a:t>
            </a:r>
          </a:p>
        </p:txBody>
      </p:sp>
      <p:sp>
        <p:nvSpPr>
          <p:cNvPr id="3" name="Title 2"/>
          <p:cNvSpPr>
            <a:spLocks noGrp="1"/>
          </p:cNvSpPr>
          <p:nvPr>
            <p:ph type="title"/>
          </p:nvPr>
        </p:nvSpPr>
        <p:spPr/>
        <p:txBody>
          <a:bodyPr/>
          <a:lstStyle/>
          <a:p>
            <a:r>
              <a:rPr lang="en-US" dirty="0"/>
              <a:t> 1 Nephi 16:33–39</a:t>
            </a:r>
          </a:p>
        </p:txBody>
      </p:sp>
    </p:spTree>
    <p:extLst>
      <p:ext uri="{BB962C8B-B14F-4D97-AF65-F5344CB8AC3E}">
        <p14:creationId xmlns:p14="http://schemas.microsoft.com/office/powerpoint/2010/main" val="1655108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05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Lehi’s family often experienced hardships as they traveled in the wilderness. As we study 1 Nephi 16 today, look for how the different individuals in Lehi’s family responded to these trials and how we can invite God’s help in the way that we choose to respond to our personal challenges.</a:t>
            </a:r>
          </a:p>
          <a:p>
            <a:endParaRPr lang="en-US" dirty="0"/>
          </a:p>
        </p:txBody>
      </p:sp>
      <p:sp>
        <p:nvSpPr>
          <p:cNvPr id="3" name="Title 2"/>
          <p:cNvSpPr>
            <a:spLocks noGrp="1"/>
          </p:cNvSpPr>
          <p:nvPr>
            <p:ph type="title"/>
          </p:nvPr>
        </p:nvSpPr>
        <p:spPr/>
        <p:txBody>
          <a:bodyPr/>
          <a:lstStyle/>
          <a:p>
            <a:r>
              <a:rPr lang="en-US" dirty="0"/>
              <a:t>Trials and Hardships</a:t>
            </a:r>
          </a:p>
        </p:txBody>
      </p:sp>
    </p:spTree>
    <p:extLst>
      <p:ext uri="{BB962C8B-B14F-4D97-AF65-F5344CB8AC3E}">
        <p14:creationId xmlns:p14="http://schemas.microsoft.com/office/powerpoint/2010/main" val="3233983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Laman and Lemuel complained to Nephi that he had spoken hard things to them as he explained their father’s vision to them. Nephi responded that “the guilty taketh the truth to be hard” (1 Nephi 16:2) and exhorted them to keep the commandments of God. Nephi’s brethren humbled themselves as a result of his diligence in teaching them. In 1 Nephi 16:7–8, we learn that Lehi’s sons and their companion Zoram each married one of Ishmael’s daughters.</a:t>
            </a:r>
          </a:p>
        </p:txBody>
      </p:sp>
      <p:sp>
        <p:nvSpPr>
          <p:cNvPr id="3" name="Title 2"/>
          <p:cNvSpPr>
            <a:spLocks noGrp="1"/>
          </p:cNvSpPr>
          <p:nvPr>
            <p:ph type="title"/>
          </p:nvPr>
        </p:nvSpPr>
        <p:spPr/>
        <p:txBody>
          <a:bodyPr/>
          <a:lstStyle/>
          <a:p>
            <a:r>
              <a:rPr lang="en-US" dirty="0"/>
              <a:t>1 Nephi 16:1–8</a:t>
            </a:r>
          </a:p>
        </p:txBody>
      </p:sp>
    </p:spTree>
    <p:extLst>
      <p:ext uri="{BB962C8B-B14F-4D97-AF65-F5344CB8AC3E}">
        <p14:creationId xmlns:p14="http://schemas.microsoft.com/office/powerpoint/2010/main" val="294292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from the Lord</a:t>
            </a:r>
          </a:p>
        </p:txBody>
      </p:sp>
      <p:sp>
        <p:nvSpPr>
          <p:cNvPr id="3" name="Content Placeholder 2"/>
          <p:cNvSpPr>
            <a:spLocks noGrp="1"/>
          </p:cNvSpPr>
          <p:nvPr>
            <p:ph sz="quarter" idx="4"/>
          </p:nvPr>
        </p:nvSpPr>
        <p:spPr/>
        <p:txBody>
          <a:bodyPr/>
          <a:lstStyle/>
          <a:p>
            <a:r>
              <a:rPr lang="en-US" i="0" dirty="0"/>
              <a:t>Read 1 Nephi 16:9–10, looking for what the Lord provided to help Lehi’s family during their journey.</a:t>
            </a:r>
          </a:p>
          <a:p>
            <a:endParaRPr lang="en-US" dirty="0"/>
          </a:p>
        </p:txBody>
      </p:sp>
      <p:pic>
        <p:nvPicPr>
          <p:cNvPr id="5" name="Picture Placeholder 4"/>
          <p:cNvPicPr>
            <a:picLocks noGrp="1" noChangeAspect="1"/>
          </p:cNvPicPr>
          <p:nvPr>
            <p:ph type="pic" sz="quarter" idx="10"/>
          </p:nvPr>
        </p:nvPicPr>
        <p:blipFill>
          <a:blip r:embed="rId2"/>
          <a:srcRect l="22170" r="22170"/>
          <a:stretch>
            <a:fillRect/>
          </a:stretch>
        </p:blipFill>
        <p:spPr/>
      </p:pic>
    </p:spTree>
    <p:extLst>
      <p:ext uri="{BB962C8B-B14F-4D97-AF65-F5344CB8AC3E}">
        <p14:creationId xmlns:p14="http://schemas.microsoft.com/office/powerpoint/2010/main" val="251953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 from the Lord</a:t>
            </a:r>
          </a:p>
        </p:txBody>
      </p:sp>
      <p:sp>
        <p:nvSpPr>
          <p:cNvPr id="3" name="Content Placeholder 2"/>
          <p:cNvSpPr>
            <a:spLocks noGrp="1"/>
          </p:cNvSpPr>
          <p:nvPr>
            <p:ph sz="quarter" idx="4"/>
          </p:nvPr>
        </p:nvSpPr>
        <p:spPr/>
        <p:txBody>
          <a:bodyPr/>
          <a:lstStyle/>
          <a:p>
            <a:r>
              <a:rPr lang="en-US" i="0" dirty="0"/>
              <a:t>Read 1 Nephi 16:9–10, looking for what the Lord provided to help Lehi’s family during their journey.</a:t>
            </a:r>
          </a:p>
          <a:p>
            <a:r>
              <a:rPr lang="en-US" i="0" dirty="0"/>
              <a:t>Lehi and his family called this ball the Liahona (see Alma 37:38).</a:t>
            </a:r>
          </a:p>
          <a:p>
            <a:endParaRPr lang="en-US" dirty="0"/>
          </a:p>
        </p:txBody>
      </p:sp>
      <p:pic>
        <p:nvPicPr>
          <p:cNvPr id="5" name="Picture Placeholder 4"/>
          <p:cNvPicPr>
            <a:picLocks noGrp="1" noChangeAspect="1"/>
          </p:cNvPicPr>
          <p:nvPr>
            <p:ph type="pic" sz="quarter" idx="10"/>
          </p:nvPr>
        </p:nvPicPr>
        <p:blipFill>
          <a:blip r:embed="rId2"/>
          <a:srcRect l="22170" r="22170"/>
          <a:stretch>
            <a:fillRect/>
          </a:stretch>
        </p:blipFill>
        <p:spPr/>
      </p:pic>
    </p:spTree>
    <p:extLst>
      <p:ext uri="{BB962C8B-B14F-4D97-AF65-F5344CB8AC3E}">
        <p14:creationId xmlns:p14="http://schemas.microsoft.com/office/powerpoint/2010/main" val="204618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Help from the Lord</a:t>
            </a:r>
          </a:p>
        </p:txBody>
      </p:sp>
      <p:sp>
        <p:nvSpPr>
          <p:cNvPr id="2" name="Content Placeholder 1"/>
          <p:cNvSpPr>
            <a:spLocks noGrp="1"/>
          </p:cNvSpPr>
          <p:nvPr>
            <p:ph sz="quarter" idx="4"/>
          </p:nvPr>
        </p:nvSpPr>
        <p:spPr/>
        <p:txBody>
          <a:bodyPr/>
          <a:lstStyle/>
          <a:p>
            <a:r>
              <a:rPr lang="en-US" i="0" dirty="0"/>
              <a:t>Read 1 Nephi 16:9–10, looking for what the Lord provided to help Lehi’s family during their journey.</a:t>
            </a:r>
          </a:p>
          <a:p>
            <a:r>
              <a:rPr lang="en-US" i="0" dirty="0"/>
              <a:t>Lehi and his family called this ball the Liahona (see Alma 37:38).</a:t>
            </a:r>
          </a:p>
          <a:p>
            <a:r>
              <a:rPr lang="en-US" i="0" dirty="0"/>
              <a:t>In what ways do you think such a gift would have been helpful to Lehi and his family in their circumstances?</a:t>
            </a:r>
          </a:p>
          <a:p>
            <a:endParaRPr lang="en-US" dirty="0"/>
          </a:p>
        </p:txBody>
      </p:sp>
      <p:pic>
        <p:nvPicPr>
          <p:cNvPr id="6" name="Picture Placeholder 5"/>
          <p:cNvPicPr>
            <a:picLocks noGrp="1" noChangeAspect="1"/>
          </p:cNvPicPr>
          <p:nvPr>
            <p:ph type="pic" sz="quarter" idx="10"/>
          </p:nvPr>
        </p:nvPicPr>
        <p:blipFill>
          <a:blip r:embed="rId2"/>
          <a:srcRect l="22170" r="22170"/>
          <a:stretch>
            <a:fillRect/>
          </a:stretch>
        </p:blipFill>
        <p:spPr/>
      </p:pic>
    </p:spTree>
    <p:extLst>
      <p:ext uri="{BB962C8B-B14F-4D97-AF65-F5344CB8AC3E}">
        <p14:creationId xmlns:p14="http://schemas.microsoft.com/office/powerpoint/2010/main" val="303047600"/>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164C68-F941-4590-BF44-3F1C1567F2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918297-34AC-4F3C-BEC6-96624051691A}">
  <ds:schemaRefs>
    <ds:schemaRef ds:uri="http://schemas.microsoft.com/sharepoint/v3/contenttype/forms"/>
  </ds:schemaRefs>
</ds:datastoreItem>
</file>

<file path=customXml/itemProps3.xml><?xml version="1.0" encoding="utf-8"?>
<ds:datastoreItem xmlns:ds="http://schemas.openxmlformats.org/officeDocument/2006/customXml" ds:itemID="{1BF1788F-365A-46DD-846D-1C34DE53E7B4}">
  <ds:schemaRefs>
    <ds:schemaRef ds:uri="http://purl.org/dc/elements/1.1/"/>
    <ds:schemaRef ds:uri="http://purl.org/dc/terms/"/>
    <ds:schemaRef ds:uri="b764eb9d-49e1-4eb4-965b-0d99005b74c0"/>
    <ds:schemaRef ds:uri="a51ac170-4e69-43ea-bbd4-5a9e3eb386dc"/>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3265</TotalTime>
  <Words>1778</Words>
  <Application>Microsoft Office PowerPoint</Application>
  <PresentationFormat>On-screen Show (4:3)</PresentationFormat>
  <Paragraphs>126</Paragraphs>
  <Slides>46</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46</vt:i4>
      </vt:variant>
    </vt:vector>
  </HeadingPairs>
  <TitlesOfParts>
    <vt:vector size="55" baseType="lpstr">
      <vt:lpstr>Arial</vt:lpstr>
      <vt:lpstr>Calibri</vt:lpstr>
      <vt:lpstr>Helam Slab ldsLat Light</vt:lpstr>
      <vt:lpstr>Open Sans</vt:lpstr>
      <vt:lpstr>Old Testament</vt:lpstr>
      <vt:lpstr>1_Old Testament</vt:lpstr>
      <vt:lpstr>2_Old Testament</vt:lpstr>
      <vt:lpstr>3_Old Testament</vt:lpstr>
      <vt:lpstr>4_Old Testament</vt:lpstr>
      <vt:lpstr>1 Nephi 16</vt:lpstr>
      <vt:lpstr>Devotional</vt:lpstr>
      <vt:lpstr>Responding to Challenges</vt:lpstr>
      <vt:lpstr>Responding to Challenges</vt:lpstr>
      <vt:lpstr>Trials and Hardships</vt:lpstr>
      <vt:lpstr>1 Nephi 16:1–8</vt:lpstr>
      <vt:lpstr>Help from the Lord</vt:lpstr>
      <vt:lpstr>Help from the Lord</vt:lpstr>
      <vt:lpstr>Help from the Lord</vt:lpstr>
      <vt:lpstr>The Liahona</vt:lpstr>
      <vt:lpstr>Lehi’s Family</vt:lpstr>
      <vt:lpstr>Lehi’s Family</vt:lpstr>
      <vt:lpstr>Lehi’s Family</vt:lpstr>
      <vt:lpstr>Lehi’s Family</vt:lpstr>
      <vt:lpstr>Facing Trials</vt:lpstr>
      <vt:lpstr>The Broken Bow</vt:lpstr>
      <vt:lpstr>The Broken Bow</vt:lpstr>
      <vt:lpstr>The Broken Bow</vt:lpstr>
      <vt:lpstr>Nephi Went to Lehi</vt:lpstr>
      <vt:lpstr>Nephi Went to Lehi</vt:lpstr>
      <vt:lpstr>Results of Nephi’s Efforts</vt:lpstr>
      <vt:lpstr>Results of Nephi’s Efforts</vt:lpstr>
      <vt:lpstr>Our Own Effort</vt:lpstr>
      <vt:lpstr>Our Own Effort</vt:lpstr>
      <vt:lpstr>Our Own Effort</vt:lpstr>
      <vt:lpstr>The Liahona</vt:lpstr>
      <vt:lpstr>The Liahona</vt:lpstr>
      <vt:lpstr>The Liahona</vt:lpstr>
      <vt:lpstr>Following the Lord’s Direction</vt:lpstr>
      <vt:lpstr>Following the Lord’s Direction</vt:lpstr>
      <vt:lpstr>President Thomas S. Monson</vt:lpstr>
      <vt:lpstr>President Thomas S. Monson, cont.</vt:lpstr>
      <vt:lpstr>Patriarchal Blessing</vt:lpstr>
      <vt:lpstr>Patriarchal Blessing</vt:lpstr>
      <vt:lpstr>Patriarchal Blessing</vt:lpstr>
      <vt:lpstr>Elder W. Rolfe Kerr</vt:lpstr>
      <vt:lpstr>Elder W. Rolfe Kerr, cont.</vt:lpstr>
      <vt:lpstr>The Scriptures</vt:lpstr>
      <vt:lpstr>The Scriptures</vt:lpstr>
      <vt:lpstr>The Scriptures</vt:lpstr>
      <vt:lpstr>Elder David A. Bednar </vt:lpstr>
      <vt:lpstr>The Holy Ghost</vt:lpstr>
      <vt:lpstr>The Holy Ghost</vt:lpstr>
      <vt:lpstr>The Holy Ghost</vt:lpstr>
      <vt:lpstr> 1 Nephi 16:33–39</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252</cp:revision>
  <dcterms:created xsi:type="dcterms:W3CDTF">2013-07-15T20:26:14Z</dcterms:created>
  <dcterms:modified xsi:type="dcterms:W3CDTF">2017-06-05T16:16:19Z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