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90"/>
  </p:notesMasterIdLst>
  <p:handoutMasterIdLst>
    <p:handoutMasterId r:id="rId91"/>
  </p:handoutMasterIdLst>
  <p:sldIdLst>
    <p:sldId id="319" r:id="rId9"/>
    <p:sldId id="328" r:id="rId10"/>
    <p:sldId id="331" r:id="rId11"/>
    <p:sldId id="329" r:id="rId12"/>
    <p:sldId id="403" r:id="rId13"/>
    <p:sldId id="404" r:id="rId14"/>
    <p:sldId id="405" r:id="rId15"/>
    <p:sldId id="406" r:id="rId16"/>
    <p:sldId id="330" r:id="rId17"/>
    <p:sldId id="451" r:id="rId18"/>
    <p:sldId id="335" r:id="rId19"/>
    <p:sldId id="333" r:id="rId20"/>
    <p:sldId id="336" r:id="rId21"/>
    <p:sldId id="334" r:id="rId22"/>
    <p:sldId id="337" r:id="rId23"/>
    <p:sldId id="408" r:id="rId24"/>
    <p:sldId id="340" r:id="rId25"/>
    <p:sldId id="338" r:id="rId26"/>
    <p:sldId id="344" r:id="rId27"/>
    <p:sldId id="342" r:id="rId28"/>
    <p:sldId id="409" r:id="rId29"/>
    <p:sldId id="410" r:id="rId30"/>
    <p:sldId id="345" r:id="rId31"/>
    <p:sldId id="349" r:id="rId32"/>
    <p:sldId id="350" r:id="rId33"/>
    <p:sldId id="351" r:id="rId34"/>
    <p:sldId id="353" r:id="rId35"/>
    <p:sldId id="411" r:id="rId36"/>
    <p:sldId id="412" r:id="rId37"/>
    <p:sldId id="362" r:id="rId38"/>
    <p:sldId id="355" r:id="rId39"/>
    <p:sldId id="356" r:id="rId40"/>
    <p:sldId id="363" r:id="rId41"/>
    <p:sldId id="358" r:id="rId42"/>
    <p:sldId id="364" r:id="rId43"/>
    <p:sldId id="359" r:id="rId44"/>
    <p:sldId id="413" r:id="rId45"/>
    <p:sldId id="365" r:id="rId46"/>
    <p:sldId id="428" r:id="rId47"/>
    <p:sldId id="448" r:id="rId48"/>
    <p:sldId id="431" r:id="rId49"/>
    <p:sldId id="449" r:id="rId50"/>
    <p:sldId id="368" r:id="rId51"/>
    <p:sldId id="418" r:id="rId52"/>
    <p:sldId id="423" r:id="rId53"/>
    <p:sldId id="424" r:id="rId54"/>
    <p:sldId id="425" r:id="rId55"/>
    <p:sldId id="426" r:id="rId56"/>
    <p:sldId id="427" r:id="rId57"/>
    <p:sldId id="446" r:id="rId58"/>
    <p:sldId id="371" r:id="rId59"/>
    <p:sldId id="373" r:id="rId60"/>
    <p:sldId id="372" r:id="rId61"/>
    <p:sldId id="433" r:id="rId62"/>
    <p:sldId id="381" r:id="rId63"/>
    <p:sldId id="382" r:id="rId64"/>
    <p:sldId id="383" r:id="rId65"/>
    <p:sldId id="375" r:id="rId66"/>
    <p:sldId id="434" r:id="rId67"/>
    <p:sldId id="450" r:id="rId68"/>
    <p:sldId id="384" r:id="rId69"/>
    <p:sldId id="387" r:id="rId70"/>
    <p:sldId id="391" r:id="rId71"/>
    <p:sldId id="388" r:id="rId72"/>
    <p:sldId id="435" r:id="rId73"/>
    <p:sldId id="436" r:id="rId74"/>
    <p:sldId id="392" r:id="rId75"/>
    <p:sldId id="440" r:id="rId76"/>
    <p:sldId id="441" r:id="rId77"/>
    <p:sldId id="439" r:id="rId78"/>
    <p:sldId id="394" r:id="rId79"/>
    <p:sldId id="397" r:id="rId80"/>
    <p:sldId id="395" r:id="rId81"/>
    <p:sldId id="442" r:id="rId82"/>
    <p:sldId id="443" r:id="rId83"/>
    <p:sldId id="398" r:id="rId84"/>
    <p:sldId id="444" r:id="rId85"/>
    <p:sldId id="399" r:id="rId86"/>
    <p:sldId id="401" r:id="rId87"/>
    <p:sldId id="445" r:id="rId88"/>
    <p:sldId id="327"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30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17864-E162-4BF0-80D5-A8D2C96CEDEC}" type="datetimeFigureOut">
              <a:rPr lang="en-US" smtClean="0"/>
              <a:t>6/15/2017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DC073-638B-4E38-944E-DCEF0032C827}" type="slidenum">
              <a:rPr lang="en-US" smtClean="0"/>
              <a:t>‹#›</a:t>
            </a:fld>
            <a:endParaRPr lang="en-US"/>
          </a:p>
        </p:txBody>
      </p:sp>
    </p:spTree>
    <p:extLst>
      <p:ext uri="{BB962C8B-B14F-4D97-AF65-F5344CB8AC3E}">
        <p14:creationId xmlns:p14="http://schemas.microsoft.com/office/powerpoint/2010/main" val="2308221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2103947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Acquiring Spiritual Knowledge</a:t>
            </a:r>
          </a:p>
        </p:txBody>
      </p:sp>
      <p:sp>
        <p:nvSpPr>
          <p:cNvPr id="3" name="Text Placeholder 2"/>
          <p:cNvSpPr>
            <a:spLocks noGrp="1"/>
          </p:cNvSpPr>
          <p:nvPr>
            <p:ph type="body" sz="quarter" idx="11"/>
          </p:nvPr>
        </p:nvSpPr>
        <p:spPr/>
        <p:txBody>
          <a:bodyPr/>
          <a:lstStyle/>
          <a:p>
            <a:r>
              <a:rPr lang="en-US" dirty="0"/>
              <a:t>Part 2</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you learn from principle 1, “Act in Faith,” from the </a:t>
            </a:r>
            <a:r>
              <a:rPr lang="en-US" i="1" dirty="0"/>
              <a:t>Doctrinal Mastery Core Document</a:t>
            </a:r>
            <a:r>
              <a:rPr lang="en-US" dirty="0"/>
              <a:t> that can help you act in faith when you have questions or concerns?</a:t>
            </a:r>
          </a:p>
          <a:p>
            <a:r>
              <a:rPr lang="en-US" dirty="0"/>
              <a:t>How can living according to truths you have already received be helpful when you have questions or concerns?</a:t>
            </a:r>
          </a:p>
          <a:p>
            <a:endParaRPr lang="en-US" dirty="0"/>
          </a:p>
        </p:txBody>
      </p:sp>
      <p:sp>
        <p:nvSpPr>
          <p:cNvPr id="3" name="Title 2"/>
          <p:cNvSpPr>
            <a:spLocks noGrp="1"/>
          </p:cNvSpPr>
          <p:nvPr>
            <p:ph type="title"/>
          </p:nvPr>
        </p:nvSpPr>
        <p:spPr/>
        <p:txBody>
          <a:bodyPr/>
          <a:lstStyle/>
          <a:p>
            <a:r>
              <a:rPr lang="en-US" dirty="0"/>
              <a:t>Acting in Faith</a:t>
            </a:r>
          </a:p>
        </p:txBody>
      </p:sp>
    </p:spTree>
    <p:extLst>
      <p:ext uri="{BB962C8B-B14F-4D97-AF65-F5344CB8AC3E}">
        <p14:creationId xmlns:p14="http://schemas.microsoft.com/office/powerpoint/2010/main" val="272050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continue to seek for answers, we must live by faith—trusting that we will eventually receive the answers we seek.</a:t>
            </a:r>
          </a:p>
          <a:p>
            <a:endParaRPr lang="en-US" dirty="0"/>
          </a:p>
        </p:txBody>
      </p:sp>
      <p:sp>
        <p:nvSpPr>
          <p:cNvPr id="3" name="Title 2"/>
          <p:cNvSpPr>
            <a:spLocks noGrp="1"/>
          </p:cNvSpPr>
          <p:nvPr>
            <p:ph type="title"/>
          </p:nvPr>
        </p:nvSpPr>
        <p:spPr/>
        <p:txBody>
          <a:bodyPr/>
          <a:lstStyle/>
          <a:p>
            <a:r>
              <a:rPr lang="en-US" dirty="0"/>
              <a:t>Live by Faith</a:t>
            </a:r>
          </a:p>
        </p:txBody>
      </p:sp>
    </p:spTree>
    <p:extLst>
      <p:ext uri="{BB962C8B-B14F-4D97-AF65-F5344CB8AC3E}">
        <p14:creationId xmlns:p14="http://schemas.microsoft.com/office/powerpoint/2010/main" val="832419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continue to seek for answers, we must live by faith—trusting that we will eventually receive the answers we seek.</a:t>
            </a:r>
          </a:p>
          <a:p>
            <a:r>
              <a:rPr lang="en-US" dirty="0"/>
              <a:t>Which Book of Mormon doctrinal mastery passage supports this statement of doctrine? </a:t>
            </a:r>
          </a:p>
        </p:txBody>
      </p:sp>
      <p:sp>
        <p:nvSpPr>
          <p:cNvPr id="3" name="Title 2"/>
          <p:cNvSpPr>
            <a:spLocks noGrp="1"/>
          </p:cNvSpPr>
          <p:nvPr>
            <p:ph type="title"/>
          </p:nvPr>
        </p:nvSpPr>
        <p:spPr/>
        <p:txBody>
          <a:bodyPr/>
          <a:lstStyle/>
          <a:p>
            <a:r>
              <a:rPr lang="en-US" dirty="0"/>
              <a:t>Live by Faith</a:t>
            </a:r>
          </a:p>
        </p:txBody>
      </p:sp>
    </p:spTree>
    <p:extLst>
      <p:ext uri="{BB962C8B-B14F-4D97-AF65-F5344CB8AC3E}">
        <p14:creationId xmlns:p14="http://schemas.microsoft.com/office/powerpoint/2010/main" val="85600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Ether 12:6, looking for words or phrases that help us understand why it is important for us to live by faith as we seek answers to our questions.</a:t>
            </a:r>
          </a:p>
          <a:p>
            <a:endParaRPr lang="en-US" dirty="0"/>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54148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Ether 12:6, looking for words or phrases that help us understand why it is important for us to live by faith as we seek answers to our questions.</a:t>
            </a:r>
          </a:p>
          <a:p>
            <a:r>
              <a:rPr lang="en-US" dirty="0"/>
              <a:t>What do you think it means that “ye receive no witness until after the trial of your faith” (Ether 12:6)?</a:t>
            </a:r>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319522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a:buNone/>
            </a:pPr>
            <a:r>
              <a:rPr lang="en-US" dirty="0"/>
              <a:t>“As you exercise your faith, applying gospel principles every day under any circumstances, you will taste the sweet fruits of the gospel, and by this fruit you will know of its truth” (Dieter F. Uchtdorf, “The Reflection in the Water” [Church Educational System fireside for young adults, Nov. 1, 2009], </a:t>
            </a:r>
            <a:r>
              <a:rPr lang="en-US" dirty="0" err="1"/>
              <a:t>LDS.org</a:t>
            </a:r>
            <a:r>
              <a:rPr lang="en-US" dirty="0"/>
              <a:t>).</a:t>
            </a:r>
          </a:p>
        </p:txBody>
      </p:sp>
      <p:pic>
        <p:nvPicPr>
          <p:cNvPr id="5" name="Picture Placeholder 4"/>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12911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a:buNone/>
            </a:pPr>
            <a:r>
              <a:rPr lang="en-US" dirty="0"/>
              <a:t>“As you exercise your faith, applying gospel principles every day under any circumstances, you will taste the sweet fruits of the gospel, and by this fruit you will know of its truth” (Dieter F. Uchtdorf, “The Reflection in the Water” [Church Educational System fireside for young adults, Nov. 1, 2009], </a:t>
            </a:r>
            <a:r>
              <a:rPr lang="en-US" dirty="0" err="1"/>
              <a:t>LDS.org</a:t>
            </a:r>
            <a:r>
              <a:rPr lang="en-US" dirty="0"/>
              <a:t>).</a:t>
            </a:r>
          </a:p>
          <a:p>
            <a:pPr>
              <a:buFont typeface="Arial" charset="0"/>
              <a:buChar char="•"/>
            </a:pPr>
            <a:r>
              <a:rPr lang="en-US" i="0" dirty="0"/>
              <a:t>According to President Uchtdorf, what can we do in order to receive or strengthen our testimony of the truthfulness of the </a:t>
            </a:r>
            <a:r>
              <a:rPr lang="en-US" i="0"/>
              <a:t>gospel?</a:t>
            </a:r>
            <a:endParaRPr lang="en-US" i="0" dirty="0"/>
          </a:p>
        </p:txBody>
      </p:sp>
      <p:pic>
        <p:nvPicPr>
          <p:cNvPr id="5" name="Picture Placeholder 4"/>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9406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Why do you think the Lord expects us to exercise our faith </a:t>
            </a:r>
            <a:r>
              <a:rPr lang="en-US" i="1" dirty="0"/>
              <a:t>before</a:t>
            </a:r>
            <a:r>
              <a:rPr lang="en-US" dirty="0"/>
              <a:t> we receive a witness or testimony of the truthfulness of the gospel?</a:t>
            </a:r>
          </a:p>
          <a:p>
            <a:endParaRPr lang="en-US" dirty="0"/>
          </a:p>
        </p:txBody>
      </p:sp>
      <p:sp>
        <p:nvSpPr>
          <p:cNvPr id="3" name="Title 2"/>
          <p:cNvSpPr>
            <a:spLocks noGrp="1"/>
          </p:cNvSpPr>
          <p:nvPr>
            <p:ph type="title"/>
          </p:nvPr>
        </p:nvSpPr>
        <p:spPr/>
        <p:txBody>
          <a:bodyPr/>
          <a:lstStyle/>
          <a:p>
            <a:r>
              <a:rPr lang="en-US" dirty="0"/>
              <a:t>Exercising Our Faith</a:t>
            </a:r>
          </a:p>
        </p:txBody>
      </p:sp>
    </p:spTree>
    <p:extLst>
      <p:ext uri="{BB962C8B-B14F-4D97-AF65-F5344CB8AC3E}">
        <p14:creationId xmlns:p14="http://schemas.microsoft.com/office/powerpoint/2010/main" val="3762382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Why do you think the Lord expects us to exercise our faith </a:t>
            </a:r>
            <a:r>
              <a:rPr lang="en-US" i="1" dirty="0"/>
              <a:t>before</a:t>
            </a:r>
            <a:r>
              <a:rPr lang="en-US" dirty="0"/>
              <a:t> we receive a witness or testimony of the truthfulness of the gospel?</a:t>
            </a:r>
          </a:p>
          <a:p>
            <a:pPr fontAlgn="base"/>
            <a:r>
              <a:rPr lang="en-US" dirty="0"/>
              <a:t>What is a truth you have received a testimony of by choosing to exercise your faith by applying gospel principles on a daily basis? How did that testimony come to you?</a:t>
            </a:r>
          </a:p>
          <a:p>
            <a:endParaRPr lang="en-US" dirty="0"/>
          </a:p>
        </p:txBody>
      </p:sp>
      <p:sp>
        <p:nvSpPr>
          <p:cNvPr id="3" name="Title 2"/>
          <p:cNvSpPr>
            <a:spLocks noGrp="1"/>
          </p:cNvSpPr>
          <p:nvPr>
            <p:ph type="title"/>
          </p:nvPr>
        </p:nvSpPr>
        <p:spPr/>
        <p:txBody>
          <a:bodyPr/>
          <a:lstStyle/>
          <a:p>
            <a:r>
              <a:rPr lang="en-US" dirty="0"/>
              <a:t>Exercising Our Faith</a:t>
            </a:r>
          </a:p>
        </p:txBody>
      </p:sp>
    </p:spTree>
    <p:extLst>
      <p:ext uri="{BB962C8B-B14F-4D97-AF65-F5344CB8AC3E}">
        <p14:creationId xmlns:p14="http://schemas.microsoft.com/office/powerpoint/2010/main" val="329034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are faithful to the truth and light we have already received, we will receive more. </a:t>
            </a:r>
          </a:p>
          <a:p>
            <a:endParaRPr lang="en-US" dirty="0"/>
          </a:p>
        </p:txBody>
      </p:sp>
      <p:sp>
        <p:nvSpPr>
          <p:cNvPr id="3" name="Title 2"/>
          <p:cNvSpPr>
            <a:spLocks noGrp="1"/>
          </p:cNvSpPr>
          <p:nvPr>
            <p:ph type="title"/>
          </p:nvPr>
        </p:nvSpPr>
        <p:spPr/>
        <p:txBody>
          <a:bodyPr/>
          <a:lstStyle/>
          <a:p>
            <a:r>
              <a:rPr lang="en-US" dirty="0"/>
              <a:t>Statements of Truth</a:t>
            </a:r>
          </a:p>
        </p:txBody>
      </p:sp>
    </p:spTree>
    <p:extLst>
      <p:ext uri="{BB962C8B-B14F-4D97-AF65-F5344CB8AC3E}">
        <p14:creationId xmlns:p14="http://schemas.microsoft.com/office/powerpoint/2010/main" val="15721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2346376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are faithful to the truth and light we have already received, we will receive more. </a:t>
            </a:r>
          </a:p>
          <a:p>
            <a:r>
              <a:rPr lang="en-US" b="1" dirty="0"/>
              <a:t>Answers to our questions and prayers often come “line upon line, precept upon precept.” </a:t>
            </a:r>
            <a:endParaRPr lang="en-US" dirty="0"/>
          </a:p>
          <a:p>
            <a:endParaRPr lang="en-US" dirty="0"/>
          </a:p>
        </p:txBody>
      </p:sp>
      <p:sp>
        <p:nvSpPr>
          <p:cNvPr id="3" name="Title 2"/>
          <p:cNvSpPr>
            <a:spLocks noGrp="1"/>
          </p:cNvSpPr>
          <p:nvPr>
            <p:ph type="title"/>
          </p:nvPr>
        </p:nvSpPr>
        <p:spPr/>
        <p:txBody>
          <a:bodyPr/>
          <a:lstStyle/>
          <a:p>
            <a:r>
              <a:rPr lang="en-US" dirty="0"/>
              <a:t>Statements of Truth</a:t>
            </a:r>
          </a:p>
        </p:txBody>
      </p:sp>
    </p:spTree>
    <p:extLst>
      <p:ext uri="{BB962C8B-B14F-4D97-AF65-F5344CB8AC3E}">
        <p14:creationId xmlns:p14="http://schemas.microsoft.com/office/powerpoint/2010/main" val="36977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are faithful to the truth and light we have already received, we will receive more. </a:t>
            </a:r>
          </a:p>
          <a:p>
            <a:r>
              <a:rPr lang="en-US" b="1" dirty="0"/>
              <a:t>Answers to our questions and prayers often come “line upon line, precept upon precept.” </a:t>
            </a:r>
          </a:p>
          <a:p>
            <a:r>
              <a:rPr lang="en-US" dirty="0"/>
              <a:t>How might these truths help a person understand why his or her testimony of the gospel has not grown more quickly? </a:t>
            </a:r>
          </a:p>
          <a:p>
            <a:endParaRPr lang="en-US" dirty="0"/>
          </a:p>
        </p:txBody>
      </p:sp>
      <p:sp>
        <p:nvSpPr>
          <p:cNvPr id="3" name="Title 2"/>
          <p:cNvSpPr>
            <a:spLocks noGrp="1"/>
          </p:cNvSpPr>
          <p:nvPr>
            <p:ph type="title"/>
          </p:nvPr>
        </p:nvSpPr>
        <p:spPr/>
        <p:txBody>
          <a:bodyPr/>
          <a:lstStyle/>
          <a:p>
            <a:r>
              <a:rPr lang="en-US" dirty="0"/>
              <a:t>Statements of Truth</a:t>
            </a:r>
          </a:p>
        </p:txBody>
      </p:sp>
    </p:spTree>
    <p:extLst>
      <p:ext uri="{BB962C8B-B14F-4D97-AF65-F5344CB8AC3E}">
        <p14:creationId xmlns:p14="http://schemas.microsoft.com/office/powerpoint/2010/main" val="453133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are faithful to the truth and light we have already received, we will receive more. </a:t>
            </a:r>
          </a:p>
          <a:p>
            <a:r>
              <a:rPr lang="en-US" b="1" dirty="0"/>
              <a:t>Answers to our questions and prayers often come “line upon line, precept upon precept.” </a:t>
            </a:r>
          </a:p>
          <a:p>
            <a:r>
              <a:rPr lang="en-US" dirty="0"/>
              <a:t>How might these truths help a person understand why his or her testimony of the gospel has not grown more quickly</a:t>
            </a:r>
            <a:r>
              <a:rPr lang="en-US"/>
              <a:t>? </a:t>
            </a:r>
          </a:p>
          <a:p>
            <a:r>
              <a:rPr lang="en-US"/>
              <a:t>What doctrinal mastery passage supports these two truths? </a:t>
            </a:r>
          </a:p>
          <a:p>
            <a:endParaRPr lang="en-US" dirty="0"/>
          </a:p>
          <a:p>
            <a:endParaRPr lang="en-US" dirty="0"/>
          </a:p>
        </p:txBody>
      </p:sp>
      <p:sp>
        <p:nvSpPr>
          <p:cNvPr id="3" name="Title 2"/>
          <p:cNvSpPr>
            <a:spLocks noGrp="1"/>
          </p:cNvSpPr>
          <p:nvPr>
            <p:ph type="title"/>
          </p:nvPr>
        </p:nvSpPr>
        <p:spPr/>
        <p:txBody>
          <a:bodyPr/>
          <a:lstStyle/>
          <a:p>
            <a:r>
              <a:rPr lang="en-US" dirty="0"/>
              <a:t>Statements of Truth</a:t>
            </a:r>
          </a:p>
        </p:txBody>
      </p:sp>
    </p:spTree>
    <p:extLst>
      <p:ext uri="{BB962C8B-B14F-4D97-AF65-F5344CB8AC3E}">
        <p14:creationId xmlns:p14="http://schemas.microsoft.com/office/powerpoint/2010/main" val="84326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Read 2 Nephi 28:30, looking for phrases that support the truths in the </a:t>
            </a:r>
            <a:r>
              <a:rPr lang="en-US" i="1" dirty="0"/>
              <a:t>Doctrinal Mastery Core Document.</a:t>
            </a:r>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275907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a:t>
            </a:r>
          </a:p>
        </p:txBody>
      </p:sp>
      <p:sp>
        <p:nvSpPr>
          <p:cNvPr id="3" name="Content Placeholder 2"/>
          <p:cNvSpPr>
            <a:spLocks noGrp="1"/>
          </p:cNvSpPr>
          <p:nvPr>
            <p:ph sz="quarter" idx="4"/>
          </p:nvPr>
        </p:nvSpPr>
        <p:spPr/>
        <p:txBody>
          <a:bodyPr/>
          <a:lstStyle/>
          <a:p>
            <a:pPr marL="0" indent="0">
              <a:buNone/>
            </a:pPr>
            <a:r>
              <a:rPr lang="en-US" dirty="0"/>
              <a:t>“I prayed for some miraculous intervention to deliver us. Although I offered that prayer many times with great sincerity and earnest desire, the answer in the end was no. Finally, I learned to pray as the Savior did: ‘Nevertheless not my will, but thine, be done’ (Luke 22:42). I sought the Lord’s help with each tiny step along the way to a final resolution.</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254284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 cont.</a:t>
            </a:r>
          </a:p>
        </p:txBody>
      </p:sp>
      <p:sp>
        <p:nvSpPr>
          <p:cNvPr id="3" name="Content Placeholder 2"/>
          <p:cNvSpPr>
            <a:spLocks noGrp="1"/>
          </p:cNvSpPr>
          <p:nvPr>
            <p:ph sz="quarter" idx="4"/>
          </p:nvPr>
        </p:nvSpPr>
        <p:spPr/>
        <p:txBody>
          <a:bodyPr/>
          <a:lstStyle/>
          <a:p>
            <a:pPr marL="0" indent="0">
              <a:buNone/>
            </a:pPr>
            <a:r>
              <a:rPr lang="en-US" dirty="0"/>
              <a:t>“… More than once I fell down before my Heavenly Father, begging in tears for His help. And He did help. Sometimes it was nothing more than a sense of peace, a feeling of assurance that things would work out. …</a:t>
            </a:r>
          </a:p>
          <a:p>
            <a:pPr marL="0" indent="0">
              <a:buNone/>
            </a:pPr>
            <a:r>
              <a:rPr lang="en-US" dirty="0"/>
              <a:t>“Though I suffered then, I am grateful now that there was not a quick solution to my problem.</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602806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 cont.</a:t>
            </a:r>
          </a:p>
        </p:txBody>
      </p:sp>
      <p:sp>
        <p:nvSpPr>
          <p:cNvPr id="3" name="Content Placeholder 2"/>
          <p:cNvSpPr>
            <a:spLocks noGrp="1"/>
          </p:cNvSpPr>
          <p:nvPr>
            <p:ph sz="quarter" idx="4"/>
          </p:nvPr>
        </p:nvSpPr>
        <p:spPr/>
        <p:txBody>
          <a:bodyPr/>
          <a:lstStyle/>
          <a:p>
            <a:pPr marL="0" indent="0">
              <a:buNone/>
            </a:pPr>
            <a:r>
              <a:rPr lang="en-US" dirty="0"/>
              <a:t>“The fact that I was forced to turn to God for help almost daily over an extended period of years taught me how to truly pray and get answers to prayer and taught me in a practical way to have faith in God. I came to know my Savior and my Heavenly Father in a way and to a degree that might not have happened otherwise or that might have taken me much longer. … I learned to trust in the Lord with all my heart. I learned to walk with Him day by day” (D. Todd Christofferson, “Recognizing God’s Hand in Our Daily Blessings” </a:t>
            </a:r>
            <a:r>
              <a:rPr lang="en-US" i="0" dirty="0"/>
              <a:t>Ensign</a:t>
            </a:r>
            <a:r>
              <a:rPr lang="en-US" dirty="0"/>
              <a:t>, Jan. 2012, 18–19).</a:t>
            </a:r>
          </a:p>
        </p:txBody>
      </p:sp>
      <p:pic>
        <p:nvPicPr>
          <p:cNvPr id="5" name="Picture Placeholder 4"/>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379799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what you learned from Elder Christofferson, what are some reasons why God might choose not to answer some of our questions and prayers immediately or in the way we desire?</a:t>
            </a:r>
          </a:p>
          <a:p>
            <a:endParaRPr lang="en-US" dirty="0"/>
          </a:p>
        </p:txBody>
      </p:sp>
      <p:sp>
        <p:nvSpPr>
          <p:cNvPr id="3" name="Title 2"/>
          <p:cNvSpPr>
            <a:spLocks noGrp="1"/>
          </p:cNvSpPr>
          <p:nvPr>
            <p:ph type="title"/>
          </p:nvPr>
        </p:nvSpPr>
        <p:spPr/>
        <p:txBody>
          <a:bodyPr/>
          <a:lstStyle/>
          <a:p>
            <a:r>
              <a:rPr lang="en-US" dirty="0"/>
              <a:t>Receiving Answers</a:t>
            </a:r>
          </a:p>
        </p:txBody>
      </p:sp>
    </p:spTree>
    <p:extLst>
      <p:ext uri="{BB962C8B-B14F-4D97-AF65-F5344CB8AC3E}">
        <p14:creationId xmlns:p14="http://schemas.microsoft.com/office/powerpoint/2010/main" val="281970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 hear about other people receiving answers to their prayers, but that doesn’t happen to me. It just doesn’t feel like God loves me, even though I’m trying to do what’s right. Why doesn’t God answer my prayers?”</a:t>
            </a:r>
          </a:p>
        </p:txBody>
      </p:sp>
      <p:sp>
        <p:nvSpPr>
          <p:cNvPr id="3" name="Title 2"/>
          <p:cNvSpPr>
            <a:spLocks noGrp="1"/>
          </p:cNvSpPr>
          <p:nvPr>
            <p:ph type="title"/>
          </p:nvPr>
        </p:nvSpPr>
        <p:spPr/>
        <p:txBody>
          <a:bodyPr/>
          <a:lstStyle/>
          <a:p>
            <a:r>
              <a:rPr lang="en-US" dirty="0"/>
              <a:t>A Concern</a:t>
            </a:r>
          </a:p>
        </p:txBody>
      </p:sp>
    </p:spTree>
    <p:extLst>
      <p:ext uri="{BB962C8B-B14F-4D97-AF65-F5344CB8AC3E}">
        <p14:creationId xmlns:p14="http://schemas.microsoft.com/office/powerpoint/2010/main" val="25137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 hear about other people receiving answers to their prayers, but that doesn’t happen to me. It just doesn’t feel like God loves me, even though I’m trying to do what’s right. Why doesn’t God answer my prayers?”</a:t>
            </a:r>
          </a:p>
          <a:p>
            <a:r>
              <a:rPr lang="en-US" dirty="0"/>
              <a:t>If you had this concern and question, how could </a:t>
            </a:r>
            <a:r>
              <a:rPr lang="en-US"/>
              <a:t>you choose to act in faith?</a:t>
            </a:r>
            <a:endParaRPr lang="en-US" dirty="0"/>
          </a:p>
          <a:p>
            <a:endParaRPr lang="en-US" dirty="0"/>
          </a:p>
        </p:txBody>
      </p:sp>
      <p:sp>
        <p:nvSpPr>
          <p:cNvPr id="3" name="Title 2"/>
          <p:cNvSpPr>
            <a:spLocks noGrp="1"/>
          </p:cNvSpPr>
          <p:nvPr>
            <p:ph type="title"/>
          </p:nvPr>
        </p:nvSpPr>
        <p:spPr/>
        <p:txBody>
          <a:bodyPr/>
          <a:lstStyle/>
          <a:p>
            <a:r>
              <a:rPr lang="en-US" dirty="0"/>
              <a:t>A Concern</a:t>
            </a:r>
          </a:p>
        </p:txBody>
      </p:sp>
    </p:spTree>
    <p:extLst>
      <p:ext uri="{BB962C8B-B14F-4D97-AF65-F5344CB8AC3E}">
        <p14:creationId xmlns:p14="http://schemas.microsoft.com/office/powerpoint/2010/main" val="212589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questions do you have about life or about the Church and its teachings and history?</a:t>
            </a:r>
          </a:p>
          <a:p>
            <a:endParaRPr lang="en-US" dirty="0"/>
          </a:p>
        </p:txBody>
      </p:sp>
      <p:sp>
        <p:nvSpPr>
          <p:cNvPr id="3" name="Title 2"/>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204724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times when you may have noticed that your religious beliefs and views on life were different than some of the beliefs and views of your friends and associates who are not members of The Church of Jesus Christ of Latter-day Saints.</a:t>
            </a:r>
          </a:p>
          <a:p>
            <a:endParaRPr lang="en-US" dirty="0"/>
          </a:p>
        </p:txBody>
      </p:sp>
      <p:sp>
        <p:nvSpPr>
          <p:cNvPr id="3" name="Title 2"/>
          <p:cNvSpPr>
            <a:spLocks noGrp="1"/>
          </p:cNvSpPr>
          <p:nvPr>
            <p:ph type="title"/>
          </p:nvPr>
        </p:nvSpPr>
        <p:spPr/>
        <p:txBody>
          <a:bodyPr/>
          <a:lstStyle/>
          <a:p>
            <a:r>
              <a:rPr lang="en-US" dirty="0"/>
              <a:t>Religious Beliefs</a:t>
            </a:r>
          </a:p>
        </p:txBody>
      </p:sp>
    </p:spTree>
    <p:extLst>
      <p:ext uri="{BB962C8B-B14F-4D97-AF65-F5344CB8AC3E}">
        <p14:creationId xmlns:p14="http://schemas.microsoft.com/office/powerpoint/2010/main" val="171040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Dallin H. Oaks</a:t>
            </a:r>
          </a:p>
        </p:txBody>
      </p:sp>
      <p:sp>
        <p:nvSpPr>
          <p:cNvPr id="3" name="Content Placeholder 2"/>
          <p:cNvSpPr>
            <a:spLocks noGrp="1"/>
          </p:cNvSpPr>
          <p:nvPr>
            <p:ph sz="quarter" idx="4"/>
          </p:nvPr>
        </p:nvSpPr>
        <p:spPr/>
        <p:txBody>
          <a:bodyPr/>
          <a:lstStyle/>
          <a:p>
            <a:pPr marL="0" indent="0">
              <a:buNone/>
            </a:pPr>
            <a:r>
              <a:rPr lang="en-US" dirty="0"/>
              <a:t>“On many important subjects our assumptions [or beliefs] … are different from [those of] many of our friends and associates. They are also different from many assumptions currently used in the media. … For example, because Latter-day Saints know our Heavenly Father’s plan for His children, we know that this mortal life is not a one-act play sandwiched between an unknowable past and an uncertain future. This life is like the second act in a three-act play. </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231052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Dallin H. Oaks, cont.</a:t>
            </a:r>
          </a:p>
        </p:txBody>
      </p:sp>
      <p:sp>
        <p:nvSpPr>
          <p:cNvPr id="3" name="Content Placeholder 2"/>
          <p:cNvSpPr>
            <a:spLocks noGrp="1"/>
          </p:cNvSpPr>
          <p:nvPr>
            <p:ph sz="quarter" idx="4"/>
          </p:nvPr>
        </p:nvSpPr>
        <p:spPr/>
        <p:txBody>
          <a:bodyPr/>
          <a:lstStyle/>
          <a:p>
            <a:pPr marL="0" indent="0">
              <a:buNone/>
            </a:pPr>
            <a:r>
              <a:rPr lang="en-US" dirty="0"/>
              <a:t>“Its purpose is defined by what is revealed about our spiritual existence in act 1 and our eternal destiny in act 3. Because of our knowledge of this plan and other truths that God has revealed, we start with different assumptions than those who do not share our knowledge. As a result, we reach different conclusions on many important subjects that others judge only in terms of their opinions about mortal life” (Dallin H. Oaks, “As He </a:t>
            </a:r>
            <a:r>
              <a:rPr lang="en-US" dirty="0" err="1"/>
              <a:t>Thinketh</a:t>
            </a:r>
            <a:r>
              <a:rPr lang="en-US" dirty="0"/>
              <a:t> in His Heart” [evening with a General Authority, Feb. 8, 2013], lds.org/broadcasts).</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97222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Elder Oaks, why do Latter-day Saints view questions relating to our life on earth and religious subjects differently than how others might view them? </a:t>
            </a:r>
          </a:p>
          <a:p>
            <a:endParaRPr lang="en-US" dirty="0"/>
          </a:p>
        </p:txBody>
      </p:sp>
      <p:sp>
        <p:nvSpPr>
          <p:cNvPr id="3" name="Title 2"/>
          <p:cNvSpPr>
            <a:spLocks noGrp="1"/>
          </p:cNvSpPr>
          <p:nvPr>
            <p:ph type="title"/>
          </p:nvPr>
        </p:nvSpPr>
        <p:spPr/>
        <p:txBody>
          <a:bodyPr/>
          <a:lstStyle/>
          <a:p>
            <a:r>
              <a:rPr lang="en-US" dirty="0"/>
              <a:t>Different Views</a:t>
            </a:r>
          </a:p>
        </p:txBody>
      </p:sp>
    </p:spTree>
    <p:extLst>
      <p:ext uri="{BB962C8B-B14F-4D97-AF65-F5344CB8AC3E}">
        <p14:creationId xmlns:p14="http://schemas.microsoft.com/office/powerpoint/2010/main" val="2363422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9661" y="2608729"/>
            <a:ext cx="6659544" cy="1691397"/>
          </a:xfrm>
        </p:spPr>
      </p:pic>
      <p:sp>
        <p:nvSpPr>
          <p:cNvPr id="3" name="Title 2"/>
          <p:cNvSpPr>
            <a:spLocks noGrp="1"/>
          </p:cNvSpPr>
          <p:nvPr>
            <p:ph type="title"/>
          </p:nvPr>
        </p:nvSpPr>
        <p:spPr/>
        <p:txBody>
          <a:bodyPr/>
          <a:lstStyle/>
          <a:p>
            <a:r>
              <a:rPr lang="en-US" dirty="0"/>
              <a:t>Three-Act Play</a:t>
            </a:r>
          </a:p>
        </p:txBody>
      </p:sp>
    </p:spTree>
    <p:extLst>
      <p:ext uri="{BB962C8B-B14F-4D97-AF65-F5344CB8AC3E}">
        <p14:creationId xmlns:p14="http://schemas.microsoft.com/office/powerpoint/2010/main" val="2310147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an example of an important subject that we might view differently if we didn’t have knowledge of our premortal life or of life after death?</a:t>
            </a:r>
          </a:p>
        </p:txBody>
      </p:sp>
      <p:sp>
        <p:nvSpPr>
          <p:cNvPr id="3" name="Title 2"/>
          <p:cNvSpPr>
            <a:spLocks noGrp="1"/>
          </p:cNvSpPr>
          <p:nvPr>
            <p:ph type="title"/>
          </p:nvPr>
        </p:nvSpPr>
        <p:spPr/>
        <p:txBody>
          <a:bodyPr/>
          <a:lstStyle/>
          <a:p>
            <a:r>
              <a:rPr lang="en-US" dirty="0"/>
              <a:t>Act 1—Premortal Life</a:t>
            </a:r>
          </a:p>
        </p:txBody>
      </p:sp>
    </p:spTree>
    <p:extLst>
      <p:ext uri="{BB962C8B-B14F-4D97-AF65-F5344CB8AC3E}">
        <p14:creationId xmlns:p14="http://schemas.microsoft.com/office/powerpoint/2010/main" val="3843953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Elder Dallin H. Oaks</a:t>
            </a:r>
          </a:p>
        </p:txBody>
      </p:sp>
      <p:sp>
        <p:nvSpPr>
          <p:cNvPr id="5" name="Content Placeholder 4"/>
          <p:cNvSpPr>
            <a:spLocks noGrp="1"/>
          </p:cNvSpPr>
          <p:nvPr>
            <p:ph sz="quarter" idx="4"/>
          </p:nvPr>
        </p:nvSpPr>
        <p:spPr/>
        <p:txBody>
          <a:bodyPr/>
          <a:lstStyle/>
          <a:p>
            <a:pPr marL="0" indent="0">
              <a:buNone/>
            </a:pPr>
            <a:r>
              <a:rPr lang="en-US" dirty="0"/>
              <a:t>“I suggest that it may be preferable for our young people to refrain from arguing with their associates. … They will often be better off to respond by identifying the worldly premises or assumptions in the assertions they face and then by identifying the different assumptions or premises that guide the thinking of Latter-day Saints” (Dallin H. Oaks, “As He Thinketh in His Heart,” [evening with a General Authority, Feb. 8, 2013], lds.org/broadcasts).</a:t>
            </a:r>
          </a:p>
        </p:txBody>
      </p:sp>
      <p:pic>
        <p:nvPicPr>
          <p:cNvPr id="7" name="Picture Placeholder 6"/>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132787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Elder Dallin H. Oaks</a:t>
            </a:r>
          </a:p>
        </p:txBody>
      </p:sp>
      <p:sp>
        <p:nvSpPr>
          <p:cNvPr id="5" name="Content Placeholder 4"/>
          <p:cNvSpPr>
            <a:spLocks noGrp="1"/>
          </p:cNvSpPr>
          <p:nvPr>
            <p:ph sz="quarter" idx="4"/>
          </p:nvPr>
        </p:nvSpPr>
        <p:spPr/>
        <p:txBody>
          <a:bodyPr/>
          <a:lstStyle/>
          <a:p>
            <a:pPr marL="0" indent="0">
              <a:buNone/>
            </a:pPr>
            <a:r>
              <a:rPr lang="en-US" dirty="0"/>
              <a:t>“I suggest that it may be preferable for our young people to refrain from arguing with their associates. … They will often be better off to respond by identifying the worldly premises or assumptions in the assertions they face and then by identifying the different assumptions or premises that guide the thinking of Latter-day Saints” (Dallin H. Oaks, “As He Thinketh in His Heart,” [evening with a General Authority, Feb. 8, 2013], lds.org/broadcasts).</a:t>
            </a:r>
          </a:p>
          <a:p>
            <a:r>
              <a:rPr lang="en-US" i="0" dirty="0"/>
              <a:t>A </a:t>
            </a:r>
            <a:r>
              <a:rPr lang="en-US" dirty="0"/>
              <a:t>premise</a:t>
            </a:r>
            <a:r>
              <a:rPr lang="en-US" i="0" dirty="0"/>
              <a:t> is an idea that is used to support a conclusion, and an </a:t>
            </a:r>
            <a:r>
              <a:rPr lang="en-US" dirty="0"/>
              <a:t>assertion</a:t>
            </a:r>
            <a:r>
              <a:rPr lang="en-US" i="0" dirty="0"/>
              <a:t> is a declaration of a person’s position, point of view, or opinion.</a:t>
            </a:r>
          </a:p>
        </p:txBody>
      </p:sp>
      <p:pic>
        <p:nvPicPr>
          <p:cNvPr id="7" name="Picture Placeholder 6"/>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233156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Elder </a:t>
            </a:r>
            <a:r>
              <a:rPr lang="en-US" dirty="0" err="1"/>
              <a:t>Oaks’s</a:t>
            </a:r>
            <a:r>
              <a:rPr lang="en-US" dirty="0"/>
              <a:t> suggestion, what can we do when we are presented with a difficult concept or question?</a:t>
            </a:r>
          </a:p>
          <a:p>
            <a:endParaRPr lang="en-US" dirty="0"/>
          </a:p>
        </p:txBody>
      </p:sp>
      <p:sp>
        <p:nvSpPr>
          <p:cNvPr id="3" name="Title 2"/>
          <p:cNvSpPr>
            <a:spLocks noGrp="1"/>
          </p:cNvSpPr>
          <p:nvPr>
            <p:ph type="title"/>
          </p:nvPr>
        </p:nvSpPr>
        <p:spPr/>
        <p:txBody>
          <a:bodyPr/>
          <a:lstStyle/>
          <a:p>
            <a:r>
              <a:rPr lang="en-US" dirty="0"/>
              <a:t>What Can We Do?</a:t>
            </a:r>
          </a:p>
        </p:txBody>
      </p:sp>
    </p:spTree>
    <p:extLst>
      <p:ext uri="{BB962C8B-B14F-4D97-AF65-F5344CB8AC3E}">
        <p14:creationId xmlns:p14="http://schemas.microsoft.com/office/powerpoint/2010/main" val="3539793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This simple frame represents the beliefs or assumptions a person asking the question might have if he or she did not view the question in the context of what we know about Heavenly Father, His plan of salvation, and the teachings of Jesus Christ. </a:t>
            </a:r>
          </a:p>
          <a:p>
            <a:endParaRPr lang="en-US" dirty="0"/>
          </a:p>
        </p:txBody>
      </p:sp>
      <p:sp>
        <p:nvSpPr>
          <p:cNvPr id="2" name="Title 1"/>
          <p:cNvSpPr>
            <a:spLocks noGrp="1"/>
          </p:cNvSpPr>
          <p:nvPr>
            <p:ph type="title"/>
          </p:nvPr>
        </p:nvSpPr>
        <p:spPr/>
        <p:txBody>
          <a:bodyPr/>
          <a:lstStyle/>
          <a:p>
            <a:r>
              <a:rPr lang="en-US" dirty="0"/>
              <a:t>Beliefs and Assumptions</a:t>
            </a:r>
          </a:p>
        </p:txBody>
      </p:sp>
      <p:pic>
        <p:nvPicPr>
          <p:cNvPr id="10" name="Picture 9"/>
          <p:cNvPicPr>
            <a:picLocks noChangeAspect="1"/>
          </p:cNvPicPr>
          <p:nvPr/>
        </p:nvPicPr>
        <p:blipFill>
          <a:blip r:embed="rId2"/>
          <a:stretch>
            <a:fillRect/>
          </a:stretch>
        </p:blipFill>
        <p:spPr>
          <a:xfrm>
            <a:off x="2483224" y="1299881"/>
            <a:ext cx="4034116" cy="2814919"/>
          </a:xfrm>
          <a:prstGeom prst="rect">
            <a:avLst/>
          </a:prstGeom>
        </p:spPr>
      </p:pic>
    </p:spTree>
    <p:extLst>
      <p:ext uri="{BB962C8B-B14F-4D97-AF65-F5344CB8AC3E}">
        <p14:creationId xmlns:p14="http://schemas.microsoft.com/office/powerpoint/2010/main" val="116224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This portion of the learning experience on acquiring spiritual knowledge is intended to help you learn three principles that can guide you when you have questions or are presented with questions from others: </a:t>
            </a:r>
          </a:p>
          <a:p>
            <a:pPr lvl="1"/>
            <a:r>
              <a:rPr lang="en-US" sz="2800" dirty="0"/>
              <a:t>act in faith;</a:t>
            </a:r>
          </a:p>
          <a:p>
            <a:pPr lvl="1"/>
            <a:r>
              <a:rPr lang="en-US" sz="2800" dirty="0"/>
              <a:t>examine concepts and questions with an eternal perspective; and</a:t>
            </a:r>
          </a:p>
          <a:p>
            <a:pPr lvl="1"/>
            <a:r>
              <a:rPr lang="en-US" sz="2800" dirty="0"/>
              <a:t>seek further understanding through divinely appointed sources.</a:t>
            </a:r>
          </a:p>
        </p:txBody>
      </p:sp>
      <p:sp>
        <p:nvSpPr>
          <p:cNvPr id="3" name="Title 2"/>
          <p:cNvSpPr>
            <a:spLocks noGrp="1"/>
          </p:cNvSpPr>
          <p:nvPr>
            <p:ph type="title"/>
          </p:nvPr>
        </p:nvSpPr>
        <p:spPr/>
        <p:txBody>
          <a:bodyPr/>
          <a:lstStyle/>
          <a:p>
            <a:r>
              <a:rPr lang="en-US" dirty="0"/>
              <a:t>Three Principles</a:t>
            </a:r>
          </a:p>
        </p:txBody>
      </p:sp>
    </p:spTree>
    <p:extLst>
      <p:ext uri="{BB962C8B-B14F-4D97-AF65-F5344CB8AC3E}">
        <p14:creationId xmlns:p14="http://schemas.microsoft.com/office/powerpoint/2010/main" val="3712671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a:t>When considering a person’s beliefs or assumptions, we should do so with kindness and respect, being sensitive to the person’s feelings and to the guidance of the Holy Ghost.</a:t>
            </a:r>
          </a:p>
          <a:p>
            <a:endParaRPr lang="en-US" dirty="0"/>
          </a:p>
        </p:txBody>
      </p:sp>
      <p:sp>
        <p:nvSpPr>
          <p:cNvPr id="2" name="Title 1"/>
          <p:cNvSpPr>
            <a:spLocks noGrp="1"/>
          </p:cNvSpPr>
          <p:nvPr>
            <p:ph type="title"/>
          </p:nvPr>
        </p:nvSpPr>
        <p:spPr/>
        <p:txBody>
          <a:bodyPr/>
          <a:lstStyle/>
          <a:p>
            <a:r>
              <a:rPr lang="en-US" dirty="0"/>
              <a:t>Beliefs and Assumptions</a:t>
            </a:r>
          </a:p>
        </p:txBody>
      </p:sp>
      <p:pic>
        <p:nvPicPr>
          <p:cNvPr id="10" name="Picture 9"/>
          <p:cNvPicPr>
            <a:picLocks noChangeAspect="1"/>
          </p:cNvPicPr>
          <p:nvPr/>
        </p:nvPicPr>
        <p:blipFill>
          <a:blip r:embed="rId2"/>
          <a:stretch>
            <a:fillRect/>
          </a:stretch>
        </p:blipFill>
        <p:spPr>
          <a:xfrm>
            <a:off x="2528047" y="1299881"/>
            <a:ext cx="3989293" cy="2814919"/>
          </a:xfrm>
          <a:prstGeom prst="rect">
            <a:avLst/>
          </a:prstGeom>
        </p:spPr>
      </p:pic>
    </p:spTree>
    <p:extLst>
      <p:ext uri="{BB962C8B-B14F-4D97-AF65-F5344CB8AC3E}">
        <p14:creationId xmlns:p14="http://schemas.microsoft.com/office/powerpoint/2010/main" val="3863950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What are some beliefs or assumptions that may not be accurate and could influence a person to have this concern or question?</a:t>
            </a:r>
          </a:p>
        </p:txBody>
      </p:sp>
      <p:sp>
        <p:nvSpPr>
          <p:cNvPr id="2" name="Title 1"/>
          <p:cNvSpPr>
            <a:spLocks noGrp="1"/>
          </p:cNvSpPr>
          <p:nvPr>
            <p:ph type="title"/>
          </p:nvPr>
        </p:nvSpPr>
        <p:spPr/>
        <p:txBody>
          <a:bodyPr/>
          <a:lstStyle/>
          <a:p>
            <a:r>
              <a:rPr lang="en-US" dirty="0"/>
              <a:t>Inaccurate Beliefs and Assumptions</a:t>
            </a:r>
          </a:p>
        </p:txBody>
      </p:sp>
      <p:pic>
        <p:nvPicPr>
          <p:cNvPr id="7" name="Picture 6"/>
          <p:cNvPicPr>
            <a:picLocks noChangeAspect="1"/>
          </p:cNvPicPr>
          <p:nvPr/>
        </p:nvPicPr>
        <p:blipFill>
          <a:blip r:embed="rId2"/>
          <a:stretch>
            <a:fillRect/>
          </a:stretch>
        </p:blipFill>
        <p:spPr>
          <a:xfrm>
            <a:off x="2671482" y="1161754"/>
            <a:ext cx="3756212" cy="3003369"/>
          </a:xfrm>
          <a:prstGeom prst="rect">
            <a:avLst/>
          </a:prstGeom>
        </p:spPr>
      </p:pic>
    </p:spTree>
    <p:extLst>
      <p:ext uri="{BB962C8B-B14F-4D97-AF65-F5344CB8AC3E}">
        <p14:creationId xmlns:p14="http://schemas.microsoft.com/office/powerpoint/2010/main" val="2001202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a:t>God answers everyone’s prayers in the same way; God loves some of His children, but He doesn’t really love me; God doesn’t love me if He doesn’t answer my prayers in the way I hope and expect Him to; if I am trying to do what’s right, then God should answer all my prayers immediately.</a:t>
            </a:r>
          </a:p>
        </p:txBody>
      </p:sp>
      <p:sp>
        <p:nvSpPr>
          <p:cNvPr id="2" name="Title 1"/>
          <p:cNvSpPr>
            <a:spLocks noGrp="1"/>
          </p:cNvSpPr>
          <p:nvPr>
            <p:ph type="title"/>
          </p:nvPr>
        </p:nvSpPr>
        <p:spPr/>
        <p:txBody>
          <a:bodyPr/>
          <a:lstStyle/>
          <a:p>
            <a:r>
              <a:rPr lang="en-US" dirty="0"/>
              <a:t>Inaccurate Beliefs and Assumptions</a:t>
            </a:r>
          </a:p>
        </p:txBody>
      </p:sp>
      <p:pic>
        <p:nvPicPr>
          <p:cNvPr id="7" name="Picture 6"/>
          <p:cNvPicPr>
            <a:picLocks noChangeAspect="1"/>
          </p:cNvPicPr>
          <p:nvPr/>
        </p:nvPicPr>
        <p:blipFill>
          <a:blip r:embed="rId2"/>
          <a:stretch>
            <a:fillRect/>
          </a:stretch>
        </p:blipFill>
        <p:spPr>
          <a:xfrm>
            <a:off x="2671482" y="1161754"/>
            <a:ext cx="3756212" cy="3003369"/>
          </a:xfrm>
          <a:prstGeom prst="rect">
            <a:avLst/>
          </a:prstGeom>
        </p:spPr>
      </p:pic>
    </p:spTree>
    <p:extLst>
      <p:ext uri="{BB962C8B-B14F-4D97-AF65-F5344CB8AC3E}">
        <p14:creationId xmlns:p14="http://schemas.microsoft.com/office/powerpoint/2010/main" val="2888395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to think about the beliefs or assumptions that we or others might have when asking questions about God, our life on earth, or the Church and its teachings and history? </a:t>
            </a:r>
          </a:p>
        </p:txBody>
      </p:sp>
      <p:sp>
        <p:nvSpPr>
          <p:cNvPr id="3" name="Title 2"/>
          <p:cNvSpPr>
            <a:spLocks noGrp="1"/>
          </p:cNvSpPr>
          <p:nvPr>
            <p:ph type="title"/>
          </p:nvPr>
        </p:nvSpPr>
        <p:spPr/>
        <p:txBody>
          <a:bodyPr/>
          <a:lstStyle/>
          <a:p>
            <a:r>
              <a:rPr lang="en-US" dirty="0"/>
              <a:t>Inaccurate Beliefs and Assumptions</a:t>
            </a:r>
          </a:p>
        </p:txBody>
      </p:sp>
    </p:spTree>
    <p:extLst>
      <p:ext uri="{BB962C8B-B14F-4D97-AF65-F5344CB8AC3E}">
        <p14:creationId xmlns:p14="http://schemas.microsoft.com/office/powerpoint/2010/main" val="2208505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to think about the beliefs or assumptions that we or others might have when asking questions about God, our life on earth, or the Church and its teachings and history? </a:t>
            </a:r>
          </a:p>
          <a:p>
            <a:r>
              <a:rPr lang="en-US" dirty="0"/>
              <a:t>How might these inaccurate beliefs </a:t>
            </a:r>
            <a:r>
              <a:rPr lang="en-US"/>
              <a:t>or assumptions indicate </a:t>
            </a:r>
            <a:r>
              <a:rPr lang="en-US" dirty="0"/>
              <a:t>that the person may be viewing the question with a limited perspective?</a:t>
            </a:r>
          </a:p>
          <a:p>
            <a:endParaRPr lang="en-US" dirty="0"/>
          </a:p>
        </p:txBody>
      </p:sp>
      <p:sp>
        <p:nvSpPr>
          <p:cNvPr id="3" name="Title 2"/>
          <p:cNvSpPr>
            <a:spLocks noGrp="1"/>
          </p:cNvSpPr>
          <p:nvPr>
            <p:ph type="title"/>
          </p:nvPr>
        </p:nvSpPr>
        <p:spPr/>
        <p:txBody>
          <a:bodyPr/>
          <a:lstStyle/>
          <a:p>
            <a:r>
              <a:rPr lang="en-US" dirty="0"/>
              <a:t>Inaccurate Beliefs and Assumptions</a:t>
            </a:r>
          </a:p>
        </p:txBody>
      </p:sp>
    </p:spTree>
    <p:extLst>
      <p:ext uri="{BB962C8B-B14F-4D97-AF65-F5344CB8AC3E}">
        <p14:creationId xmlns:p14="http://schemas.microsoft.com/office/powerpoint/2010/main" val="753081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8105"/>
            <a:ext cx="8229600" cy="4894257"/>
          </a:xfrm>
        </p:spPr>
        <p:txBody>
          <a:bodyPr/>
          <a:lstStyle/>
          <a:p>
            <a:pPr marL="0" indent="0">
              <a:buNone/>
            </a:pPr>
            <a:r>
              <a:rPr lang="en-US" i="1" dirty="0"/>
              <a:t>“To examine doctrinal concepts, questions, and social issues with an eternal perspective, we consider them in the context of the plan of salvation and the teachings of the Savior. We seek the help of the Holy Ghost in order to see things as the Lord sees them. This allows us to reframe the question (to see the question differently) and view ideas based on the Lord’s standard of truth rather than accepting the world’s premise or assumptions (see 1 Corinthians 2:5, 9–11). </a:t>
            </a:r>
          </a:p>
          <a:p>
            <a:pPr marL="0" indent="0">
              <a:buNone/>
            </a:pPr>
            <a:r>
              <a:rPr lang="en-US" dirty="0"/>
              <a:t>Continued on next page.</a:t>
            </a:r>
          </a:p>
        </p:txBody>
      </p:sp>
      <p:sp>
        <p:nvSpPr>
          <p:cNvPr id="3" name="Title 2"/>
          <p:cNvSpPr>
            <a:spLocks noGrp="1"/>
          </p:cNvSpPr>
          <p:nvPr>
            <p:ph type="title"/>
          </p:nvPr>
        </p:nvSpPr>
        <p:spPr/>
        <p:txBody>
          <a:bodyPr/>
          <a:lstStyle/>
          <a:p>
            <a:r>
              <a:rPr lang="en-US" dirty="0"/>
              <a:t>Examine Concepts and Questions with an Eternal Perspective</a:t>
            </a:r>
          </a:p>
        </p:txBody>
      </p:sp>
    </p:spTree>
    <p:extLst>
      <p:ext uri="{BB962C8B-B14F-4D97-AF65-F5344CB8AC3E}">
        <p14:creationId xmlns:p14="http://schemas.microsoft.com/office/powerpoint/2010/main" val="197455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8105"/>
            <a:ext cx="8229600" cy="4894257"/>
          </a:xfrm>
        </p:spPr>
        <p:txBody>
          <a:bodyPr/>
          <a:lstStyle/>
          <a:p>
            <a:pPr marL="0" indent="0">
              <a:buNone/>
            </a:pPr>
            <a:r>
              <a:rPr lang="en-US" i="1" dirty="0"/>
              <a:t>“We can do this by asking questions such as ‘What do I already know about Heavenly Father, His plan, and how He deals with His children?’ and ‘What gospel teachings relate to or clarify this concept or issue?’</a:t>
            </a:r>
          </a:p>
          <a:p>
            <a:pPr marL="0" indent="0">
              <a:buNone/>
            </a:pPr>
            <a:r>
              <a:rPr lang="en-US" dirty="0"/>
              <a:t>Continued on next page.</a:t>
            </a:r>
          </a:p>
        </p:txBody>
      </p:sp>
      <p:sp>
        <p:nvSpPr>
          <p:cNvPr id="3" name="Title 2"/>
          <p:cNvSpPr>
            <a:spLocks noGrp="1"/>
          </p:cNvSpPr>
          <p:nvPr>
            <p:ph type="title"/>
          </p:nvPr>
        </p:nvSpPr>
        <p:spPr/>
        <p:txBody>
          <a:bodyPr/>
          <a:lstStyle/>
          <a:p>
            <a:r>
              <a:rPr lang="en-US" dirty="0"/>
              <a:t>Examine Concepts and Questions with an Eternal Perspective, cont.</a:t>
            </a:r>
          </a:p>
        </p:txBody>
      </p:sp>
    </p:spTree>
    <p:extLst>
      <p:ext uri="{BB962C8B-B14F-4D97-AF65-F5344CB8AC3E}">
        <p14:creationId xmlns:p14="http://schemas.microsoft.com/office/powerpoint/2010/main" val="920388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8105"/>
            <a:ext cx="8229600" cy="4894257"/>
          </a:xfrm>
        </p:spPr>
        <p:txBody>
          <a:bodyPr/>
          <a:lstStyle/>
          <a:p>
            <a:pPr marL="0" indent="0">
              <a:buNone/>
            </a:pPr>
            <a:r>
              <a:rPr lang="en-US" i="1" dirty="0"/>
              <a:t>“Even questions that relate to historical events may need to be examined with an eternal perspective. As we stay anchored to our trust in our Heavenly Father and His plan of salvation, we are able to see issues more clearly. It may also help to examine historical questions in the proper historical context by considering the culture and norms of the time period rather than imposing current perspectives and attitudes. </a:t>
            </a:r>
          </a:p>
          <a:p>
            <a:pPr marL="0" indent="0">
              <a:buNone/>
            </a:pPr>
            <a:r>
              <a:rPr lang="en-US" dirty="0"/>
              <a:t>Continued on next page.</a:t>
            </a:r>
          </a:p>
        </p:txBody>
      </p:sp>
      <p:sp>
        <p:nvSpPr>
          <p:cNvPr id="3" name="Title 2"/>
          <p:cNvSpPr>
            <a:spLocks noGrp="1"/>
          </p:cNvSpPr>
          <p:nvPr>
            <p:ph type="title"/>
          </p:nvPr>
        </p:nvSpPr>
        <p:spPr/>
        <p:txBody>
          <a:bodyPr/>
          <a:lstStyle/>
          <a:p>
            <a:r>
              <a:rPr lang="en-US" dirty="0"/>
              <a:t>Examine Concepts and Questions with an Eternal Perspective, cont.</a:t>
            </a:r>
          </a:p>
        </p:txBody>
      </p:sp>
    </p:spTree>
    <p:extLst>
      <p:ext uri="{BB962C8B-B14F-4D97-AF65-F5344CB8AC3E}">
        <p14:creationId xmlns:p14="http://schemas.microsoft.com/office/powerpoint/2010/main" val="10843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8105"/>
            <a:ext cx="8229600" cy="4894257"/>
          </a:xfrm>
        </p:spPr>
        <p:txBody>
          <a:bodyPr/>
          <a:lstStyle/>
          <a:p>
            <a:pPr marL="0" indent="0" fontAlgn="base">
              <a:buNone/>
            </a:pPr>
            <a:r>
              <a:rPr lang="en-US" i="1" dirty="0"/>
              <a:t>“It is important to remember that historical details do not carry the saving power of ordinances, covenants, and doctrine. To be distracted by less significant details at the expense of missing the unfolding miracle of the Restoration is like spending time analyzing a gift box and ignoring the wonder of the gift itself” (Acquiring Spiritual Knowledge, </a:t>
            </a:r>
            <a:r>
              <a:rPr lang="en-US" dirty="0"/>
              <a:t>Doctrinal Mastery Core Document</a:t>
            </a:r>
            <a:r>
              <a:rPr lang="en-US" i="1" dirty="0"/>
              <a:t>).</a:t>
            </a:r>
          </a:p>
        </p:txBody>
      </p:sp>
      <p:sp>
        <p:nvSpPr>
          <p:cNvPr id="3" name="Title 2"/>
          <p:cNvSpPr>
            <a:spLocks noGrp="1"/>
          </p:cNvSpPr>
          <p:nvPr>
            <p:ph type="title"/>
          </p:nvPr>
        </p:nvSpPr>
        <p:spPr/>
        <p:txBody>
          <a:bodyPr/>
          <a:lstStyle/>
          <a:p>
            <a:r>
              <a:rPr lang="en-US" dirty="0"/>
              <a:t>Examine Concepts and Questions with an Eternal Perspective, cont.</a:t>
            </a:r>
          </a:p>
        </p:txBody>
      </p:sp>
    </p:spTree>
    <p:extLst>
      <p:ext uri="{BB962C8B-B14F-4D97-AF65-F5344CB8AC3E}">
        <p14:creationId xmlns:p14="http://schemas.microsoft.com/office/powerpoint/2010/main" val="1461081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we examine concepts and questions with an eternal perspective?</a:t>
            </a:r>
            <a:r>
              <a:rPr lang="en-US" b="1" dirty="0"/>
              <a:t> </a:t>
            </a:r>
          </a:p>
        </p:txBody>
      </p:sp>
      <p:sp>
        <p:nvSpPr>
          <p:cNvPr id="3" name="Title 2"/>
          <p:cNvSpPr>
            <a:spLocks noGrp="1"/>
          </p:cNvSpPr>
          <p:nvPr>
            <p:ph type="title"/>
          </p:nvPr>
        </p:nvSpPr>
        <p:spPr/>
        <p:txBody>
          <a:bodyPr/>
          <a:lstStyle/>
          <a:p>
            <a:r>
              <a:rPr lang="en-US" dirty="0"/>
              <a:t>Eternal Perspective</a:t>
            </a:r>
          </a:p>
        </p:txBody>
      </p:sp>
    </p:spTree>
    <p:extLst>
      <p:ext uri="{BB962C8B-B14F-4D97-AF65-F5344CB8AC3E}">
        <p14:creationId xmlns:p14="http://schemas.microsoft.com/office/powerpoint/2010/main" val="205075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i="1" dirty="0"/>
              <a:t>“We act in faith when we choose to trust God and turn to Him first through sincere prayer, a study of His teachings, and obedience to His commandments.</a:t>
            </a:r>
          </a:p>
          <a:p>
            <a:pPr marL="0" indent="0" fontAlgn="base">
              <a:buNone/>
            </a:pPr>
            <a:r>
              <a:rPr lang="en-US" i="1" dirty="0"/>
              <a:t>“As we seek to develop our understanding and to resolve concerns, it is important that we rely on the testimony that we already have of Jesus Christ, the Restoration of His gospel, and the teachings of His ordained prophets. </a:t>
            </a:r>
          </a:p>
          <a:p>
            <a:pPr marL="0" indent="0" fontAlgn="base">
              <a:buNone/>
            </a:pPr>
            <a:r>
              <a:rPr lang="en-US" dirty="0"/>
              <a:t>Continued on next page.</a:t>
            </a:r>
          </a:p>
        </p:txBody>
      </p:sp>
      <p:sp>
        <p:nvSpPr>
          <p:cNvPr id="3" name="Title 2"/>
          <p:cNvSpPr>
            <a:spLocks noGrp="1"/>
          </p:cNvSpPr>
          <p:nvPr>
            <p:ph type="title"/>
          </p:nvPr>
        </p:nvSpPr>
        <p:spPr/>
        <p:txBody>
          <a:bodyPr/>
          <a:lstStyle/>
          <a:p>
            <a:r>
              <a:rPr lang="en-US" dirty="0"/>
              <a:t>Act in Faith</a:t>
            </a:r>
          </a:p>
        </p:txBody>
      </p:sp>
    </p:spTree>
    <p:extLst>
      <p:ext uri="{BB962C8B-B14F-4D97-AF65-F5344CB8AC3E}">
        <p14:creationId xmlns:p14="http://schemas.microsoft.com/office/powerpoint/2010/main" val="1363342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we examine concepts and questions with an eternal perspective?</a:t>
            </a:r>
            <a:r>
              <a:rPr lang="en-US" b="1" dirty="0"/>
              <a:t> </a:t>
            </a:r>
          </a:p>
          <a:p>
            <a:r>
              <a:rPr lang="en-US" b="1" dirty="0"/>
              <a:t>To examine doctrinal concepts, questions, and social issues with eternal perspective, we consider them in the context of the plan of salvation and the teachings of the Savior.</a:t>
            </a:r>
            <a:endParaRPr lang="en-US" dirty="0"/>
          </a:p>
          <a:p>
            <a:endParaRPr lang="en-US" dirty="0"/>
          </a:p>
        </p:txBody>
      </p:sp>
      <p:sp>
        <p:nvSpPr>
          <p:cNvPr id="3" name="Title 2"/>
          <p:cNvSpPr>
            <a:spLocks noGrp="1"/>
          </p:cNvSpPr>
          <p:nvPr>
            <p:ph type="title"/>
          </p:nvPr>
        </p:nvSpPr>
        <p:spPr/>
        <p:txBody>
          <a:bodyPr/>
          <a:lstStyle/>
          <a:p>
            <a:r>
              <a:rPr lang="en-US" dirty="0"/>
              <a:t>Eternal Perspective</a:t>
            </a:r>
          </a:p>
        </p:txBody>
      </p:sp>
    </p:spTree>
    <p:extLst>
      <p:ext uri="{BB962C8B-B14F-4D97-AF65-F5344CB8AC3E}">
        <p14:creationId xmlns:p14="http://schemas.microsoft.com/office/powerpoint/2010/main" val="1495209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63743"/>
            <a:ext cx="8229600" cy="4894257"/>
          </a:xfrm>
        </p:spPr>
        <p:txBody>
          <a:bodyPr/>
          <a:lstStyle/>
          <a:p>
            <a:r>
              <a:rPr lang="en-US" dirty="0"/>
              <a:t>https://www.lds.org/media-library/video/2016-05-2000-examining-questions-with-an-eternal-perspective?lang=eng</a:t>
            </a:r>
          </a:p>
          <a:p>
            <a:endParaRPr lang="en-US" dirty="0"/>
          </a:p>
        </p:txBody>
      </p:sp>
      <p:sp>
        <p:nvSpPr>
          <p:cNvPr id="3" name="Title 2"/>
          <p:cNvSpPr>
            <a:spLocks noGrp="1"/>
          </p:cNvSpPr>
          <p:nvPr>
            <p:ph type="title"/>
          </p:nvPr>
        </p:nvSpPr>
        <p:spPr/>
        <p:txBody>
          <a:bodyPr/>
          <a:lstStyle/>
          <a:p>
            <a:r>
              <a:rPr lang="en-US" dirty="0"/>
              <a:t>Examining Questions with an Eternal Perspective</a:t>
            </a:r>
          </a:p>
        </p:txBody>
      </p:sp>
    </p:spTree>
    <p:extLst>
      <p:ext uri="{BB962C8B-B14F-4D97-AF65-F5344CB8AC3E}">
        <p14:creationId xmlns:p14="http://schemas.microsoft.com/office/powerpoint/2010/main" val="3895630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was helpful for Lauren to think about the beliefs or assumptions that may have influenced her friend’s question about God?</a:t>
            </a:r>
          </a:p>
          <a:p>
            <a:endParaRPr lang="en-US" dirty="0"/>
          </a:p>
        </p:txBody>
      </p:sp>
      <p:sp>
        <p:nvSpPr>
          <p:cNvPr id="3" name="Title 2"/>
          <p:cNvSpPr>
            <a:spLocks noGrp="1"/>
          </p:cNvSpPr>
          <p:nvPr>
            <p:ph type="title"/>
          </p:nvPr>
        </p:nvSpPr>
        <p:spPr/>
        <p:txBody>
          <a:bodyPr/>
          <a:lstStyle/>
          <a:p>
            <a:r>
              <a:rPr lang="en-US" dirty="0"/>
              <a:t>Beliefs and Assumptions</a:t>
            </a:r>
          </a:p>
        </p:txBody>
      </p:sp>
    </p:spTree>
    <p:extLst>
      <p:ext uri="{BB962C8B-B14F-4D97-AF65-F5344CB8AC3E}">
        <p14:creationId xmlns:p14="http://schemas.microsoft.com/office/powerpoint/2010/main" val="144915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was helpful for Lauren to think about the beliefs or assumptions that may have influenced her friend’s question about God?</a:t>
            </a:r>
          </a:p>
          <a:p>
            <a:r>
              <a:rPr lang="en-US" dirty="0"/>
              <a:t>What happened as Lauren examined her friend’s question with an eternal perspective?</a:t>
            </a:r>
          </a:p>
        </p:txBody>
      </p:sp>
      <p:sp>
        <p:nvSpPr>
          <p:cNvPr id="3" name="Title 2"/>
          <p:cNvSpPr>
            <a:spLocks noGrp="1"/>
          </p:cNvSpPr>
          <p:nvPr>
            <p:ph type="title"/>
          </p:nvPr>
        </p:nvSpPr>
        <p:spPr/>
        <p:txBody>
          <a:bodyPr/>
          <a:lstStyle/>
          <a:p>
            <a:r>
              <a:rPr lang="en-US" dirty="0"/>
              <a:t>Beliefs and Assumptions</a:t>
            </a:r>
          </a:p>
        </p:txBody>
      </p:sp>
    </p:spTree>
    <p:extLst>
      <p:ext uri="{BB962C8B-B14F-4D97-AF65-F5344CB8AC3E}">
        <p14:creationId xmlns:p14="http://schemas.microsoft.com/office/powerpoint/2010/main" val="3162652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What do we know about Heavenly Father, His plan, and the teachings of the Savior that could help us look at this question differently and find answers based on eternal truth?</a:t>
            </a:r>
          </a:p>
          <a:p>
            <a:endParaRPr lang="en-US" dirty="0"/>
          </a:p>
        </p:txBody>
      </p:sp>
      <p:sp>
        <p:nvSpPr>
          <p:cNvPr id="2" name="Title 1"/>
          <p:cNvSpPr>
            <a:spLocks noGrp="1"/>
          </p:cNvSpPr>
          <p:nvPr>
            <p:ph type="title"/>
          </p:nvPr>
        </p:nvSpPr>
        <p:spPr/>
        <p:txBody>
          <a:bodyPr/>
          <a:lstStyle/>
          <a:p>
            <a:r>
              <a:rPr lang="en-US" dirty="0"/>
              <a:t>Based on Eternal Truth</a:t>
            </a:r>
          </a:p>
        </p:txBody>
      </p:sp>
      <p:pic>
        <p:nvPicPr>
          <p:cNvPr id="5" name="Picture 4"/>
          <p:cNvPicPr>
            <a:picLocks noChangeAspect="1"/>
          </p:cNvPicPr>
          <p:nvPr/>
        </p:nvPicPr>
        <p:blipFill>
          <a:blip r:embed="rId2"/>
          <a:stretch>
            <a:fillRect/>
          </a:stretch>
        </p:blipFill>
        <p:spPr>
          <a:xfrm>
            <a:off x="2725271" y="1236181"/>
            <a:ext cx="3729317" cy="2910184"/>
          </a:xfrm>
          <a:prstGeom prst="rect">
            <a:avLst/>
          </a:prstGeom>
        </p:spPr>
      </p:pic>
    </p:spTree>
    <p:extLst>
      <p:ext uri="{BB962C8B-B14F-4D97-AF65-F5344CB8AC3E}">
        <p14:creationId xmlns:p14="http://schemas.microsoft.com/office/powerpoint/2010/main" val="380628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 may answer our prayers differently based on His knowledge of our individual needs and what is best for us.</a:t>
            </a:r>
          </a:p>
          <a:p>
            <a:endParaRPr lang="en-US" dirty="0"/>
          </a:p>
        </p:txBody>
      </p:sp>
      <p:sp>
        <p:nvSpPr>
          <p:cNvPr id="3" name="Title 2"/>
          <p:cNvSpPr>
            <a:spLocks noGrp="1"/>
          </p:cNvSpPr>
          <p:nvPr>
            <p:ph type="title"/>
          </p:nvPr>
        </p:nvSpPr>
        <p:spPr/>
        <p:txBody>
          <a:bodyPr/>
          <a:lstStyle/>
          <a:p>
            <a:r>
              <a:rPr lang="en-US" dirty="0"/>
              <a:t>Eternal Truths</a:t>
            </a:r>
          </a:p>
        </p:txBody>
      </p:sp>
    </p:spTree>
    <p:extLst>
      <p:ext uri="{BB962C8B-B14F-4D97-AF65-F5344CB8AC3E}">
        <p14:creationId xmlns:p14="http://schemas.microsoft.com/office/powerpoint/2010/main" val="2863716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 may answer our prayers differently based on His knowledge of our individual needs and what is best for us.</a:t>
            </a:r>
          </a:p>
          <a:p>
            <a:r>
              <a:rPr lang="en-US" dirty="0"/>
              <a:t>God loves all His children, including me.</a:t>
            </a:r>
          </a:p>
          <a:p>
            <a:endParaRPr lang="en-US" dirty="0"/>
          </a:p>
        </p:txBody>
      </p:sp>
      <p:sp>
        <p:nvSpPr>
          <p:cNvPr id="3" name="Title 2"/>
          <p:cNvSpPr>
            <a:spLocks noGrp="1"/>
          </p:cNvSpPr>
          <p:nvPr>
            <p:ph type="title"/>
          </p:nvPr>
        </p:nvSpPr>
        <p:spPr/>
        <p:txBody>
          <a:bodyPr/>
          <a:lstStyle/>
          <a:p>
            <a:r>
              <a:rPr lang="en-US" dirty="0"/>
              <a:t>Eternal Truths</a:t>
            </a:r>
          </a:p>
        </p:txBody>
      </p:sp>
    </p:spTree>
    <p:extLst>
      <p:ext uri="{BB962C8B-B14F-4D97-AF65-F5344CB8AC3E}">
        <p14:creationId xmlns:p14="http://schemas.microsoft.com/office/powerpoint/2010/main" val="1788590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 may answer our prayers differently based on His knowledge of our individual needs and what is best for us.</a:t>
            </a:r>
          </a:p>
          <a:p>
            <a:r>
              <a:rPr lang="en-US" dirty="0"/>
              <a:t>God loves all His children, including me.</a:t>
            </a:r>
          </a:p>
          <a:p>
            <a:r>
              <a:rPr lang="en-US" dirty="0"/>
              <a:t>God loves me even when He doesn’t answer my prayers in the way I hope and expect Him to.</a:t>
            </a:r>
          </a:p>
          <a:p>
            <a:endParaRPr lang="en-US" dirty="0"/>
          </a:p>
        </p:txBody>
      </p:sp>
      <p:sp>
        <p:nvSpPr>
          <p:cNvPr id="3" name="Title 2"/>
          <p:cNvSpPr>
            <a:spLocks noGrp="1"/>
          </p:cNvSpPr>
          <p:nvPr>
            <p:ph type="title"/>
          </p:nvPr>
        </p:nvSpPr>
        <p:spPr/>
        <p:txBody>
          <a:bodyPr/>
          <a:lstStyle/>
          <a:p>
            <a:r>
              <a:rPr lang="en-US" dirty="0"/>
              <a:t>Eternal Truths</a:t>
            </a:r>
          </a:p>
        </p:txBody>
      </p:sp>
    </p:spTree>
    <p:extLst>
      <p:ext uri="{BB962C8B-B14F-4D97-AF65-F5344CB8AC3E}">
        <p14:creationId xmlns:p14="http://schemas.microsoft.com/office/powerpoint/2010/main" val="3471985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 may answer our prayers differently based on His knowledge of our individual needs and what is best for us.</a:t>
            </a:r>
          </a:p>
          <a:p>
            <a:r>
              <a:rPr lang="en-US" dirty="0"/>
              <a:t>God loves all His children, including me.</a:t>
            </a:r>
          </a:p>
          <a:p>
            <a:r>
              <a:rPr lang="en-US" dirty="0"/>
              <a:t>God loves me even when He doesn’t answer my prayers in the way I hope and expect Him to.</a:t>
            </a:r>
          </a:p>
          <a:p>
            <a:r>
              <a:rPr lang="en-US" dirty="0"/>
              <a:t>Even if I am trying to do what’s right, God may not answer all my prayers immediately. This provides opportunities for me to grow spiritually.</a:t>
            </a:r>
          </a:p>
        </p:txBody>
      </p:sp>
      <p:sp>
        <p:nvSpPr>
          <p:cNvPr id="3" name="Title 2"/>
          <p:cNvSpPr>
            <a:spLocks noGrp="1"/>
          </p:cNvSpPr>
          <p:nvPr>
            <p:ph type="title"/>
          </p:nvPr>
        </p:nvSpPr>
        <p:spPr/>
        <p:txBody>
          <a:bodyPr/>
          <a:lstStyle/>
          <a:p>
            <a:r>
              <a:rPr lang="en-US" dirty="0"/>
              <a:t>Eternal Truths</a:t>
            </a:r>
          </a:p>
        </p:txBody>
      </p:sp>
    </p:spTree>
    <p:extLst>
      <p:ext uri="{BB962C8B-B14F-4D97-AF65-F5344CB8AC3E}">
        <p14:creationId xmlns:p14="http://schemas.microsoft.com/office/powerpoint/2010/main" val="1572752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This new frame represents truths we know about Heavenly Father, His plan of salvation, and the teachings of the Savior.</a:t>
            </a:r>
          </a:p>
        </p:txBody>
      </p:sp>
      <p:sp>
        <p:nvSpPr>
          <p:cNvPr id="2" name="Title 1"/>
          <p:cNvSpPr>
            <a:spLocks noGrp="1"/>
          </p:cNvSpPr>
          <p:nvPr>
            <p:ph type="title"/>
          </p:nvPr>
        </p:nvSpPr>
        <p:spPr/>
        <p:txBody>
          <a:bodyPr/>
          <a:lstStyle/>
          <a:p>
            <a:r>
              <a:rPr lang="en-US" dirty="0"/>
              <a:t>Based on Eternal Truths</a:t>
            </a:r>
          </a:p>
        </p:txBody>
      </p:sp>
      <p:pic>
        <p:nvPicPr>
          <p:cNvPr id="7" name="Picture 6"/>
          <p:cNvPicPr>
            <a:picLocks noChangeAspect="1"/>
          </p:cNvPicPr>
          <p:nvPr/>
        </p:nvPicPr>
        <p:blipFill>
          <a:blip r:embed="rId2"/>
          <a:stretch>
            <a:fillRect/>
          </a:stretch>
        </p:blipFill>
        <p:spPr>
          <a:xfrm>
            <a:off x="2922441" y="1236181"/>
            <a:ext cx="3550078" cy="2988196"/>
          </a:xfrm>
          <a:prstGeom prst="rect">
            <a:avLst/>
          </a:prstGeom>
        </p:spPr>
      </p:pic>
    </p:spTree>
    <p:extLst>
      <p:ext uri="{BB962C8B-B14F-4D97-AF65-F5344CB8AC3E}">
        <p14:creationId xmlns:p14="http://schemas.microsoft.com/office/powerpoint/2010/main" val="168808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i="1" dirty="0"/>
              <a:t>“Elder Jeffrey R. Holland taught: ‘When those moments come and issues surface, the resolution of which is not immediately forthcoming, hold fast to what you already know and stand strong until additional knowledge comes’ (“Lord, I Believe,” </a:t>
            </a:r>
            <a:r>
              <a:rPr lang="en-US" dirty="0"/>
              <a:t>Ensign</a:t>
            </a:r>
            <a:r>
              <a:rPr lang="en-US" i="1" dirty="0"/>
              <a:t> or </a:t>
            </a:r>
            <a:r>
              <a:rPr lang="en-US" dirty="0"/>
              <a:t>Liahona</a:t>
            </a:r>
            <a:r>
              <a:rPr lang="en-US" i="1" dirty="0"/>
              <a:t>, May 2013, 94). The Lord Himself has invited us to ‘look unto [Him] in every thought; doubt not, fear not’ (D&amp;C 6:36).</a:t>
            </a:r>
            <a:endParaRPr lang="en-US" dirty="0"/>
          </a:p>
          <a:p>
            <a:pPr marL="0" indent="0" fontAlgn="base">
              <a:buNone/>
            </a:pPr>
            <a:r>
              <a:rPr lang="en-US" dirty="0"/>
              <a:t>Continued on next page.</a:t>
            </a:r>
          </a:p>
        </p:txBody>
      </p:sp>
      <p:sp>
        <p:nvSpPr>
          <p:cNvPr id="3" name="Title 2"/>
          <p:cNvSpPr>
            <a:spLocks noGrp="1"/>
          </p:cNvSpPr>
          <p:nvPr>
            <p:ph type="title"/>
          </p:nvPr>
        </p:nvSpPr>
        <p:spPr/>
        <p:txBody>
          <a:bodyPr/>
          <a:lstStyle/>
          <a:p>
            <a:r>
              <a:rPr lang="en-US" dirty="0"/>
              <a:t>Act in Faith, cont.</a:t>
            </a:r>
          </a:p>
        </p:txBody>
      </p:sp>
    </p:spTree>
    <p:extLst>
      <p:ext uri="{BB962C8B-B14F-4D97-AF65-F5344CB8AC3E}">
        <p14:creationId xmlns:p14="http://schemas.microsoft.com/office/powerpoint/2010/main" val="50648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This new frame represents truths we know about Heavenly Father, His plan of salvation, and the teachings of the Savior.</a:t>
            </a:r>
          </a:p>
          <a:p>
            <a:r>
              <a:rPr lang="en-US" dirty="0"/>
              <a:t>How does viewing this question in the context of what we know about Heavenly Father, His plan, and the teachings of the Savior allow us to see the question differently?</a:t>
            </a:r>
          </a:p>
          <a:p>
            <a:endParaRPr lang="en-US" i="0" dirty="0"/>
          </a:p>
        </p:txBody>
      </p:sp>
      <p:sp>
        <p:nvSpPr>
          <p:cNvPr id="2" name="Title 1"/>
          <p:cNvSpPr>
            <a:spLocks noGrp="1"/>
          </p:cNvSpPr>
          <p:nvPr>
            <p:ph type="title"/>
          </p:nvPr>
        </p:nvSpPr>
        <p:spPr/>
        <p:txBody>
          <a:bodyPr/>
          <a:lstStyle/>
          <a:p>
            <a:r>
              <a:rPr lang="en-US" dirty="0"/>
              <a:t>Based on Eternal Truths</a:t>
            </a:r>
          </a:p>
        </p:txBody>
      </p:sp>
      <p:pic>
        <p:nvPicPr>
          <p:cNvPr id="7" name="Picture 6"/>
          <p:cNvPicPr>
            <a:picLocks noChangeAspect="1"/>
          </p:cNvPicPr>
          <p:nvPr/>
        </p:nvPicPr>
        <p:blipFill>
          <a:blip r:embed="rId2"/>
          <a:stretch>
            <a:fillRect/>
          </a:stretch>
        </p:blipFill>
        <p:spPr>
          <a:xfrm>
            <a:off x="2922441" y="1236181"/>
            <a:ext cx="3550078" cy="2988196"/>
          </a:xfrm>
          <a:prstGeom prst="rect">
            <a:avLst/>
          </a:prstGeom>
        </p:spPr>
      </p:pic>
    </p:spTree>
    <p:extLst>
      <p:ext uri="{BB962C8B-B14F-4D97-AF65-F5344CB8AC3E}">
        <p14:creationId xmlns:p14="http://schemas.microsoft.com/office/powerpoint/2010/main" val="990095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sources might you turn to when you have a question about the Church or need help when making an important decision?</a:t>
            </a:r>
          </a:p>
          <a:p>
            <a:endParaRPr lang="en-US" dirty="0"/>
          </a:p>
        </p:txBody>
      </p:sp>
      <p:sp>
        <p:nvSpPr>
          <p:cNvPr id="3" name="Title 2"/>
          <p:cNvSpPr>
            <a:spLocks noGrp="1"/>
          </p:cNvSpPr>
          <p:nvPr>
            <p:ph type="title"/>
          </p:nvPr>
        </p:nvSpPr>
        <p:spPr/>
        <p:txBody>
          <a:bodyPr/>
          <a:lstStyle/>
          <a:p>
            <a:r>
              <a:rPr lang="en-US" dirty="0"/>
              <a:t>I Have a Question</a:t>
            </a:r>
          </a:p>
        </p:txBody>
      </p:sp>
    </p:spTree>
    <p:extLst>
      <p:ext uri="{BB962C8B-B14F-4D97-AF65-F5344CB8AC3E}">
        <p14:creationId xmlns:p14="http://schemas.microsoft.com/office/powerpoint/2010/main" val="2237827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M. Russell Ballard</a:t>
            </a:r>
          </a:p>
        </p:txBody>
      </p:sp>
      <p:sp>
        <p:nvSpPr>
          <p:cNvPr id="3" name="Content Placeholder 2"/>
          <p:cNvSpPr>
            <a:spLocks noGrp="1"/>
          </p:cNvSpPr>
          <p:nvPr>
            <p:ph sz="quarter" idx="4"/>
          </p:nvPr>
        </p:nvSpPr>
        <p:spPr/>
        <p:txBody>
          <a:bodyPr/>
          <a:lstStyle/>
          <a:p>
            <a:pPr marL="0" indent="0">
              <a:buNone/>
            </a:pPr>
            <a:r>
              <a:rPr lang="en-US" dirty="0"/>
              <a:t>“James did not say, ‘If any of you lack wisdom, let him Google!’” (M. Russell Ballard, “The Opportunities and Responsibilities of CES Teachers in the 21st Century” [evening with a General Authority, Feb. 26, 2016], lds.org/broadcasts).</a:t>
            </a:r>
          </a:p>
        </p:txBody>
      </p:sp>
      <p:pic>
        <p:nvPicPr>
          <p:cNvPr id="5" name="Picture Placeholder 4"/>
          <p:cNvPicPr>
            <a:picLocks noGrp="1" noChangeAspect="1"/>
          </p:cNvPicPr>
          <p:nvPr>
            <p:ph type="pic" sz="quarter" idx="10"/>
          </p:nvPr>
        </p:nvPicPr>
        <p:blipFill>
          <a:blip r:embed="rId2"/>
          <a:srcRect t="97" b="97"/>
          <a:stretch>
            <a:fillRect/>
          </a:stretch>
        </p:blipFill>
        <p:spPr/>
      </p:pic>
    </p:spTree>
    <p:extLst>
      <p:ext uri="{BB962C8B-B14F-4D97-AF65-F5344CB8AC3E}">
        <p14:creationId xmlns:p14="http://schemas.microsoft.com/office/powerpoint/2010/main" val="3259484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According to James 1:5, what did the Apostle James teach? </a:t>
            </a:r>
          </a:p>
          <a:p>
            <a:endParaRPr lang="en-US" dirty="0"/>
          </a:p>
        </p:txBody>
      </p:sp>
      <p:sp>
        <p:nvSpPr>
          <p:cNvPr id="5" name="Title 4"/>
          <p:cNvSpPr>
            <a:spLocks noGrp="1"/>
          </p:cNvSpPr>
          <p:nvPr>
            <p:ph type="title"/>
          </p:nvPr>
        </p:nvSpPr>
        <p:spPr/>
        <p:txBody>
          <a:bodyPr/>
          <a:lstStyle/>
          <a:p>
            <a:r>
              <a:rPr lang="en-US" dirty="0"/>
              <a:t>James 1:5</a:t>
            </a:r>
          </a:p>
        </p:txBody>
      </p:sp>
    </p:spTree>
    <p:extLst>
      <p:ext uri="{BB962C8B-B14F-4D97-AF65-F5344CB8AC3E}">
        <p14:creationId xmlns:p14="http://schemas.microsoft.com/office/powerpoint/2010/main" val="1595322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James 1:5, what did the Apostle James teach? </a:t>
            </a:r>
          </a:p>
          <a:p>
            <a:r>
              <a:rPr lang="en-US" dirty="0"/>
              <a:t>When we have a question or concern, why do you think it is important to first look to God for help?</a:t>
            </a:r>
          </a:p>
        </p:txBody>
      </p:sp>
      <p:sp>
        <p:nvSpPr>
          <p:cNvPr id="3" name="Title 2"/>
          <p:cNvSpPr>
            <a:spLocks noGrp="1"/>
          </p:cNvSpPr>
          <p:nvPr>
            <p:ph type="title"/>
          </p:nvPr>
        </p:nvSpPr>
        <p:spPr/>
        <p:txBody>
          <a:bodyPr/>
          <a:lstStyle/>
          <a:p>
            <a:r>
              <a:rPr lang="en-US" dirty="0"/>
              <a:t>James 1:5</a:t>
            </a:r>
          </a:p>
        </p:txBody>
      </p:sp>
    </p:spTree>
    <p:extLst>
      <p:ext uri="{BB962C8B-B14F-4D97-AF65-F5344CB8AC3E}">
        <p14:creationId xmlns:p14="http://schemas.microsoft.com/office/powerpoint/2010/main" val="4209910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83123"/>
            <a:ext cx="8229600" cy="4894257"/>
          </a:xfrm>
        </p:spPr>
        <p:txBody>
          <a:bodyPr/>
          <a:lstStyle/>
          <a:p>
            <a:pPr marL="0" indent="0">
              <a:buNone/>
            </a:pPr>
            <a:r>
              <a:rPr lang="en-US" i="1" dirty="0"/>
              <a:t>“As part of the Lord’s appointed process for obtaining spiritual knowledge, He has established sources through which He reveals truth and guidance to His children. These sources include the Light of Christ, the Holy Ghost, the scriptures, parents, and Church leaders.</a:t>
            </a:r>
            <a:r>
              <a:rPr lang="en-US" dirty="0"/>
              <a:t> </a:t>
            </a:r>
          </a:p>
          <a:p>
            <a:pPr marL="0" indent="0">
              <a:buNone/>
            </a:pPr>
            <a:r>
              <a:rPr lang="en-US" dirty="0"/>
              <a:t>Continued on next page.</a:t>
            </a:r>
          </a:p>
        </p:txBody>
      </p:sp>
      <p:sp>
        <p:nvSpPr>
          <p:cNvPr id="3" name="Title 2"/>
          <p:cNvSpPr>
            <a:spLocks noGrp="1"/>
          </p:cNvSpPr>
          <p:nvPr>
            <p:ph type="title"/>
          </p:nvPr>
        </p:nvSpPr>
        <p:spPr/>
        <p:txBody>
          <a:bodyPr/>
          <a:lstStyle/>
          <a:p>
            <a:r>
              <a:rPr lang="en-US" dirty="0"/>
              <a:t>Seek Further Understanding through Divinely Appointed Sources</a:t>
            </a:r>
          </a:p>
        </p:txBody>
      </p:sp>
    </p:spTree>
    <p:extLst>
      <p:ext uri="{BB962C8B-B14F-4D97-AF65-F5344CB8AC3E}">
        <p14:creationId xmlns:p14="http://schemas.microsoft.com/office/powerpoint/2010/main" val="1267918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83123"/>
            <a:ext cx="8229600" cy="4894257"/>
          </a:xfrm>
        </p:spPr>
        <p:txBody>
          <a:bodyPr/>
          <a:lstStyle/>
          <a:p>
            <a:pPr marL="0" indent="0">
              <a:buNone/>
            </a:pPr>
            <a:r>
              <a:rPr lang="en-US" i="1" dirty="0"/>
              <a:t>“The First Presidency and the Quorum of the Twelve Apostles—the Lord’s prophets upon the earth today—are a vital source of truth. The Lord has chosen and ordained these individuals to speak for Him” (Acquiring Spiritual Knowledge, </a:t>
            </a:r>
            <a:r>
              <a:rPr lang="en-US" dirty="0"/>
              <a:t>Doctrinal Mastery Core Document</a:t>
            </a:r>
            <a:r>
              <a:rPr lang="en-US" i="1" dirty="0"/>
              <a:t>).</a:t>
            </a:r>
          </a:p>
          <a:p>
            <a:pPr marL="0" indent="0">
              <a:buNone/>
            </a:pPr>
            <a:endParaRPr lang="en-US" i="1" dirty="0"/>
          </a:p>
        </p:txBody>
      </p:sp>
      <p:sp>
        <p:nvSpPr>
          <p:cNvPr id="3" name="Title 2"/>
          <p:cNvSpPr>
            <a:spLocks noGrp="1"/>
          </p:cNvSpPr>
          <p:nvPr>
            <p:ph type="title"/>
          </p:nvPr>
        </p:nvSpPr>
        <p:spPr/>
        <p:txBody>
          <a:bodyPr/>
          <a:lstStyle/>
          <a:p>
            <a:r>
              <a:rPr lang="en-US" dirty="0"/>
              <a:t>Seek Further Understanding through Divinely Appointed Sources, cont.</a:t>
            </a:r>
          </a:p>
        </p:txBody>
      </p:sp>
    </p:spTree>
    <p:extLst>
      <p:ext uri="{BB962C8B-B14F-4D97-AF65-F5344CB8AC3E}">
        <p14:creationId xmlns:p14="http://schemas.microsoft.com/office/powerpoint/2010/main" val="431328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1829980"/>
            <a:ext cx="8229600" cy="4894257"/>
          </a:xfrm>
        </p:spPr>
        <p:txBody>
          <a:bodyPr/>
          <a:lstStyle/>
          <a:p>
            <a:r>
              <a:rPr lang="en-US" dirty="0"/>
              <a:t>What has God given us to help us discover and understand truth?</a:t>
            </a:r>
            <a:endParaRPr lang="en-US" b="1" dirty="0"/>
          </a:p>
        </p:txBody>
      </p:sp>
      <p:sp>
        <p:nvSpPr>
          <p:cNvPr id="3" name="Title 2"/>
          <p:cNvSpPr>
            <a:spLocks noGrp="1"/>
          </p:cNvSpPr>
          <p:nvPr>
            <p:ph type="title"/>
          </p:nvPr>
        </p:nvSpPr>
        <p:spPr/>
        <p:txBody>
          <a:bodyPr/>
          <a:lstStyle/>
          <a:p>
            <a:r>
              <a:rPr lang="en-US" dirty="0"/>
              <a:t>Discovering and Understanding Truth</a:t>
            </a:r>
          </a:p>
        </p:txBody>
      </p:sp>
    </p:spTree>
    <p:extLst>
      <p:ext uri="{BB962C8B-B14F-4D97-AF65-F5344CB8AC3E}">
        <p14:creationId xmlns:p14="http://schemas.microsoft.com/office/powerpoint/2010/main" val="3175390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1829980"/>
            <a:ext cx="8229600" cy="4894257"/>
          </a:xfrm>
        </p:spPr>
        <p:txBody>
          <a:bodyPr/>
          <a:lstStyle/>
          <a:p>
            <a:r>
              <a:rPr lang="en-US" dirty="0"/>
              <a:t>What has God given us to help us discover and understand truth?</a:t>
            </a:r>
            <a:endParaRPr lang="en-US" b="1" dirty="0"/>
          </a:p>
          <a:p>
            <a:r>
              <a:rPr lang="en-US" b="1" dirty="0"/>
              <a:t>As part of the Lord’s appointed process for obtaining spiritual knowledge, He has established sources through which He reveals truth and guidance to His children.</a:t>
            </a:r>
          </a:p>
        </p:txBody>
      </p:sp>
      <p:sp>
        <p:nvSpPr>
          <p:cNvPr id="3" name="Title 2"/>
          <p:cNvSpPr>
            <a:spLocks noGrp="1"/>
          </p:cNvSpPr>
          <p:nvPr>
            <p:ph type="title"/>
          </p:nvPr>
        </p:nvSpPr>
        <p:spPr/>
        <p:txBody>
          <a:bodyPr/>
          <a:lstStyle/>
          <a:p>
            <a:r>
              <a:rPr lang="en-US" dirty="0"/>
              <a:t>Discovering and Understanding Truth</a:t>
            </a:r>
          </a:p>
        </p:txBody>
      </p:sp>
    </p:spTree>
    <p:extLst>
      <p:ext uri="{BB962C8B-B14F-4D97-AF65-F5344CB8AC3E}">
        <p14:creationId xmlns:p14="http://schemas.microsoft.com/office/powerpoint/2010/main" val="1126425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1829980"/>
            <a:ext cx="8229600" cy="4894257"/>
          </a:xfrm>
        </p:spPr>
        <p:txBody>
          <a:bodyPr/>
          <a:lstStyle/>
          <a:p>
            <a:r>
              <a:rPr lang="en-US" dirty="0"/>
              <a:t>What has God given us to help us discover and understand truth?</a:t>
            </a:r>
            <a:endParaRPr lang="en-US" b="1" dirty="0"/>
          </a:p>
          <a:p>
            <a:r>
              <a:rPr lang="en-US" b="1" dirty="0"/>
              <a:t>As part of the Lord’s appointed process for obtaining spiritual knowledge, He has established sources through which He reveals truth and guidance to His children.</a:t>
            </a:r>
          </a:p>
          <a:p>
            <a:r>
              <a:rPr lang="en-US" dirty="0"/>
              <a:t>What blessings can we receive as we turn to the Lord’s divinely appointed sources of truth?</a:t>
            </a:r>
            <a:endParaRPr lang="en-US" b="1" dirty="0"/>
          </a:p>
          <a:p>
            <a:endParaRPr lang="en-US" dirty="0"/>
          </a:p>
        </p:txBody>
      </p:sp>
      <p:sp>
        <p:nvSpPr>
          <p:cNvPr id="3" name="Title 2"/>
          <p:cNvSpPr>
            <a:spLocks noGrp="1"/>
          </p:cNvSpPr>
          <p:nvPr>
            <p:ph type="title"/>
          </p:nvPr>
        </p:nvSpPr>
        <p:spPr/>
        <p:txBody>
          <a:bodyPr/>
          <a:lstStyle/>
          <a:p>
            <a:r>
              <a:rPr lang="en-US" dirty="0"/>
              <a:t>Discovering and Understanding Truth</a:t>
            </a:r>
          </a:p>
        </p:txBody>
      </p:sp>
    </p:spTree>
    <p:extLst>
      <p:ext uri="{BB962C8B-B14F-4D97-AF65-F5344CB8AC3E}">
        <p14:creationId xmlns:p14="http://schemas.microsoft.com/office/powerpoint/2010/main" val="1760391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i="1" dirty="0"/>
              <a:t>“During times when we may not immediately find answers to our questions, it is helpful to remember that although Heavenly Father has revealed all that is necessary for our salvation, He has not yet revealed all truth. </a:t>
            </a:r>
          </a:p>
          <a:p>
            <a:pPr marL="0" indent="0" fontAlgn="base">
              <a:buNone/>
            </a:pPr>
            <a:r>
              <a:rPr lang="en-US" dirty="0"/>
              <a:t>Continued on next page.</a:t>
            </a:r>
          </a:p>
        </p:txBody>
      </p:sp>
      <p:sp>
        <p:nvSpPr>
          <p:cNvPr id="3" name="Title 2"/>
          <p:cNvSpPr>
            <a:spLocks noGrp="1"/>
          </p:cNvSpPr>
          <p:nvPr>
            <p:ph type="title"/>
          </p:nvPr>
        </p:nvSpPr>
        <p:spPr/>
        <p:txBody>
          <a:bodyPr/>
          <a:lstStyle/>
          <a:p>
            <a:r>
              <a:rPr lang="en-US" dirty="0"/>
              <a:t>Act in Faith, cont.</a:t>
            </a:r>
          </a:p>
        </p:txBody>
      </p:sp>
    </p:spTree>
    <p:extLst>
      <p:ext uri="{BB962C8B-B14F-4D97-AF65-F5344CB8AC3E}">
        <p14:creationId xmlns:p14="http://schemas.microsoft.com/office/powerpoint/2010/main" val="850487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i="0" dirty="0"/>
              <a:t>What are some divinely appointed sources you could turn to if you had this concern and question?</a:t>
            </a:r>
          </a:p>
        </p:txBody>
      </p:sp>
      <p:sp>
        <p:nvSpPr>
          <p:cNvPr id="2" name="Title 1"/>
          <p:cNvSpPr>
            <a:spLocks noGrp="1"/>
          </p:cNvSpPr>
          <p:nvPr>
            <p:ph type="title"/>
          </p:nvPr>
        </p:nvSpPr>
        <p:spPr/>
        <p:txBody>
          <a:bodyPr/>
          <a:lstStyle/>
          <a:p>
            <a:r>
              <a:rPr lang="en-US" dirty="0"/>
              <a:t>Divinely Appointed Sources</a:t>
            </a:r>
          </a:p>
        </p:txBody>
      </p:sp>
      <p:pic>
        <p:nvPicPr>
          <p:cNvPr id="6" name="Picture 5"/>
          <p:cNvPicPr>
            <a:picLocks noChangeAspect="1"/>
          </p:cNvPicPr>
          <p:nvPr/>
        </p:nvPicPr>
        <p:blipFill>
          <a:blip r:embed="rId2"/>
          <a:stretch>
            <a:fillRect/>
          </a:stretch>
        </p:blipFill>
        <p:spPr>
          <a:xfrm>
            <a:off x="3013284" y="1335741"/>
            <a:ext cx="3414410" cy="2888602"/>
          </a:xfrm>
          <a:prstGeom prst="rect">
            <a:avLst/>
          </a:prstGeom>
        </p:spPr>
      </p:pic>
    </p:spTree>
    <p:extLst>
      <p:ext uri="{BB962C8B-B14F-4D97-AF65-F5344CB8AC3E}">
        <p14:creationId xmlns:p14="http://schemas.microsoft.com/office/powerpoint/2010/main" val="162722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On this website (</a:t>
            </a:r>
            <a:r>
              <a:rPr lang="en-US" dirty="0" err="1"/>
              <a:t>mormonnewsroom.org</a:t>
            </a:r>
            <a:r>
              <a:rPr lang="en-US" dirty="0"/>
              <a:t>), the Church clarifies information regarding various issues of public interest related to the Church and corrects partial or incorrect information that is reported in the media.</a:t>
            </a:r>
          </a:p>
        </p:txBody>
      </p:sp>
      <p:sp>
        <p:nvSpPr>
          <p:cNvPr id="3" name="Title 2"/>
          <p:cNvSpPr>
            <a:spLocks noGrp="1"/>
          </p:cNvSpPr>
          <p:nvPr>
            <p:ph type="title"/>
          </p:nvPr>
        </p:nvSpPr>
        <p:spPr/>
        <p:txBody>
          <a:bodyPr/>
          <a:lstStyle/>
          <a:p>
            <a:r>
              <a:rPr lang="en-US" dirty="0"/>
              <a:t>MormonNewsroom.org</a:t>
            </a:r>
          </a:p>
        </p:txBody>
      </p:sp>
    </p:spTree>
    <p:extLst>
      <p:ext uri="{BB962C8B-B14F-4D97-AF65-F5344CB8AC3E}">
        <p14:creationId xmlns:p14="http://schemas.microsoft.com/office/powerpoint/2010/main" val="1872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Gospel Topics essays (</a:t>
            </a:r>
            <a:r>
              <a:rPr lang="en-US" dirty="0" err="1"/>
              <a:t>lds.org</a:t>
            </a:r>
            <a:r>
              <a:rPr lang="en-US" dirty="0"/>
              <a:t>/topics) contain valuable and forthright information on many difficult historical and doctrinal issues. </a:t>
            </a:r>
          </a:p>
          <a:p>
            <a:endParaRPr lang="en-US" dirty="0"/>
          </a:p>
        </p:txBody>
      </p:sp>
      <p:sp>
        <p:nvSpPr>
          <p:cNvPr id="3" name="Title 2"/>
          <p:cNvSpPr>
            <a:spLocks noGrp="1"/>
          </p:cNvSpPr>
          <p:nvPr>
            <p:ph type="title"/>
          </p:nvPr>
        </p:nvSpPr>
        <p:spPr/>
        <p:txBody>
          <a:bodyPr/>
          <a:lstStyle/>
          <a:p>
            <a:r>
              <a:rPr lang="en-US" dirty="0"/>
              <a:t>LDS.org/topic</a:t>
            </a:r>
          </a:p>
        </p:txBody>
      </p:sp>
    </p:spTree>
    <p:extLst>
      <p:ext uri="{BB962C8B-B14F-4D97-AF65-F5344CB8AC3E}">
        <p14:creationId xmlns:p14="http://schemas.microsoft.com/office/powerpoint/2010/main" val="3800560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have you been blessed as you have turned to divine sources for answers when you were confronted with a question or issue? </a:t>
            </a:r>
          </a:p>
        </p:txBody>
      </p:sp>
      <p:sp>
        <p:nvSpPr>
          <p:cNvPr id="3" name="Title 2"/>
          <p:cNvSpPr>
            <a:spLocks noGrp="1"/>
          </p:cNvSpPr>
          <p:nvPr>
            <p:ph type="title"/>
          </p:nvPr>
        </p:nvSpPr>
        <p:spPr/>
        <p:txBody>
          <a:bodyPr/>
          <a:lstStyle/>
          <a:p>
            <a:r>
              <a:rPr lang="en-US" dirty="0"/>
              <a:t>Divine Sources</a:t>
            </a:r>
          </a:p>
        </p:txBody>
      </p:sp>
    </p:spTree>
    <p:extLst>
      <p:ext uri="{BB962C8B-B14F-4D97-AF65-F5344CB8AC3E}">
        <p14:creationId xmlns:p14="http://schemas.microsoft.com/office/powerpoint/2010/main" val="1550381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83123"/>
            <a:ext cx="8229600" cy="4894257"/>
          </a:xfrm>
        </p:spPr>
        <p:txBody>
          <a:bodyPr/>
          <a:lstStyle/>
          <a:p>
            <a:pPr marL="0" indent="0">
              <a:buNone/>
            </a:pPr>
            <a:r>
              <a:rPr lang="en-US" i="1" dirty="0"/>
              <a:t>“We can also learn truth through other trustworthy sources. However, sincere seekers of truth should be wary of unreliable sources of information. We live in a time when many ‘call evil good, and good evil’ (Isaiah 5:20). Satan is the father of lies and seeks to distort truth and persuade us to turn away from the Lord and His appointed servants.</a:t>
            </a:r>
          </a:p>
          <a:p>
            <a:pPr marL="0" indent="0">
              <a:buNone/>
            </a:pPr>
            <a:r>
              <a:rPr lang="en-US" dirty="0"/>
              <a:t>Continued on next page.</a:t>
            </a:r>
          </a:p>
        </p:txBody>
      </p:sp>
      <p:sp>
        <p:nvSpPr>
          <p:cNvPr id="3" name="Title 2"/>
          <p:cNvSpPr>
            <a:spLocks noGrp="1"/>
          </p:cNvSpPr>
          <p:nvPr>
            <p:ph type="title"/>
          </p:nvPr>
        </p:nvSpPr>
        <p:spPr/>
        <p:txBody>
          <a:bodyPr/>
          <a:lstStyle/>
          <a:p>
            <a:r>
              <a:rPr lang="en-US" dirty="0"/>
              <a:t>Seek Further Understanding through Divinely Appointed Sources</a:t>
            </a:r>
          </a:p>
        </p:txBody>
      </p:sp>
    </p:spTree>
    <p:extLst>
      <p:ext uri="{BB962C8B-B14F-4D97-AF65-F5344CB8AC3E}">
        <p14:creationId xmlns:p14="http://schemas.microsoft.com/office/powerpoint/2010/main" val="1582044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83123"/>
            <a:ext cx="8229600" cy="4894257"/>
          </a:xfrm>
        </p:spPr>
        <p:txBody>
          <a:bodyPr/>
          <a:lstStyle/>
          <a:p>
            <a:pPr marL="0" indent="0">
              <a:buNone/>
            </a:pPr>
            <a:r>
              <a:rPr lang="en-US" i="1" dirty="0"/>
              <a:t>“As we turn to the Lord’s divinely appointed sources for answers and direction, we can be blessed to discern between truth and error. Learning to recognize and avoid unreliable sources can protect us from misinformation and from those who seek to destroy faith” (Acquiring Spiritual Knowledge, </a:t>
            </a:r>
            <a:r>
              <a:rPr lang="en-US" dirty="0"/>
              <a:t>Doctrinal Mastery Core Document</a:t>
            </a:r>
            <a:r>
              <a:rPr lang="en-US" i="1" dirty="0"/>
              <a:t>).</a:t>
            </a:r>
          </a:p>
        </p:txBody>
      </p:sp>
      <p:sp>
        <p:nvSpPr>
          <p:cNvPr id="3" name="Title 2"/>
          <p:cNvSpPr>
            <a:spLocks noGrp="1"/>
          </p:cNvSpPr>
          <p:nvPr>
            <p:ph type="title"/>
          </p:nvPr>
        </p:nvSpPr>
        <p:spPr/>
        <p:txBody>
          <a:bodyPr/>
          <a:lstStyle/>
          <a:p>
            <a:r>
              <a:rPr lang="en-US" dirty="0"/>
              <a:t>Seek Further Understanding through Divinely Appointed Sources, cont.</a:t>
            </a:r>
          </a:p>
        </p:txBody>
      </p:sp>
    </p:spTree>
    <p:extLst>
      <p:ext uri="{BB962C8B-B14F-4D97-AF65-F5344CB8AC3E}">
        <p14:creationId xmlns:p14="http://schemas.microsoft.com/office/powerpoint/2010/main" val="1432710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it important to be wary of unreliable sources of information?</a:t>
            </a:r>
          </a:p>
        </p:txBody>
      </p:sp>
      <p:sp>
        <p:nvSpPr>
          <p:cNvPr id="3" name="Title 2"/>
          <p:cNvSpPr>
            <a:spLocks noGrp="1"/>
          </p:cNvSpPr>
          <p:nvPr>
            <p:ph type="title"/>
          </p:nvPr>
        </p:nvSpPr>
        <p:spPr/>
        <p:txBody>
          <a:bodyPr/>
          <a:lstStyle/>
          <a:p>
            <a:r>
              <a:rPr lang="en-US" dirty="0"/>
              <a:t>Unreliable Sources</a:t>
            </a:r>
          </a:p>
        </p:txBody>
      </p:sp>
    </p:spTree>
    <p:extLst>
      <p:ext uri="{BB962C8B-B14F-4D97-AF65-F5344CB8AC3E}">
        <p14:creationId xmlns:p14="http://schemas.microsoft.com/office/powerpoint/2010/main" val="1199982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it important to be wary of unreliable sources of information?</a:t>
            </a:r>
          </a:p>
          <a:p>
            <a:r>
              <a:rPr lang="en-US" dirty="0"/>
              <a:t>Read Moroni 10:5. How can we recognize truth in sources of information that are not produced by the Church?</a:t>
            </a:r>
          </a:p>
        </p:txBody>
      </p:sp>
      <p:sp>
        <p:nvSpPr>
          <p:cNvPr id="3" name="Title 2"/>
          <p:cNvSpPr>
            <a:spLocks noGrp="1"/>
          </p:cNvSpPr>
          <p:nvPr>
            <p:ph type="title"/>
          </p:nvPr>
        </p:nvSpPr>
        <p:spPr/>
        <p:txBody>
          <a:bodyPr/>
          <a:lstStyle/>
          <a:p>
            <a:r>
              <a:rPr lang="en-US" dirty="0"/>
              <a:t>Unreliable Sources</a:t>
            </a:r>
          </a:p>
        </p:txBody>
      </p:sp>
    </p:spTree>
    <p:extLst>
      <p:ext uri="{BB962C8B-B14F-4D97-AF65-F5344CB8AC3E}">
        <p14:creationId xmlns:p14="http://schemas.microsoft.com/office/powerpoint/2010/main" val="1635557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Holy Ghost</a:t>
            </a:r>
          </a:p>
        </p:txBody>
      </p:sp>
      <p:sp>
        <p:nvSpPr>
          <p:cNvPr id="2" name="Content Placeholder 1"/>
          <p:cNvSpPr>
            <a:spLocks noGrp="1"/>
          </p:cNvSpPr>
          <p:nvPr>
            <p:ph sz="quarter" idx="4"/>
          </p:nvPr>
        </p:nvSpPr>
        <p:spPr/>
        <p:txBody>
          <a:bodyPr/>
          <a:lstStyle/>
          <a:p>
            <a:r>
              <a:rPr lang="en-US" i="0" dirty="0"/>
              <a:t>During the school year, in addition to studying the teachings of the Book of Mormon sequentially, you will be studying the nine doctrinal topics from the </a:t>
            </a:r>
            <a:r>
              <a:rPr lang="en-US" dirty="0"/>
              <a:t>Doctrinal Mastery Core Document</a:t>
            </a:r>
            <a:r>
              <a:rPr lang="en-US" i="0" dirty="0"/>
              <a:t> (which correspond to topics in the Sunday youth curriculum). You will also study the Book of Mormon doctrinal mastery passages associated with each topic. </a:t>
            </a:r>
          </a:p>
          <a:p>
            <a:endParaRPr lang="en-US" i="0" dirty="0"/>
          </a:p>
        </p:txBody>
      </p:sp>
      <p:pic>
        <p:nvPicPr>
          <p:cNvPr id="5" name="Picture Placeholder 4"/>
          <p:cNvPicPr>
            <a:picLocks noGrp="1" noChangeAspect="1"/>
          </p:cNvPicPr>
          <p:nvPr>
            <p:ph type="pic" sz="quarter" idx="10"/>
          </p:nvPr>
        </p:nvPicPr>
        <p:blipFill>
          <a:blip r:embed="rId2"/>
          <a:srcRect l="1390" r="1390"/>
          <a:stretch>
            <a:fillRect/>
          </a:stretch>
        </p:blipFill>
        <p:spPr/>
      </p:pic>
    </p:spTree>
    <p:extLst>
      <p:ext uri="{BB962C8B-B14F-4D97-AF65-F5344CB8AC3E}">
        <p14:creationId xmlns:p14="http://schemas.microsoft.com/office/powerpoint/2010/main" val="1965338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each topic is studied, you will use the principles of acquiring spiritual knowledge discussed in this lesson to consider real questions, issues, and opportunities for personal application.</a:t>
            </a:r>
          </a:p>
        </p:txBody>
      </p:sp>
      <p:sp>
        <p:nvSpPr>
          <p:cNvPr id="3" name="Title 2"/>
          <p:cNvSpPr>
            <a:spLocks noGrp="1"/>
          </p:cNvSpPr>
          <p:nvPr>
            <p:ph type="title"/>
          </p:nvPr>
        </p:nvSpPr>
        <p:spPr/>
        <p:txBody>
          <a:bodyPr/>
          <a:lstStyle/>
          <a:p>
            <a:r>
              <a:rPr lang="en-US" dirty="0"/>
              <a:t>Acquiring Spiritual Knowledge</a:t>
            </a:r>
          </a:p>
        </p:txBody>
      </p:sp>
    </p:spTree>
    <p:extLst>
      <p:ext uri="{BB962C8B-B14F-4D97-AF65-F5344CB8AC3E}">
        <p14:creationId xmlns:p14="http://schemas.microsoft.com/office/powerpoint/2010/main" val="333603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i="1" dirty="0"/>
              <a:t>“As we continue to seek for answers, we must live by faith—trusting that we will eventually receive the answers we seek (see Proverbs 3:5–6; Ether 12:6). As we are faithful to the truth and light we have already received, we will receive more. Answers to our questions and prayers often come ‘line upon line, precept upon precept’ (2 Nephi 28:30)” (Acquiring Spiritual Knowledge, </a:t>
            </a:r>
            <a:r>
              <a:rPr lang="en-US" dirty="0"/>
              <a:t>Doctrinal Mastery Core Document</a:t>
            </a:r>
            <a:r>
              <a:rPr lang="en-US" i="1" dirty="0"/>
              <a:t>).</a:t>
            </a:r>
          </a:p>
          <a:p>
            <a:pPr marL="0" indent="0" fontAlgn="base">
              <a:buNone/>
            </a:pPr>
            <a:endParaRPr lang="en-US" i="1" dirty="0"/>
          </a:p>
          <a:p>
            <a:endParaRPr lang="en-US" dirty="0"/>
          </a:p>
        </p:txBody>
      </p:sp>
      <p:sp>
        <p:nvSpPr>
          <p:cNvPr id="3" name="Title 2"/>
          <p:cNvSpPr>
            <a:spLocks noGrp="1"/>
          </p:cNvSpPr>
          <p:nvPr>
            <p:ph type="title"/>
          </p:nvPr>
        </p:nvSpPr>
        <p:spPr/>
        <p:txBody>
          <a:bodyPr/>
          <a:lstStyle/>
          <a:p>
            <a:r>
              <a:rPr lang="en-US" dirty="0"/>
              <a:t>Act in Faith, cont.</a:t>
            </a:r>
          </a:p>
        </p:txBody>
      </p:sp>
    </p:spTree>
    <p:extLst>
      <p:ext uri="{BB962C8B-B14F-4D97-AF65-F5344CB8AC3E}">
        <p14:creationId xmlns:p14="http://schemas.microsoft.com/office/powerpoint/2010/main" val="765091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each topic is studied, you will use the principles of acquiring spiritual knowledge discussed in this lesson to consider real questions, issues, and opportunities for personal application.</a:t>
            </a:r>
          </a:p>
          <a:p>
            <a:r>
              <a:rPr lang="en-US" dirty="0"/>
              <a:t>As we act in faith, examine concepts and questions with an eternal perspective, and seek further understanding through divinely appointed sources, God will give us answers and </a:t>
            </a:r>
            <a:r>
              <a:rPr lang="en-US"/>
              <a:t>provide direction in our lives.</a:t>
            </a:r>
            <a:endParaRPr lang="en-US" dirty="0"/>
          </a:p>
          <a:p>
            <a:endParaRPr lang="en-US" dirty="0"/>
          </a:p>
        </p:txBody>
      </p:sp>
      <p:sp>
        <p:nvSpPr>
          <p:cNvPr id="3" name="Title 2"/>
          <p:cNvSpPr>
            <a:spLocks noGrp="1"/>
          </p:cNvSpPr>
          <p:nvPr>
            <p:ph type="title"/>
          </p:nvPr>
        </p:nvSpPr>
        <p:spPr/>
        <p:txBody>
          <a:bodyPr/>
          <a:lstStyle/>
          <a:p>
            <a:r>
              <a:rPr lang="en-US" dirty="0"/>
              <a:t>Acquiring Spiritual Knowledge</a:t>
            </a:r>
          </a:p>
        </p:txBody>
      </p:sp>
    </p:spTree>
    <p:extLst>
      <p:ext uri="{BB962C8B-B14F-4D97-AF65-F5344CB8AC3E}">
        <p14:creationId xmlns:p14="http://schemas.microsoft.com/office/powerpoint/2010/main" val="392862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9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you learn from principle 1, “Act in Faith,” from the </a:t>
            </a:r>
            <a:r>
              <a:rPr lang="en-US" i="1" dirty="0"/>
              <a:t>Doctrinal Mastery Core Document</a:t>
            </a:r>
            <a:r>
              <a:rPr lang="en-US" dirty="0"/>
              <a:t> that can help you act in faith when you have questions or concerns?</a:t>
            </a:r>
          </a:p>
          <a:p>
            <a:endParaRPr lang="en-US" dirty="0"/>
          </a:p>
        </p:txBody>
      </p:sp>
      <p:sp>
        <p:nvSpPr>
          <p:cNvPr id="3" name="Title 2"/>
          <p:cNvSpPr>
            <a:spLocks noGrp="1"/>
          </p:cNvSpPr>
          <p:nvPr>
            <p:ph type="title"/>
          </p:nvPr>
        </p:nvSpPr>
        <p:spPr/>
        <p:txBody>
          <a:bodyPr/>
          <a:lstStyle/>
          <a:p>
            <a:r>
              <a:rPr lang="en-US" dirty="0"/>
              <a:t>Acting in Faith</a:t>
            </a:r>
          </a:p>
        </p:txBody>
      </p:sp>
    </p:spTree>
    <p:extLst>
      <p:ext uri="{BB962C8B-B14F-4D97-AF65-F5344CB8AC3E}">
        <p14:creationId xmlns:p14="http://schemas.microsoft.com/office/powerpoint/2010/main" val="4040657456"/>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CC0DF4-04B7-4A83-B41C-92695175127F}">
  <ds:schemaRefs>
    <ds:schemaRef ds:uri="http://schemas.microsoft.com/sharepoint/v3/contenttype/forms"/>
  </ds:schemaRefs>
</ds:datastoreItem>
</file>

<file path=customXml/itemProps2.xml><?xml version="1.0" encoding="utf-8"?>
<ds:datastoreItem xmlns:ds="http://schemas.openxmlformats.org/officeDocument/2006/customXml" ds:itemID="{3004D34F-E2AE-4C5F-9ADD-CF5C30CAF182}">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b764eb9d-49e1-4eb4-965b-0d99005b74c0"/>
    <ds:schemaRef ds:uri="http://schemas.microsoft.com/office/infopath/2007/PartnerControls"/>
    <ds:schemaRef ds:uri="a51ac170-4e69-43ea-bbd4-5a9e3eb386d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10E2139-F331-4F9F-80C4-6A4038F00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6918</TotalTime>
  <Words>3458</Words>
  <Application>Microsoft Office PowerPoint</Application>
  <PresentationFormat>On-screen Show (4:3)</PresentationFormat>
  <Paragraphs>208</Paragraphs>
  <Slides>81</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81</vt:i4>
      </vt:variant>
    </vt:vector>
  </HeadingPairs>
  <TitlesOfParts>
    <vt:vector size="90" baseType="lpstr">
      <vt:lpstr>Arial</vt:lpstr>
      <vt:lpstr>Calibri</vt:lpstr>
      <vt:lpstr>Helam Slab ldsLat Light</vt:lpstr>
      <vt:lpstr>Open Sans</vt:lpstr>
      <vt:lpstr>Old Testament</vt:lpstr>
      <vt:lpstr>1_Old Testament</vt:lpstr>
      <vt:lpstr>2_Old Testament</vt:lpstr>
      <vt:lpstr>3_Old Testament</vt:lpstr>
      <vt:lpstr>4_Old Testament</vt:lpstr>
      <vt:lpstr>Acquiring Spiritual Knowledge</vt:lpstr>
      <vt:lpstr>Devotional</vt:lpstr>
      <vt:lpstr>Questions?</vt:lpstr>
      <vt:lpstr>Three Principles</vt:lpstr>
      <vt:lpstr>Act in Faith</vt:lpstr>
      <vt:lpstr>Act in Faith, cont.</vt:lpstr>
      <vt:lpstr>Act in Faith, cont.</vt:lpstr>
      <vt:lpstr>Act in Faith, cont.</vt:lpstr>
      <vt:lpstr>Acting in Faith</vt:lpstr>
      <vt:lpstr>Acting in Faith</vt:lpstr>
      <vt:lpstr>Live by Faith</vt:lpstr>
      <vt:lpstr>Live by Faith</vt:lpstr>
      <vt:lpstr>Doctrinal Mastery Passage</vt:lpstr>
      <vt:lpstr>Doctrinal Mastery Passage</vt:lpstr>
      <vt:lpstr>President Dieter F. Uchtdorf</vt:lpstr>
      <vt:lpstr>President Dieter F. Uchtdorf</vt:lpstr>
      <vt:lpstr>Exercising Our Faith</vt:lpstr>
      <vt:lpstr>Exercising Our Faith</vt:lpstr>
      <vt:lpstr>Statements of Truth</vt:lpstr>
      <vt:lpstr>Statements of Truth</vt:lpstr>
      <vt:lpstr>Statements of Truth</vt:lpstr>
      <vt:lpstr>Statements of Truth</vt:lpstr>
      <vt:lpstr>Doctrinal Mastery Passage</vt:lpstr>
      <vt:lpstr>Elder D. Todd Christofferson</vt:lpstr>
      <vt:lpstr>Elder D. Todd Christofferson, cont.</vt:lpstr>
      <vt:lpstr>Elder D. Todd Christofferson, cont.</vt:lpstr>
      <vt:lpstr>Receiving Answers</vt:lpstr>
      <vt:lpstr>A Concern</vt:lpstr>
      <vt:lpstr>A Concern</vt:lpstr>
      <vt:lpstr>Religious Beliefs</vt:lpstr>
      <vt:lpstr>Elder Dallin H. Oaks</vt:lpstr>
      <vt:lpstr>Elder Dallin H. Oaks, cont.</vt:lpstr>
      <vt:lpstr>Different Views</vt:lpstr>
      <vt:lpstr>Three-Act Play</vt:lpstr>
      <vt:lpstr>Act 1—Premortal Life</vt:lpstr>
      <vt:lpstr>Elder Dallin H. Oaks</vt:lpstr>
      <vt:lpstr>Elder Dallin H. Oaks</vt:lpstr>
      <vt:lpstr>What Can We Do?</vt:lpstr>
      <vt:lpstr>Beliefs and Assumptions</vt:lpstr>
      <vt:lpstr>Beliefs and Assumptions</vt:lpstr>
      <vt:lpstr>Inaccurate Beliefs and Assumptions</vt:lpstr>
      <vt:lpstr>Inaccurate Beliefs and Assumptions</vt:lpstr>
      <vt:lpstr>Inaccurate Beliefs and Assumptions</vt:lpstr>
      <vt:lpstr>Inaccurate Beliefs and Assumptions</vt:lpstr>
      <vt:lpstr>Examine Concepts and Questions with an Eternal Perspective</vt:lpstr>
      <vt:lpstr>Examine Concepts and Questions with an Eternal Perspective, cont.</vt:lpstr>
      <vt:lpstr>Examine Concepts and Questions with an Eternal Perspective, cont.</vt:lpstr>
      <vt:lpstr>Examine Concepts and Questions with an Eternal Perspective, cont.</vt:lpstr>
      <vt:lpstr>Eternal Perspective</vt:lpstr>
      <vt:lpstr>Eternal Perspective</vt:lpstr>
      <vt:lpstr>Examining Questions with an Eternal Perspective</vt:lpstr>
      <vt:lpstr>Beliefs and Assumptions</vt:lpstr>
      <vt:lpstr>Beliefs and Assumptions</vt:lpstr>
      <vt:lpstr>Based on Eternal Truth</vt:lpstr>
      <vt:lpstr>Eternal Truths</vt:lpstr>
      <vt:lpstr>Eternal Truths</vt:lpstr>
      <vt:lpstr>Eternal Truths</vt:lpstr>
      <vt:lpstr>Eternal Truths</vt:lpstr>
      <vt:lpstr>Based on Eternal Truths</vt:lpstr>
      <vt:lpstr>Based on Eternal Truths</vt:lpstr>
      <vt:lpstr>I Have a Question</vt:lpstr>
      <vt:lpstr>Elder M. Russell Ballard</vt:lpstr>
      <vt:lpstr>James 1:5</vt:lpstr>
      <vt:lpstr>James 1:5</vt:lpstr>
      <vt:lpstr>Seek Further Understanding through Divinely Appointed Sources</vt:lpstr>
      <vt:lpstr>Seek Further Understanding through Divinely Appointed Sources, cont.</vt:lpstr>
      <vt:lpstr>Discovering and Understanding Truth</vt:lpstr>
      <vt:lpstr>Discovering and Understanding Truth</vt:lpstr>
      <vt:lpstr>Discovering and Understanding Truth</vt:lpstr>
      <vt:lpstr>Divinely Appointed Sources</vt:lpstr>
      <vt:lpstr>MormonNewsroom.org</vt:lpstr>
      <vt:lpstr>LDS.org/topic</vt:lpstr>
      <vt:lpstr>Divine Sources</vt:lpstr>
      <vt:lpstr>Seek Further Understanding through Divinely Appointed Sources</vt:lpstr>
      <vt:lpstr>Seek Further Understanding through Divinely Appointed Sources, cont.</vt:lpstr>
      <vt:lpstr>Unreliable Sources</vt:lpstr>
      <vt:lpstr>Unreliable Sources</vt:lpstr>
      <vt:lpstr>The Holy Ghost</vt:lpstr>
      <vt:lpstr>Acquiring Spiritual Knowledge</vt:lpstr>
      <vt:lpstr>Acquiring Spiritual Knowledge</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299</cp:revision>
  <dcterms:created xsi:type="dcterms:W3CDTF">2013-07-15T20:26:14Z</dcterms:created>
  <dcterms:modified xsi:type="dcterms:W3CDTF">2017-06-15T21:09:34Z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