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7" r:id="rId5"/>
    <p:sldMasterId id="2147483691" r:id="rId6"/>
    <p:sldMasterId id="2147483695" r:id="rId7"/>
    <p:sldMasterId id="2147483699" r:id="rId8"/>
  </p:sldMasterIdLst>
  <p:notesMasterIdLst>
    <p:notesMasterId r:id="rId61"/>
  </p:notesMasterIdLst>
  <p:handoutMasterIdLst>
    <p:handoutMasterId r:id="rId62"/>
  </p:handoutMasterIdLst>
  <p:sldIdLst>
    <p:sldId id="319" r:id="rId9"/>
    <p:sldId id="328" r:id="rId10"/>
    <p:sldId id="329" r:id="rId11"/>
    <p:sldId id="412" r:id="rId12"/>
    <p:sldId id="395" r:id="rId13"/>
    <p:sldId id="413" r:id="rId14"/>
    <p:sldId id="322" r:id="rId15"/>
    <p:sldId id="323" r:id="rId16"/>
    <p:sldId id="332" r:id="rId17"/>
    <p:sldId id="368" r:id="rId18"/>
    <p:sldId id="335" r:id="rId19"/>
    <p:sldId id="414" r:id="rId20"/>
    <p:sldId id="415" r:id="rId21"/>
    <p:sldId id="416" r:id="rId22"/>
    <p:sldId id="417" r:id="rId23"/>
    <p:sldId id="336" r:id="rId24"/>
    <p:sldId id="418" r:id="rId25"/>
    <p:sldId id="419" r:id="rId26"/>
    <p:sldId id="338" r:id="rId27"/>
    <p:sldId id="371" r:id="rId28"/>
    <p:sldId id="339" r:id="rId29"/>
    <p:sldId id="340" r:id="rId30"/>
    <p:sldId id="341" r:id="rId31"/>
    <p:sldId id="342" r:id="rId32"/>
    <p:sldId id="396" r:id="rId33"/>
    <p:sldId id="420" r:id="rId34"/>
    <p:sldId id="397" r:id="rId35"/>
    <p:sldId id="421" r:id="rId36"/>
    <p:sldId id="398" r:id="rId37"/>
    <p:sldId id="422" r:id="rId38"/>
    <p:sldId id="400" r:id="rId39"/>
    <p:sldId id="423" r:id="rId40"/>
    <p:sldId id="424" r:id="rId41"/>
    <p:sldId id="380" r:id="rId42"/>
    <p:sldId id="407" r:id="rId43"/>
    <p:sldId id="408" r:id="rId44"/>
    <p:sldId id="409" r:id="rId45"/>
    <p:sldId id="410" r:id="rId46"/>
    <p:sldId id="425" r:id="rId47"/>
    <p:sldId id="426" r:id="rId48"/>
    <p:sldId id="411" r:id="rId49"/>
    <p:sldId id="357" r:id="rId50"/>
    <p:sldId id="358" r:id="rId51"/>
    <p:sldId id="359" r:id="rId52"/>
    <p:sldId id="360" r:id="rId53"/>
    <p:sldId id="361" r:id="rId54"/>
    <p:sldId id="362" r:id="rId55"/>
    <p:sldId id="363" r:id="rId56"/>
    <p:sldId id="364" r:id="rId57"/>
    <p:sldId id="366" r:id="rId58"/>
    <p:sldId id="367" r:id="rId59"/>
    <p:sldId id="327"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Cann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9A1F"/>
    <a:srgbClr val="EB5558"/>
    <a:srgbClr val="7D6CAE"/>
    <a:srgbClr val="36A1DB"/>
    <a:srgbClr val="55B893"/>
    <a:srgbClr val="404040"/>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6" autoAdjust="0"/>
    <p:restoredTop sz="94377" autoAdjust="0"/>
  </p:normalViewPr>
  <p:slideViewPr>
    <p:cSldViewPr snapToGrid="0" snapToObjects="1">
      <p:cViewPr varScale="1">
        <p:scale>
          <a:sx n="61" d="100"/>
          <a:sy n="61" d="100"/>
        </p:scale>
        <p:origin x="93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24431-D598-F643-AC91-6120B903A05D}" type="datetimeFigureOut">
              <a:rPr lang="en-US" smtClean="0"/>
              <a:pPr/>
              <a:t>6/15/2017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8EE581-1F13-B34C-BAB0-A30A3077AFB7}" type="slidenum">
              <a:rPr lang="en-US" smtClean="0"/>
              <a:pPr/>
              <a:t>‹#›</a:t>
            </a:fld>
            <a:endParaRPr lang="en-US"/>
          </a:p>
        </p:txBody>
      </p:sp>
    </p:spTree>
    <p:extLst>
      <p:ext uri="{BB962C8B-B14F-4D97-AF65-F5344CB8AC3E}">
        <p14:creationId xmlns:p14="http://schemas.microsoft.com/office/powerpoint/2010/main" val="4169556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17864-E162-4BF0-80D5-A8D2C96CEDEC}" type="datetimeFigureOut">
              <a:rPr lang="en-US" smtClean="0"/>
              <a:t>6/15/2017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DC073-638B-4E38-944E-DCEF0032C827}" type="slidenum">
              <a:rPr lang="en-US" smtClean="0"/>
              <a:t>‹#›</a:t>
            </a:fld>
            <a:endParaRPr lang="en-US"/>
          </a:p>
        </p:txBody>
      </p:sp>
    </p:spTree>
    <p:extLst>
      <p:ext uri="{BB962C8B-B14F-4D97-AF65-F5344CB8AC3E}">
        <p14:creationId xmlns:p14="http://schemas.microsoft.com/office/powerpoint/2010/main" val="230822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738194</a:t>
            </a:r>
          </a:p>
        </p:txBody>
      </p:sp>
      <p:sp>
        <p:nvSpPr>
          <p:cNvPr id="4" name="Slide Number Placeholder 3"/>
          <p:cNvSpPr>
            <a:spLocks noGrp="1"/>
          </p:cNvSpPr>
          <p:nvPr>
            <p:ph type="sldNum" sz="quarter" idx="10"/>
          </p:nvPr>
        </p:nvSpPr>
        <p:spPr/>
        <p:txBody>
          <a:bodyPr/>
          <a:lstStyle/>
          <a:p>
            <a:fld id="{F8D10A5B-8CAA-4FE1-A0C2-54BBAF14A407}" type="slidenum">
              <a:rPr lang="en-US" smtClean="0"/>
              <a:t>2</a:t>
            </a:fld>
            <a:endParaRPr lang="en-US"/>
          </a:p>
        </p:txBody>
      </p:sp>
    </p:spTree>
    <p:extLst>
      <p:ext uri="{BB962C8B-B14F-4D97-AF65-F5344CB8AC3E}">
        <p14:creationId xmlns:p14="http://schemas.microsoft.com/office/powerpoint/2010/main" val="210394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5.xml"/><Relationship Id="rId4"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sp>
        <p:nvSpPr>
          <p:cNvPr id="5" name="Rectangle 4"/>
          <p:cNvSpPr/>
          <p:nvPr userDrawn="1"/>
        </p:nvSpPr>
        <p:spPr>
          <a:xfrm>
            <a:off x="0" y="2282870"/>
            <a:ext cx="9144000" cy="283157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chemeClr val="bg1"/>
                </a:solidFill>
                <a:latin typeface="+mj-lt"/>
              </a:defRPr>
            </a:lvl1pPr>
          </a:lstStyle>
          <a:p>
            <a:r>
              <a:rPr lang="en-US" dirty="0"/>
              <a:t>Book of Mormon</a:t>
            </a:r>
          </a:p>
        </p:txBody>
      </p:sp>
      <p:sp>
        <p:nvSpPr>
          <p:cNvPr id="16"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pic>
        <p:nvPicPr>
          <p:cNvPr id="2" name="Picture 1"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185936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457200" y="555227"/>
            <a:ext cx="8229600" cy="858753"/>
          </a:xfrm>
          <a:prstGeom prst="rect">
            <a:avLst/>
          </a:prstGeom>
        </p:spPr>
        <p:txBody>
          <a:bodyPr/>
          <a:lstStyle>
            <a:lvl1pPr algn="l">
              <a:defRPr sz="4400">
                <a:solidFill>
                  <a:srgbClr val="36A1DB"/>
                </a:solidFill>
                <a:latin typeface="+mj-lt"/>
              </a:defRPr>
            </a:lvl1pPr>
          </a:lstStyle>
          <a:p>
            <a:r>
              <a:rPr lang="en-US" dirty="0"/>
              <a:t>Click to edit Master title </a:t>
            </a:r>
            <a:r>
              <a:rPr lang="en-US" dirty="0" err="1"/>
              <a:t>stylet</a:t>
            </a:r>
            <a:endParaRPr lang="en-US" dirty="0"/>
          </a:p>
        </p:txBody>
      </p:sp>
    </p:spTree>
    <p:extLst>
      <p:ext uri="{BB962C8B-B14F-4D97-AF65-F5344CB8AC3E}">
        <p14:creationId xmlns:p14="http://schemas.microsoft.com/office/powerpoint/2010/main" val="367438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Tree>
    <p:extLst>
      <p:ext uri="{BB962C8B-B14F-4D97-AF65-F5344CB8AC3E}">
        <p14:creationId xmlns:p14="http://schemas.microsoft.com/office/powerpoint/2010/main" val="86781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13351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04692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36A1DB"/>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137191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36A1DB"/>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90900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36A1DB"/>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153494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62288" cy="6858000"/>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789432"/>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6842"/>
            <a:ext cx="8229600" cy="4894257"/>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3454532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7D6CAE"/>
                </a:solidFill>
                <a:latin typeface="+mj-lt"/>
              </a:defRPr>
            </a:lvl1pPr>
          </a:lstStyle>
          <a:p>
            <a:r>
              <a:rPr lang="en-US" dirty="0"/>
              <a:t>Click to edit master Text Style</a:t>
            </a:r>
          </a:p>
        </p:txBody>
      </p:sp>
      <p:sp>
        <p:nvSpPr>
          <p:cNvPr id="9"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628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7D6CAE"/>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7D6CAE"/>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7D6CAE"/>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Tree>
    <p:extLst>
      <p:ext uri="{BB962C8B-B14F-4D97-AF65-F5344CB8AC3E}">
        <p14:creationId xmlns:p14="http://schemas.microsoft.com/office/powerpoint/2010/main" val="297866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EB5558"/>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7186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EB5558"/>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EB5558"/>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EB5558"/>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3" name="TextBox 2"/>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4" name="Picture 3"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7030"/>
            <a:ext cx="9144000" cy="325221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018"/>
            <a:ext cx="9143999" cy="1240535"/>
          </a:xfrm>
          <a:prstGeom prst="rect">
            <a:avLst/>
          </a:prstGeom>
        </p:spPr>
      </p:pic>
      <p:sp>
        <p:nvSpPr>
          <p:cNvPr id="10" name="Title 1"/>
          <p:cNvSpPr>
            <a:spLocks noGrp="1"/>
          </p:cNvSpPr>
          <p:nvPr>
            <p:ph type="title" hasCustomPrompt="1"/>
          </p:nvPr>
        </p:nvSpPr>
        <p:spPr>
          <a:xfrm>
            <a:off x="423234" y="2642616"/>
            <a:ext cx="8276266" cy="1444752"/>
          </a:xfrm>
          <a:prstGeom prst="rect">
            <a:avLst/>
          </a:prstGeom>
        </p:spPr>
        <p:txBody>
          <a:bodyPr>
            <a:noAutofit/>
          </a:bodyPr>
          <a:lstStyle>
            <a:lvl1pPr>
              <a:lnSpc>
                <a:spcPct val="80000"/>
              </a:lnSpc>
              <a:defRPr sz="5500" baseline="0">
                <a:solidFill>
                  <a:srgbClr val="FFFFFF"/>
                </a:solidFill>
                <a:latin typeface="+mj-lt"/>
              </a:defRPr>
            </a:lvl1pPr>
          </a:lstStyle>
          <a:p>
            <a:r>
              <a:rPr lang="en-US" dirty="0"/>
              <a:t>Book of Mormon</a:t>
            </a:r>
          </a:p>
        </p:txBody>
      </p:sp>
      <p:sp>
        <p:nvSpPr>
          <p:cNvPr id="12" name="Text Placeholder 15"/>
          <p:cNvSpPr>
            <a:spLocks noGrp="1"/>
          </p:cNvSpPr>
          <p:nvPr>
            <p:ph type="body" sz="quarter" idx="11" hasCustomPrompt="1"/>
          </p:nvPr>
        </p:nvSpPr>
        <p:spPr>
          <a:xfrm>
            <a:off x="423234" y="4087368"/>
            <a:ext cx="8276266" cy="649224"/>
          </a:xfrm>
          <a:prstGeom prst="rect">
            <a:avLst/>
          </a:prstGeom>
        </p:spPr>
        <p:txBody>
          <a:bodyPr/>
          <a:lstStyle>
            <a:lvl1pPr marL="0" indent="0" algn="ctr">
              <a:buNone/>
              <a:defRPr sz="1800">
                <a:solidFill>
                  <a:schemeClr val="bg1"/>
                </a:solidFill>
                <a:latin typeface="+mn-lt"/>
                <a:ea typeface="Open Sans" panose="020B0606030504020204" pitchFamily="34" charset="0"/>
                <a:cs typeface="Open Sans" panose="020B0606030504020204" pitchFamily="34" charset="0"/>
              </a:defRPr>
            </a:lvl1pPr>
          </a:lstStyle>
          <a:p>
            <a:pPr lvl="0"/>
            <a:r>
              <a:rPr lang="en-US" dirty="0"/>
              <a:t>Lesson 00</a:t>
            </a:r>
          </a:p>
        </p:txBody>
      </p:sp>
      <p:pic>
        <p:nvPicPr>
          <p:cNvPr id="6" name="Picture 5" descr="SI-lockup-white-head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13" y="113195"/>
            <a:ext cx="4432300" cy="800100"/>
          </a:xfrm>
          <a:prstGeom prst="rect">
            <a:avLst/>
          </a:prstGeom>
        </p:spPr>
      </p:pic>
    </p:spTree>
    <p:extLst>
      <p:ext uri="{BB962C8B-B14F-4D97-AF65-F5344CB8AC3E}">
        <p14:creationId xmlns:p14="http://schemas.microsoft.com/office/powerpoint/2010/main" val="26433603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49400"/>
            <a:ext cx="8229600" cy="4159125"/>
          </a:xfrm>
          <a:prstGeom prst="rect">
            <a:avLst/>
          </a:prstGeom>
        </p:spPr>
        <p:txBody>
          <a:bodyPr/>
          <a:lstStyle>
            <a:lvl1pPr>
              <a:defRPr sz="2800">
                <a:solidFill>
                  <a:srgbClr val="404040"/>
                </a:solidFill>
                <a:latin typeface="+mn-lt"/>
                <a:ea typeface="Open Sans" panose="020B0606030504020204" pitchFamily="34" charset="0"/>
                <a:cs typeface="Open Sans" panose="020B0606030504020204" pitchFamily="34" charset="0"/>
              </a:defRPr>
            </a:lvl1pPr>
            <a:lvl2pPr>
              <a:defRPr sz="2400">
                <a:solidFill>
                  <a:srgbClr val="404040"/>
                </a:solidFill>
                <a:latin typeface="+mn-lt"/>
              </a:defRPr>
            </a:lvl2pPr>
            <a:lvl3pPr>
              <a:defRPr sz="2000">
                <a:solidFill>
                  <a:srgbClr val="404040"/>
                </a:solidFill>
                <a:latin typeface="+mn-lt"/>
              </a:defRPr>
            </a:lvl3pPr>
            <a:lvl4pPr>
              <a:defRPr sz="1600">
                <a:solidFill>
                  <a:srgbClr val="404040"/>
                </a:solidFill>
                <a:latin typeface="+mn-lt"/>
              </a:defRPr>
            </a:lvl4pPr>
            <a:lvl5pPr>
              <a:defRPr sz="1400">
                <a:solidFill>
                  <a:srgbClr val="40404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555227"/>
            <a:ext cx="82296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Tree>
    <p:extLst>
      <p:ext uri="{BB962C8B-B14F-4D97-AF65-F5344CB8AC3E}">
        <p14:creationId xmlns:p14="http://schemas.microsoft.com/office/powerpoint/2010/main" val="367438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7200" y="500215"/>
            <a:ext cx="8229600" cy="807885"/>
          </a:xfrm>
          <a:prstGeom prst="rect">
            <a:avLst/>
          </a:prstGeom>
        </p:spPr>
        <p:txBody>
          <a:bodyPr/>
          <a:lstStyle>
            <a:lvl1pPr algn="l">
              <a:defRPr sz="4400">
                <a:solidFill>
                  <a:srgbClr val="F39A1F"/>
                </a:solidFill>
                <a:latin typeface="+mj-lt"/>
              </a:defRPr>
            </a:lvl1pPr>
          </a:lstStyle>
          <a:p>
            <a:r>
              <a:rPr lang="en-US" dirty="0"/>
              <a:t>Click to edit master Text Style</a:t>
            </a:r>
          </a:p>
        </p:txBody>
      </p:sp>
      <p:sp>
        <p:nvSpPr>
          <p:cNvPr id="4" name="Text Placeholder 2"/>
          <p:cNvSpPr>
            <a:spLocks noGrp="1"/>
          </p:cNvSpPr>
          <p:nvPr>
            <p:ph type="body" idx="1"/>
          </p:nvPr>
        </p:nvSpPr>
        <p:spPr>
          <a:xfrm>
            <a:off x="457200" y="1452869"/>
            <a:ext cx="4040188" cy="69711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Content Placeholder 3"/>
          <p:cNvSpPr>
            <a:spLocks noGrp="1"/>
          </p:cNvSpPr>
          <p:nvPr>
            <p:ph sz="half" idx="2"/>
          </p:nvPr>
        </p:nvSpPr>
        <p:spPr>
          <a:xfrm>
            <a:off x="457200" y="2438810"/>
            <a:ext cx="4040188" cy="383499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3"/>
          </p:nvPr>
        </p:nvSpPr>
        <p:spPr>
          <a:xfrm>
            <a:off x="4645025" y="1452868"/>
            <a:ext cx="4041775" cy="69711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Content Placeholder 5"/>
          <p:cNvSpPr>
            <a:spLocks noGrp="1"/>
          </p:cNvSpPr>
          <p:nvPr>
            <p:ph sz="quarter" idx="4"/>
          </p:nvPr>
        </p:nvSpPr>
        <p:spPr>
          <a:xfrm>
            <a:off x="4645025" y="2438809"/>
            <a:ext cx="4041775" cy="3834991"/>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73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17558911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492500"/>
            <a:ext cx="8229600" cy="27813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8" name="Rectangle 7"/>
          <p:cNvSpPr/>
          <p:nvPr userDrawn="1"/>
        </p:nvSpPr>
        <p:spPr>
          <a:xfrm>
            <a:off x="381000" y="1236180"/>
            <a:ext cx="8305800" cy="20658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1905000" y="1371600"/>
            <a:ext cx="2692400" cy="1778000"/>
          </a:xfrm>
          <a:prstGeom prst="rect">
            <a:avLst/>
          </a:prstGeom>
        </p:spPr>
        <p:txBody>
          <a:bodyPr vert="horz"/>
          <a:lstStyle/>
          <a:p>
            <a:endParaRPr lang="en-US" dirty="0"/>
          </a:p>
        </p:txBody>
      </p:sp>
      <p:sp>
        <p:nvSpPr>
          <p:cNvPr id="11" name="Picture Placeholder 9"/>
          <p:cNvSpPr>
            <a:spLocks noGrp="1"/>
          </p:cNvSpPr>
          <p:nvPr>
            <p:ph type="pic" sz="quarter" idx="11"/>
          </p:nvPr>
        </p:nvSpPr>
        <p:spPr>
          <a:xfrm>
            <a:off x="4800600" y="1371600"/>
            <a:ext cx="2692400" cy="1778000"/>
          </a:xfrm>
          <a:prstGeom prst="rect">
            <a:avLst/>
          </a:prstGeom>
        </p:spPr>
        <p:txBody>
          <a:bodyPr vert="horz"/>
          <a:lstStyle/>
          <a:p>
            <a:endParaRPr lang="en-US"/>
          </a:p>
        </p:txBody>
      </p:sp>
    </p:spTree>
    <p:extLst>
      <p:ext uri="{BB962C8B-B14F-4D97-AF65-F5344CB8AC3E}">
        <p14:creationId xmlns:p14="http://schemas.microsoft.com/office/powerpoint/2010/main" val="2762513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3668921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F39A1F"/>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275654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F39A1F"/>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1416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F39A1F"/>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2451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1234398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595105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4" name="TextBox 3"/>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5" name="Picture 4"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959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457200" y="4292600"/>
            <a:ext cx="8229600" cy="19812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5" name="Rectangle 4"/>
          <p:cNvSpPr/>
          <p:nvPr userDrawn="1"/>
        </p:nvSpPr>
        <p:spPr>
          <a:xfrm>
            <a:off x="381000" y="1236180"/>
            <a:ext cx="8305800" cy="27897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9"/>
          <p:cNvSpPr>
            <a:spLocks noGrp="1"/>
          </p:cNvSpPr>
          <p:nvPr>
            <p:ph type="pic" sz="quarter" idx="10"/>
          </p:nvPr>
        </p:nvSpPr>
        <p:spPr>
          <a:xfrm>
            <a:off x="2286000" y="1371600"/>
            <a:ext cx="4495800" cy="2501900"/>
          </a:xfrm>
          <a:prstGeom prst="rect">
            <a:avLst/>
          </a:prstGeom>
        </p:spPr>
        <p:txBody>
          <a:bodyPr vert="horz"/>
          <a:lstStyle/>
          <a:p>
            <a:endParaRPr lang="en-US"/>
          </a:p>
        </p:txBody>
      </p:sp>
    </p:spTree>
    <p:extLst>
      <p:ext uri="{BB962C8B-B14F-4D97-AF65-F5344CB8AC3E}">
        <p14:creationId xmlns:p14="http://schemas.microsoft.com/office/powerpoint/2010/main" val="183096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381000" y="377427"/>
            <a:ext cx="8305800" cy="858753"/>
          </a:xfrm>
          <a:prstGeom prst="rect">
            <a:avLst/>
          </a:prstGeom>
        </p:spPr>
        <p:txBody>
          <a:bodyPr/>
          <a:lstStyle>
            <a:lvl1pPr algn="l">
              <a:defRPr sz="4400">
                <a:solidFill>
                  <a:srgbClr val="55B893"/>
                </a:solidFill>
                <a:latin typeface="+mj-lt"/>
              </a:defRPr>
            </a:lvl1pPr>
          </a:lstStyle>
          <a:p>
            <a:r>
              <a:rPr lang="en-US" dirty="0"/>
              <a:t>Click to edit Master title style</a:t>
            </a:r>
          </a:p>
        </p:txBody>
      </p:sp>
      <p:sp>
        <p:nvSpPr>
          <p:cNvPr id="7" name="Rectangle 6"/>
          <p:cNvSpPr/>
          <p:nvPr userDrawn="1"/>
        </p:nvSpPr>
        <p:spPr>
          <a:xfrm>
            <a:off x="381000" y="1236180"/>
            <a:ext cx="8305800" cy="526622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6" name="Picture Placeholder 9"/>
          <p:cNvSpPr>
            <a:spLocks noGrp="1"/>
          </p:cNvSpPr>
          <p:nvPr>
            <p:ph type="pic" sz="quarter" idx="10"/>
          </p:nvPr>
        </p:nvSpPr>
        <p:spPr>
          <a:xfrm>
            <a:off x="2501900" y="1371600"/>
            <a:ext cx="4064000" cy="4965700"/>
          </a:xfrm>
          <a:prstGeom prst="rect">
            <a:avLst/>
          </a:prstGeom>
        </p:spPr>
        <p:txBody>
          <a:bodyPr vert="horz"/>
          <a:lstStyle/>
          <a:p>
            <a:endParaRPr lang="en-US"/>
          </a:p>
        </p:txBody>
      </p:sp>
    </p:spTree>
    <p:extLst>
      <p:ext uri="{BB962C8B-B14F-4D97-AF65-F5344CB8AC3E}">
        <p14:creationId xmlns:p14="http://schemas.microsoft.com/office/powerpoint/2010/main" val="36049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124200" y="512915"/>
            <a:ext cx="5562600" cy="591985"/>
          </a:xfrm>
          <a:prstGeom prst="rect">
            <a:avLst/>
          </a:prstGeom>
        </p:spPr>
        <p:txBody>
          <a:bodyPr/>
          <a:lstStyle>
            <a:lvl1pPr algn="l">
              <a:defRPr sz="3000">
                <a:solidFill>
                  <a:srgbClr val="55B893"/>
                </a:solidFill>
                <a:latin typeface="+mj-lt"/>
              </a:defRPr>
            </a:lvl1pPr>
          </a:lstStyle>
          <a:p>
            <a:pPr algn="l"/>
            <a:r>
              <a:rPr lang="en-US" sz="3000" dirty="0"/>
              <a:t>Elder Richard G. Scott</a:t>
            </a:r>
          </a:p>
        </p:txBody>
      </p:sp>
      <p:sp>
        <p:nvSpPr>
          <p:cNvPr id="4" name="Content Placeholder 5"/>
          <p:cNvSpPr>
            <a:spLocks noGrp="1"/>
          </p:cNvSpPr>
          <p:nvPr>
            <p:ph sz="quarter" idx="4"/>
          </p:nvPr>
        </p:nvSpPr>
        <p:spPr>
          <a:xfrm>
            <a:off x="3124200" y="1155701"/>
            <a:ext cx="5562601" cy="4711700"/>
          </a:xfrm>
          <a:prstGeom prst="rect">
            <a:avLst/>
          </a:prstGeom>
        </p:spPr>
        <p:txBody>
          <a:bodyPr/>
          <a:lstStyle>
            <a:lvl1pPr algn="l">
              <a:lnSpc>
                <a:spcPct val="130000"/>
              </a:lnSpc>
              <a:defRPr sz="2000" b="0" i="1">
                <a:latin typeface="Calibri"/>
                <a:cs typeface="Calibri"/>
              </a:defRPr>
            </a:lvl1pPr>
          </a:lstStyle>
          <a:p>
            <a:pPr marL="0" indent="0">
              <a:lnSpc>
                <a:spcPct val="130000"/>
              </a:lnSpc>
              <a:buNone/>
            </a:pPr>
            <a:r>
              <a:rPr lang="en-US" sz="2000" dirty="0">
                <a:latin typeface="Open Sans"/>
                <a:cs typeface="Open Sans"/>
              </a:rPr>
              <a:t>“I will share a principle that, if understood and consistently applied, will bring enormous blessings throughout your life. It is not difficult for me to explain, nor for you to understand. However, it will require of you significant, determined effort to yield its full potential. </a:t>
            </a:r>
          </a:p>
          <a:p>
            <a:pPr marL="0" indent="0">
              <a:buNone/>
            </a:pPr>
            <a:endParaRPr lang="en-US" dirty="0"/>
          </a:p>
        </p:txBody>
      </p:sp>
      <p:cxnSp>
        <p:nvCxnSpPr>
          <p:cNvPr id="6" name="Straight Connector 5"/>
          <p:cNvCxnSpPr/>
          <p:nvPr userDrawn="1"/>
        </p:nvCxnSpPr>
        <p:spPr>
          <a:xfrm>
            <a:off x="2946400" y="660400"/>
            <a:ext cx="0" cy="184150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546100" y="660400"/>
            <a:ext cx="2146300" cy="2857500"/>
          </a:xfrm>
          <a:prstGeom prst="rect">
            <a:avLst/>
          </a:prstGeom>
        </p:spPr>
        <p:txBody>
          <a:bodyPr vert="horz"/>
          <a:lstStyle/>
          <a:p>
            <a:endParaRPr lang="en-US" dirty="0"/>
          </a:p>
        </p:txBody>
      </p:sp>
      <p:sp>
        <p:nvSpPr>
          <p:cNvPr id="9" name="TextBox 8"/>
          <p:cNvSpPr txBox="1"/>
          <p:nvPr userDrawn="1"/>
        </p:nvSpPr>
        <p:spPr>
          <a:xfrm>
            <a:off x="7404100" y="8763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714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15900" y="284315"/>
            <a:ext cx="8229600" cy="807885"/>
          </a:xfrm>
          <a:prstGeom prst="rect">
            <a:avLst/>
          </a:prstGeom>
        </p:spPr>
        <p:txBody>
          <a:bodyPr/>
          <a:lstStyle>
            <a:lvl1pPr algn="l">
              <a:defRPr sz="4400">
                <a:solidFill>
                  <a:srgbClr val="55B893"/>
                </a:solidFill>
                <a:latin typeface="+mj-lt"/>
              </a:defRPr>
            </a:lvl1pPr>
          </a:lstStyle>
          <a:p>
            <a:r>
              <a:rPr lang="en-US" dirty="0"/>
              <a:t>Christ in the Temple</a:t>
            </a:r>
          </a:p>
        </p:txBody>
      </p:sp>
      <p:sp>
        <p:nvSpPr>
          <p:cNvPr id="6" name="Picture Placeholder 5"/>
          <p:cNvSpPr>
            <a:spLocks noGrp="1"/>
          </p:cNvSpPr>
          <p:nvPr>
            <p:ph type="pic" sz="quarter" idx="10" hasCustomPrompt="1"/>
          </p:nvPr>
        </p:nvSpPr>
        <p:spPr>
          <a:xfrm>
            <a:off x="215900" y="1206500"/>
            <a:ext cx="8724900" cy="5473700"/>
          </a:xfrm>
          <a:prstGeom prst="rect">
            <a:avLst/>
          </a:prstGeom>
        </p:spPr>
        <p:txBody>
          <a:bodyPr vert="horz"/>
          <a:lstStyle>
            <a:lvl1pPr>
              <a:defRPr>
                <a:latin typeface="+mn-lt"/>
              </a:defRPr>
            </a:lvl1pPr>
          </a:lstStyle>
          <a:p>
            <a:r>
              <a:rPr lang="en-US" dirty="0"/>
              <a:t>Full screen photo</a:t>
            </a:r>
          </a:p>
        </p:txBody>
      </p:sp>
    </p:spTree>
    <p:extLst>
      <p:ext uri="{BB962C8B-B14F-4D97-AF65-F5344CB8AC3E}">
        <p14:creationId xmlns:p14="http://schemas.microsoft.com/office/powerpoint/2010/main" val="81752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a:solidFill>
                <a:srgbClr val="FFFFFF"/>
              </a:solidFill>
              <a:latin typeface="Open Sans"/>
              <a:cs typeface="Open Sans"/>
            </a:endParaRPr>
          </a:p>
          <a:p>
            <a:pPr algn="ctr">
              <a:lnSpc>
                <a:spcPct val="120000"/>
              </a:lnSpc>
            </a:pPr>
            <a:r>
              <a:rPr lang="en-US" sz="700" dirty="0">
                <a:solidFill>
                  <a:srgbClr val="FFFFFF"/>
                </a:solidFill>
                <a:latin typeface="Open Sans"/>
                <a:cs typeface="Open Sans"/>
              </a:rPr>
              <a:t>© 2017 by Intellectual Reserve, Inc.</a:t>
            </a:r>
            <a:r>
              <a:rPr lang="en-US" sz="700" baseline="0" dirty="0">
                <a:solidFill>
                  <a:srgbClr val="FFFFFF"/>
                </a:solidFill>
                <a:latin typeface="Open Sans"/>
                <a:cs typeface="Open Sans"/>
              </a:rPr>
              <a:t> </a:t>
            </a:r>
            <a:r>
              <a:rPr lang="en-US" sz="700" dirty="0">
                <a:solidFill>
                  <a:srgbClr val="FFFFFF"/>
                </a:solidFill>
                <a:latin typeface="Open Sans"/>
                <a:cs typeface="Open Sans"/>
              </a:rPr>
              <a:t>All rights reserved.</a:t>
            </a:r>
            <a:r>
              <a:rPr lang="en-US" sz="700" baseline="0" dirty="0">
                <a:solidFill>
                  <a:srgbClr val="FFFFFF"/>
                </a:solidFill>
                <a:latin typeface="Open Sans"/>
                <a:cs typeface="Open Sans"/>
              </a:rPr>
              <a:t> </a:t>
            </a:r>
            <a:r>
              <a:rPr lang="en-US" sz="700" dirty="0">
                <a:solidFill>
                  <a:srgbClr val="FFFFFF"/>
                </a:solidFill>
                <a:latin typeface="Open Sans"/>
                <a:cs typeface="Open Sans"/>
              </a:rPr>
              <a:t>English approval: 5/15. PD50041081</a:t>
            </a:r>
          </a:p>
          <a:p>
            <a:pPr algn="ctr">
              <a:lnSpc>
                <a:spcPct val="120000"/>
              </a:lnSpc>
            </a:pPr>
            <a:r>
              <a:rPr lang="en-US" sz="700" dirty="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42894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9.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3060173"/>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703" r:id="rId3"/>
    <p:sldLayoutId id="2147483709" r:id="rId4"/>
    <p:sldLayoutId id="2147483710" r:id="rId5"/>
    <p:sldLayoutId id="2147483711" r:id="rId6"/>
    <p:sldLayoutId id="2147483707" r:id="rId7"/>
    <p:sldLayoutId id="2147483708" r:id="rId8"/>
    <p:sldLayoutId id="2147483673"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91567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7" r:id="rId3"/>
    <p:sldLayoutId id="2147483712" r:id="rId4"/>
    <p:sldLayoutId id="2147483713" r:id="rId5"/>
    <p:sldLayoutId id="2147483714" r:id="rId6"/>
    <p:sldLayoutId id="2147483715" r:id="rId7"/>
    <p:sldLayoutId id="2147483716" r:id="rId8"/>
    <p:sldLayoutId id="2147483690"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718" r:id="rId4"/>
    <p:sldLayoutId id="2147483719" r:id="rId5"/>
    <p:sldLayoutId id="2147483720" r:id="rId6"/>
    <p:sldLayoutId id="2147483721" r:id="rId7"/>
    <p:sldLayoutId id="2147483722" r:id="rId8"/>
    <p:sldLayoutId id="2147483694"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2700"/>
            <a:ext cx="9139776" cy="6854832"/>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6" r:id="rId3"/>
    <p:sldLayoutId id="2147483723" r:id="rId4"/>
    <p:sldLayoutId id="2147483724" r:id="rId5"/>
    <p:sldLayoutId id="2147483725" r:id="rId6"/>
    <p:sldLayoutId id="2147483726" r:id="rId7"/>
    <p:sldLayoutId id="2147483727" r:id="rId8"/>
    <p:sldLayoutId id="2147483698" r:id="rId9"/>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591416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5" r:id="rId3"/>
    <p:sldLayoutId id="2147483728" r:id="rId4"/>
    <p:sldLayoutId id="2147483729" r:id="rId5"/>
    <p:sldLayoutId id="2147483730" r:id="rId6"/>
    <p:sldLayoutId id="2147483731" r:id="rId7"/>
    <p:sldLayoutId id="2147483732" r:id="rId8"/>
    <p:sldLayoutId id="2147483702" r:id="rId9"/>
    <p:sldLayoutId id="2147483733" r:id="rId10"/>
  </p:sldLayoutIdLst>
  <p:txStyles>
    <p:titleStyle>
      <a:lvl1pPr algn="ctr" defTabSz="457200" rtl="0" eaLnBrk="1" latinLnBrk="0" hangingPunct="1">
        <a:spcBef>
          <a:spcPct val="0"/>
        </a:spcBef>
        <a:buNone/>
        <a:defRPr sz="5500" b="0" i="0" kern="1200" baseline="0">
          <a:solidFill>
            <a:schemeClr val="bg1"/>
          </a:solidFill>
          <a:latin typeface="Helam Slab ldsLat Light"/>
          <a:ea typeface="+mj-ea"/>
          <a:cs typeface="Helam Slab ldsLat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Acquiring Spiritual Knowledge</a:t>
            </a:r>
          </a:p>
        </p:txBody>
      </p:sp>
      <p:sp>
        <p:nvSpPr>
          <p:cNvPr id="3" name="Text Placeholder 2"/>
          <p:cNvSpPr>
            <a:spLocks noGrp="1"/>
          </p:cNvSpPr>
          <p:nvPr>
            <p:ph type="body" sz="quarter" idx="11"/>
          </p:nvPr>
        </p:nvSpPr>
        <p:spPr/>
        <p:txBody>
          <a:bodyPr/>
          <a:lstStyle/>
          <a:p>
            <a:r>
              <a:rPr lang="en-US" dirty="0"/>
              <a:t>Part 1</a:t>
            </a:r>
          </a:p>
        </p:txBody>
      </p:sp>
    </p:spTree>
    <p:extLst>
      <p:ext uri="{BB962C8B-B14F-4D97-AF65-F5344CB8AC3E}">
        <p14:creationId xmlns:p14="http://schemas.microsoft.com/office/powerpoint/2010/main" val="168152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3743"/>
            <a:ext cx="8229600" cy="4894257"/>
          </a:xfrm>
        </p:spPr>
        <p:txBody>
          <a:bodyPr/>
          <a:lstStyle/>
          <a:p>
            <a:pPr marL="0" indent="0">
              <a:buNone/>
            </a:pPr>
            <a:r>
              <a:rPr lang="en-US" i="1" dirty="0"/>
              <a:t>“God knows all things and is the source of all truth (see Mosiah 4:9). He has promised to reveal truth to our minds and hearts through the Holy Ghost if we will diligently seek Him (see D&amp;C 8:2–3)” (“Acquiring Spiritual Knowledge,” </a:t>
            </a:r>
            <a:r>
              <a:rPr lang="en-US" dirty="0"/>
              <a:t>Doctrinal Mastery Core Document</a:t>
            </a:r>
            <a:r>
              <a:rPr lang="en-US" i="1" dirty="0"/>
              <a:t>).</a:t>
            </a:r>
          </a:p>
        </p:txBody>
      </p:sp>
      <p:sp>
        <p:nvSpPr>
          <p:cNvPr id="3" name="Title 2"/>
          <p:cNvSpPr>
            <a:spLocks noGrp="1"/>
          </p:cNvSpPr>
          <p:nvPr>
            <p:ph type="title"/>
          </p:nvPr>
        </p:nvSpPr>
        <p:spPr/>
        <p:txBody>
          <a:bodyPr/>
          <a:lstStyle/>
          <a:p>
            <a:r>
              <a:rPr lang="en-US" dirty="0"/>
              <a:t>Acquiring Spiritual Knowledge, cont.</a:t>
            </a:r>
          </a:p>
        </p:txBody>
      </p:sp>
    </p:spTree>
    <p:extLst>
      <p:ext uri="{BB962C8B-B14F-4D97-AF65-F5344CB8AC3E}">
        <p14:creationId xmlns:p14="http://schemas.microsoft.com/office/powerpoint/2010/main" val="22468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source of all truth?</a:t>
            </a:r>
          </a:p>
          <a:p>
            <a:endParaRPr lang="en-US" dirty="0"/>
          </a:p>
        </p:txBody>
      </p:sp>
      <p:sp>
        <p:nvSpPr>
          <p:cNvPr id="3" name="Title 2"/>
          <p:cNvSpPr>
            <a:spLocks noGrp="1"/>
          </p:cNvSpPr>
          <p:nvPr>
            <p:ph type="title"/>
          </p:nvPr>
        </p:nvSpPr>
        <p:spPr/>
        <p:txBody>
          <a:bodyPr/>
          <a:lstStyle/>
          <a:p>
            <a:r>
              <a:rPr lang="en-US" dirty="0"/>
              <a:t>Source of All Truth</a:t>
            </a:r>
          </a:p>
        </p:txBody>
      </p:sp>
    </p:spTree>
    <p:extLst>
      <p:ext uri="{BB962C8B-B14F-4D97-AF65-F5344CB8AC3E}">
        <p14:creationId xmlns:p14="http://schemas.microsoft.com/office/powerpoint/2010/main" val="325765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source of all truth?</a:t>
            </a:r>
          </a:p>
          <a:p>
            <a:r>
              <a:rPr lang="en-US" b="1" dirty="0"/>
              <a:t>God knows all things and is the source of all truth.</a:t>
            </a:r>
            <a:endParaRPr lang="en-US" dirty="0"/>
          </a:p>
          <a:p>
            <a:endParaRPr lang="en-US" dirty="0"/>
          </a:p>
        </p:txBody>
      </p:sp>
      <p:sp>
        <p:nvSpPr>
          <p:cNvPr id="3" name="Title 2"/>
          <p:cNvSpPr>
            <a:spLocks noGrp="1"/>
          </p:cNvSpPr>
          <p:nvPr>
            <p:ph type="title"/>
          </p:nvPr>
        </p:nvSpPr>
        <p:spPr/>
        <p:txBody>
          <a:bodyPr/>
          <a:lstStyle/>
          <a:p>
            <a:r>
              <a:rPr lang="en-US" dirty="0"/>
              <a:t>Source of All Truth</a:t>
            </a:r>
          </a:p>
        </p:txBody>
      </p:sp>
    </p:spTree>
    <p:extLst>
      <p:ext uri="{BB962C8B-B14F-4D97-AF65-F5344CB8AC3E}">
        <p14:creationId xmlns:p14="http://schemas.microsoft.com/office/powerpoint/2010/main" val="17432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source of all truth?</a:t>
            </a:r>
          </a:p>
          <a:p>
            <a:r>
              <a:rPr lang="en-US" b="1" dirty="0"/>
              <a:t>God knows all things and is the source of all truth.</a:t>
            </a:r>
          </a:p>
          <a:p>
            <a:r>
              <a:rPr lang="en-US" dirty="0"/>
              <a:t>Which doctrinal mastery passage supports this doctrine?</a:t>
            </a:r>
          </a:p>
          <a:p>
            <a:endParaRPr lang="en-US" dirty="0"/>
          </a:p>
        </p:txBody>
      </p:sp>
      <p:sp>
        <p:nvSpPr>
          <p:cNvPr id="3" name="Title 2"/>
          <p:cNvSpPr>
            <a:spLocks noGrp="1"/>
          </p:cNvSpPr>
          <p:nvPr>
            <p:ph type="title"/>
          </p:nvPr>
        </p:nvSpPr>
        <p:spPr/>
        <p:txBody>
          <a:bodyPr/>
          <a:lstStyle/>
          <a:p>
            <a:r>
              <a:rPr lang="en-US" dirty="0"/>
              <a:t>Source of All Truth</a:t>
            </a:r>
          </a:p>
        </p:txBody>
      </p:sp>
    </p:spTree>
    <p:extLst>
      <p:ext uri="{BB962C8B-B14F-4D97-AF65-F5344CB8AC3E}">
        <p14:creationId xmlns:p14="http://schemas.microsoft.com/office/powerpoint/2010/main" val="70816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source of all truth?</a:t>
            </a:r>
          </a:p>
          <a:p>
            <a:r>
              <a:rPr lang="en-US" b="1" dirty="0"/>
              <a:t>God knows all things and is the source of all truth.</a:t>
            </a:r>
          </a:p>
          <a:p>
            <a:r>
              <a:rPr lang="en-US" dirty="0"/>
              <a:t>Which doctrinal mastery passage supports this doctrine?</a:t>
            </a:r>
          </a:p>
          <a:p>
            <a:r>
              <a:rPr lang="en-US" dirty="0"/>
              <a:t>Read Mosiah 4:9, looking for how this verse helps us understand why we should look to God as we search for truth.</a:t>
            </a:r>
          </a:p>
          <a:p>
            <a:endParaRPr lang="en-US" dirty="0"/>
          </a:p>
        </p:txBody>
      </p:sp>
      <p:sp>
        <p:nvSpPr>
          <p:cNvPr id="3" name="Title 2"/>
          <p:cNvSpPr>
            <a:spLocks noGrp="1"/>
          </p:cNvSpPr>
          <p:nvPr>
            <p:ph type="title"/>
          </p:nvPr>
        </p:nvSpPr>
        <p:spPr/>
        <p:txBody>
          <a:bodyPr/>
          <a:lstStyle/>
          <a:p>
            <a:r>
              <a:rPr lang="en-US" dirty="0"/>
              <a:t>Source of All Truth</a:t>
            </a:r>
          </a:p>
        </p:txBody>
      </p:sp>
    </p:spTree>
    <p:extLst>
      <p:ext uri="{BB962C8B-B14F-4D97-AF65-F5344CB8AC3E}">
        <p14:creationId xmlns:p14="http://schemas.microsoft.com/office/powerpoint/2010/main" val="70942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Who is the source of all truth?</a:t>
            </a:r>
          </a:p>
          <a:p>
            <a:r>
              <a:rPr lang="en-US" b="1" dirty="0"/>
              <a:t>God knows all things and is the source of all truth.</a:t>
            </a:r>
          </a:p>
          <a:p>
            <a:r>
              <a:rPr lang="en-US" dirty="0"/>
              <a:t>Which doctrinal mastery passage supports this doctrine?</a:t>
            </a:r>
          </a:p>
          <a:p>
            <a:r>
              <a:rPr lang="en-US" dirty="0"/>
              <a:t>Read Mosiah 4:9, looking for how this verse helps us understand why we should look to God as we search for truth.</a:t>
            </a:r>
          </a:p>
          <a:p>
            <a:r>
              <a:rPr lang="en-US" dirty="0"/>
              <a:t>What experiences have helped you know that God knows all things and is the source of all truth? </a:t>
            </a:r>
          </a:p>
          <a:p>
            <a:endParaRPr lang="en-US" dirty="0"/>
          </a:p>
          <a:p>
            <a:endParaRPr lang="en-US" dirty="0"/>
          </a:p>
        </p:txBody>
      </p:sp>
      <p:sp>
        <p:nvSpPr>
          <p:cNvPr id="3" name="Title 2"/>
          <p:cNvSpPr>
            <a:spLocks noGrp="1"/>
          </p:cNvSpPr>
          <p:nvPr>
            <p:ph type="title"/>
          </p:nvPr>
        </p:nvSpPr>
        <p:spPr/>
        <p:txBody>
          <a:bodyPr/>
          <a:lstStyle/>
          <a:p>
            <a:r>
              <a:rPr lang="en-US" dirty="0"/>
              <a:t>Source of All Truth</a:t>
            </a:r>
          </a:p>
        </p:txBody>
      </p:sp>
    </p:spTree>
    <p:extLst>
      <p:ext uri="{BB962C8B-B14F-4D97-AF65-F5344CB8AC3E}">
        <p14:creationId xmlns:p14="http://schemas.microsoft.com/office/powerpoint/2010/main" val="40790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has given a pattern to help us acquire spiritual knowledge.</a:t>
            </a:r>
          </a:p>
        </p:txBody>
      </p:sp>
      <p:sp>
        <p:nvSpPr>
          <p:cNvPr id="3" name="Title 2"/>
          <p:cNvSpPr>
            <a:spLocks noGrp="1"/>
          </p:cNvSpPr>
          <p:nvPr>
            <p:ph type="title"/>
          </p:nvPr>
        </p:nvSpPr>
        <p:spPr/>
        <p:txBody>
          <a:bodyPr/>
          <a:lstStyle/>
          <a:p>
            <a:r>
              <a:rPr lang="en-US" dirty="0"/>
              <a:t>A Pattern</a:t>
            </a:r>
          </a:p>
        </p:txBody>
      </p:sp>
    </p:spTree>
    <p:extLst>
      <p:ext uri="{BB962C8B-B14F-4D97-AF65-F5344CB8AC3E}">
        <p14:creationId xmlns:p14="http://schemas.microsoft.com/office/powerpoint/2010/main" val="152539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has given a pattern to help us acquire spiritual knowledge.</a:t>
            </a:r>
          </a:p>
          <a:p>
            <a:r>
              <a:rPr lang="en-US" dirty="0"/>
              <a:t>How would you explain what a pattern is?</a:t>
            </a:r>
          </a:p>
        </p:txBody>
      </p:sp>
      <p:sp>
        <p:nvSpPr>
          <p:cNvPr id="3" name="Title 2"/>
          <p:cNvSpPr>
            <a:spLocks noGrp="1"/>
          </p:cNvSpPr>
          <p:nvPr>
            <p:ph type="title"/>
          </p:nvPr>
        </p:nvSpPr>
        <p:spPr/>
        <p:txBody>
          <a:bodyPr/>
          <a:lstStyle/>
          <a:p>
            <a:r>
              <a:rPr lang="en-US" dirty="0"/>
              <a:t>A Pattern</a:t>
            </a:r>
          </a:p>
        </p:txBody>
      </p:sp>
    </p:spTree>
    <p:extLst>
      <p:ext uri="{BB962C8B-B14F-4D97-AF65-F5344CB8AC3E}">
        <p14:creationId xmlns:p14="http://schemas.microsoft.com/office/powerpoint/2010/main" val="45821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God has given a pattern to help us acquire spiritual knowledge.</a:t>
            </a:r>
          </a:p>
          <a:p>
            <a:r>
              <a:rPr lang="en-US" dirty="0"/>
              <a:t>How would you explain what a pattern is?</a:t>
            </a:r>
          </a:p>
          <a:p>
            <a:r>
              <a:rPr lang="en-US" dirty="0"/>
              <a:t>The word </a:t>
            </a:r>
            <a:r>
              <a:rPr lang="en-US" i="1" dirty="0"/>
              <a:t>pattern</a:t>
            </a:r>
            <a:r>
              <a:rPr lang="en-US" dirty="0"/>
              <a:t> is defined as a model that helps us understand the correct way of doing something—particularly something that will be done repeatedly.</a:t>
            </a:r>
          </a:p>
        </p:txBody>
      </p:sp>
      <p:sp>
        <p:nvSpPr>
          <p:cNvPr id="3" name="Title 2"/>
          <p:cNvSpPr>
            <a:spLocks noGrp="1"/>
          </p:cNvSpPr>
          <p:nvPr>
            <p:ph type="title"/>
          </p:nvPr>
        </p:nvSpPr>
        <p:spPr/>
        <p:txBody>
          <a:bodyPr/>
          <a:lstStyle/>
          <a:p>
            <a:r>
              <a:rPr lang="en-US" dirty="0"/>
              <a:t>A Pattern</a:t>
            </a:r>
          </a:p>
        </p:txBody>
      </p:sp>
    </p:spTree>
    <p:extLst>
      <p:ext uri="{BB962C8B-B14F-4D97-AF65-F5344CB8AC3E}">
        <p14:creationId xmlns:p14="http://schemas.microsoft.com/office/powerpoint/2010/main" val="39271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“To help us, Heavenly Father has taught us how to acquire spiritual knowledge. He has established the conditions we must follow in order to gain such knowledge. </a:t>
            </a:r>
          </a:p>
          <a:p>
            <a:pPr marL="0" indent="0">
              <a:buNone/>
            </a:pPr>
            <a:r>
              <a:rPr lang="en-US" dirty="0"/>
              <a:t>Continued on next page.</a:t>
            </a:r>
          </a:p>
        </p:txBody>
      </p:sp>
      <p:sp>
        <p:nvSpPr>
          <p:cNvPr id="3" name="Title 2"/>
          <p:cNvSpPr>
            <a:spLocks noGrp="1"/>
          </p:cNvSpPr>
          <p:nvPr>
            <p:ph type="title"/>
          </p:nvPr>
        </p:nvSpPr>
        <p:spPr/>
        <p:txBody>
          <a:bodyPr/>
          <a:lstStyle/>
          <a:p>
            <a:r>
              <a:rPr lang="en-US" dirty="0"/>
              <a:t>Acquiring Spiritual Knowledge</a:t>
            </a:r>
          </a:p>
        </p:txBody>
      </p:sp>
    </p:spTree>
    <p:extLst>
      <p:ext uri="{BB962C8B-B14F-4D97-AF65-F5344CB8AC3E}">
        <p14:creationId xmlns:p14="http://schemas.microsoft.com/office/powerpoint/2010/main" val="261428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Devotional</a:t>
            </a:r>
          </a:p>
        </p:txBody>
      </p:sp>
      <p:sp>
        <p:nvSpPr>
          <p:cNvPr id="3" name="Content Placeholder 2"/>
          <p:cNvSpPr>
            <a:spLocks noGrp="1"/>
          </p:cNvSpPr>
          <p:nvPr>
            <p:ph sz="quarter" idx="4"/>
          </p:nvPr>
        </p:nvSpPr>
        <p:spPr/>
        <p:txBody>
          <a:bodyPr/>
          <a:lstStyle/>
          <a:p>
            <a:pPr marL="0" indent="0">
              <a:buNone/>
            </a:pPr>
            <a:r>
              <a:rPr lang="en-US" dirty="0"/>
              <a:t>Hymn:</a:t>
            </a:r>
          </a:p>
          <a:p>
            <a:pPr marL="0" indent="0">
              <a:buNone/>
            </a:pPr>
            <a:r>
              <a:rPr lang="en-US" dirty="0"/>
              <a:t>Prayer:</a:t>
            </a:r>
          </a:p>
          <a:p>
            <a:pPr marL="0" indent="0">
              <a:buNone/>
            </a:pPr>
            <a:r>
              <a:rPr lang="en-US" dirty="0"/>
              <a:t>Thought:</a:t>
            </a:r>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5621" b="5621"/>
          <a:stretch>
            <a:fillRect/>
          </a:stretch>
        </p:blipFill>
        <p:spPr/>
      </p:pic>
    </p:spTree>
    <p:extLst>
      <p:ext uri="{BB962C8B-B14F-4D97-AF65-F5344CB8AC3E}">
        <p14:creationId xmlns:p14="http://schemas.microsoft.com/office/powerpoint/2010/main" val="234637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63743"/>
            <a:ext cx="8229600" cy="4894257"/>
          </a:xfrm>
        </p:spPr>
        <p:txBody>
          <a:bodyPr/>
          <a:lstStyle/>
          <a:p>
            <a:pPr marL="0" indent="0">
              <a:buNone/>
            </a:pPr>
            <a:r>
              <a:rPr lang="en-US" i="1" dirty="0"/>
              <a:t>“His divinely ordained pattern requires that we have an honest desire to know the truth (see Moroni 10:4–5) and are willing to live according to that which God has revealed (see John 7:17). Our sincere desire will lead us to seek truth through prayer (see James 1:5–6; 2 Nephi 32:8–9) and a serious study of the word of God (see 2 Timothy 3:15–17; 2 Nephi 32:3)” (“Acquiring Spiritual Knowledge,” </a:t>
            </a:r>
            <a:r>
              <a:rPr lang="en-US" dirty="0"/>
              <a:t>Doctrinal Mastery Core Document</a:t>
            </a:r>
            <a:r>
              <a:rPr lang="en-US" i="1" dirty="0"/>
              <a:t>).</a:t>
            </a:r>
          </a:p>
          <a:p>
            <a:endParaRPr lang="en-US" dirty="0"/>
          </a:p>
        </p:txBody>
      </p:sp>
      <p:sp>
        <p:nvSpPr>
          <p:cNvPr id="3" name="Title 2"/>
          <p:cNvSpPr>
            <a:spLocks noGrp="1"/>
          </p:cNvSpPr>
          <p:nvPr>
            <p:ph type="title"/>
          </p:nvPr>
        </p:nvSpPr>
        <p:spPr/>
        <p:txBody>
          <a:bodyPr/>
          <a:lstStyle/>
          <a:p>
            <a:r>
              <a:rPr lang="en-US" dirty="0"/>
              <a:t>Acquiring Spiritual Knowledge, cont.</a:t>
            </a:r>
          </a:p>
        </p:txBody>
      </p:sp>
    </p:spTree>
    <p:extLst>
      <p:ext uri="{BB962C8B-B14F-4D97-AF65-F5344CB8AC3E}">
        <p14:creationId xmlns:p14="http://schemas.microsoft.com/office/powerpoint/2010/main" val="145302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1. Have an honest desire to know the truth.</a:t>
            </a:r>
          </a:p>
          <a:p>
            <a:pPr marL="0" indent="0">
              <a:buNone/>
            </a:pPr>
            <a:r>
              <a:rPr lang="en-US" dirty="0"/>
              <a:t>2. Be willing to live according to the truth that God has revealed.</a:t>
            </a:r>
          </a:p>
          <a:p>
            <a:pPr marL="0" indent="0">
              <a:buNone/>
            </a:pPr>
            <a:r>
              <a:rPr lang="en-US" dirty="0"/>
              <a:t>3. Seek truth through prayer.</a:t>
            </a:r>
          </a:p>
          <a:p>
            <a:pPr marL="0" indent="0">
              <a:buNone/>
            </a:pPr>
            <a:r>
              <a:rPr lang="en-US" dirty="0"/>
              <a:t>4. Seek truth through a serious study of the word of God.</a:t>
            </a:r>
          </a:p>
        </p:txBody>
      </p:sp>
      <p:sp>
        <p:nvSpPr>
          <p:cNvPr id="3" name="Title 2"/>
          <p:cNvSpPr>
            <a:spLocks noGrp="1"/>
          </p:cNvSpPr>
          <p:nvPr>
            <p:ph type="title"/>
          </p:nvPr>
        </p:nvSpPr>
        <p:spPr/>
        <p:txBody>
          <a:bodyPr/>
          <a:lstStyle/>
          <a:p>
            <a:r>
              <a:rPr lang="en-US" dirty="0"/>
              <a:t>God’s Pattern</a:t>
            </a:r>
          </a:p>
        </p:txBody>
      </p:sp>
    </p:spTree>
    <p:extLst>
      <p:ext uri="{BB962C8B-B14F-4D97-AF65-F5344CB8AC3E}">
        <p14:creationId xmlns:p14="http://schemas.microsoft.com/office/powerpoint/2010/main" val="4199918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Why do you think it is important for us to apply God’s pattern for acquiring spiritual knowledge every day and not just when we have pressing questions or concerns? </a:t>
            </a:r>
          </a:p>
        </p:txBody>
      </p:sp>
      <p:sp>
        <p:nvSpPr>
          <p:cNvPr id="3" name="Title 2"/>
          <p:cNvSpPr>
            <a:spLocks noGrp="1"/>
          </p:cNvSpPr>
          <p:nvPr>
            <p:ph type="title"/>
          </p:nvPr>
        </p:nvSpPr>
        <p:spPr/>
        <p:txBody>
          <a:bodyPr/>
          <a:lstStyle/>
          <a:p>
            <a:r>
              <a:rPr lang="en-US" dirty="0"/>
              <a:t>Applying God’s Pattern</a:t>
            </a:r>
          </a:p>
        </p:txBody>
      </p:sp>
    </p:spTree>
    <p:extLst>
      <p:ext uri="{BB962C8B-B14F-4D97-AF65-F5344CB8AC3E}">
        <p14:creationId xmlns:p14="http://schemas.microsoft.com/office/powerpoint/2010/main" val="924494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It is important that we apply this pattern every day because doing these things invites the Spirit of the Lord to always be with us and can help us recognize the influence of the Holy Ghost. By consistently following this pattern, we demonstrate to the Lord our desire to acquire spiritual knowledge at all times—not just when we have pressing questions or concerns.</a:t>
            </a:r>
          </a:p>
          <a:p>
            <a:endParaRPr lang="en-US" dirty="0"/>
          </a:p>
        </p:txBody>
      </p:sp>
      <p:sp>
        <p:nvSpPr>
          <p:cNvPr id="3" name="Title 2"/>
          <p:cNvSpPr>
            <a:spLocks noGrp="1"/>
          </p:cNvSpPr>
          <p:nvPr>
            <p:ph type="title"/>
          </p:nvPr>
        </p:nvSpPr>
        <p:spPr/>
        <p:txBody>
          <a:bodyPr/>
          <a:lstStyle/>
          <a:p>
            <a:r>
              <a:rPr lang="en-US" dirty="0"/>
              <a:t>Applying God’s Pattern</a:t>
            </a:r>
          </a:p>
        </p:txBody>
      </p:sp>
    </p:spTree>
    <p:extLst>
      <p:ext uri="{BB962C8B-B14F-4D97-AF65-F5344CB8AC3E}">
        <p14:creationId xmlns:p14="http://schemas.microsoft.com/office/powerpoint/2010/main" val="220085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Doctrinal mastery passages in the Book of Mormon support God’s pattern for acquiring spiritual knowledge.</a:t>
            </a:r>
          </a:p>
        </p:txBody>
      </p:sp>
      <p:sp>
        <p:nvSpPr>
          <p:cNvPr id="3" name="Title 2"/>
          <p:cNvSpPr>
            <a:spLocks noGrp="1"/>
          </p:cNvSpPr>
          <p:nvPr>
            <p:ph type="title"/>
          </p:nvPr>
        </p:nvSpPr>
        <p:spPr/>
        <p:txBody>
          <a:bodyPr/>
          <a:lstStyle/>
          <a:p>
            <a:r>
              <a:rPr lang="en-US" dirty="0"/>
              <a:t>Doctrinal Mastery Passages</a:t>
            </a:r>
          </a:p>
        </p:txBody>
      </p:sp>
    </p:spTree>
    <p:extLst>
      <p:ext uri="{BB962C8B-B14F-4D97-AF65-F5344CB8AC3E}">
        <p14:creationId xmlns:p14="http://schemas.microsoft.com/office/powerpoint/2010/main" val="3671957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Moroni 10:4–5, looking for a scriptural phrase that teaches God’s pattern for acquiring spiritual knowledge.</a:t>
            </a:r>
          </a:p>
        </p:txBody>
      </p:sp>
      <p:sp>
        <p:nvSpPr>
          <p:cNvPr id="3" name="Title 2"/>
          <p:cNvSpPr>
            <a:spLocks noGrp="1"/>
          </p:cNvSpPr>
          <p:nvPr>
            <p:ph type="title"/>
          </p:nvPr>
        </p:nvSpPr>
        <p:spPr/>
        <p:txBody>
          <a:bodyPr/>
          <a:lstStyle/>
          <a:p>
            <a:r>
              <a:rPr lang="en-US" dirty="0"/>
              <a:t>Moroni 10:4–5</a:t>
            </a:r>
          </a:p>
        </p:txBody>
      </p:sp>
    </p:spTree>
    <p:extLst>
      <p:ext uri="{BB962C8B-B14F-4D97-AF65-F5344CB8AC3E}">
        <p14:creationId xmlns:p14="http://schemas.microsoft.com/office/powerpoint/2010/main" val="2137088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Moroni 10:4–5, looking for a scriptural phrase that teaches God’s pattern for acquiring spiritual knowledge.</a:t>
            </a:r>
          </a:p>
          <a:p>
            <a:r>
              <a:rPr lang="en-US" dirty="0"/>
              <a:t>What do you think it means to “ask God </a:t>
            </a:r>
            <a:r>
              <a:rPr lang="mr-IN" dirty="0"/>
              <a:t>…</a:t>
            </a:r>
            <a:r>
              <a:rPr lang="en-US" dirty="0"/>
              <a:t> with a sincere heart, with real intent” (Moroni 10:4)?</a:t>
            </a:r>
          </a:p>
        </p:txBody>
      </p:sp>
      <p:sp>
        <p:nvSpPr>
          <p:cNvPr id="3" name="Title 2"/>
          <p:cNvSpPr>
            <a:spLocks noGrp="1"/>
          </p:cNvSpPr>
          <p:nvPr>
            <p:ph type="title"/>
          </p:nvPr>
        </p:nvSpPr>
        <p:spPr/>
        <p:txBody>
          <a:bodyPr/>
          <a:lstStyle/>
          <a:p>
            <a:r>
              <a:rPr lang="en-US" dirty="0"/>
              <a:t>Moroni 10:4–5</a:t>
            </a:r>
          </a:p>
        </p:txBody>
      </p:sp>
    </p:spTree>
    <p:extLst>
      <p:ext uri="{BB962C8B-B14F-4D97-AF65-F5344CB8AC3E}">
        <p14:creationId xmlns:p14="http://schemas.microsoft.com/office/powerpoint/2010/main" val="607373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Russell M. Nelson</a:t>
            </a:r>
          </a:p>
        </p:txBody>
      </p:sp>
      <p:sp>
        <p:nvSpPr>
          <p:cNvPr id="3" name="Content Placeholder 2"/>
          <p:cNvSpPr>
            <a:spLocks noGrp="1"/>
          </p:cNvSpPr>
          <p:nvPr>
            <p:ph sz="quarter" idx="4"/>
          </p:nvPr>
        </p:nvSpPr>
        <p:spPr/>
        <p:txBody>
          <a:bodyPr/>
          <a:lstStyle/>
          <a:p>
            <a:pPr marL="0" indent="0">
              <a:buNone/>
            </a:pPr>
            <a:r>
              <a:rPr lang="en-US" dirty="0"/>
              <a:t>“‘Real intent’ means that one really intends to follow the divine direction given” (Russell M. Nelson, “Ask, Seek, Knock,” </a:t>
            </a:r>
            <a:r>
              <a:rPr lang="en-US" i="0" dirty="0"/>
              <a:t>Ensign</a:t>
            </a:r>
            <a:r>
              <a:rPr lang="en-US" dirty="0"/>
              <a:t> or </a:t>
            </a:r>
            <a:r>
              <a:rPr lang="en-US" i="0" dirty="0"/>
              <a:t>Liahona</a:t>
            </a:r>
            <a:r>
              <a:rPr lang="en-US" dirty="0"/>
              <a:t>, Nov. 2009, 81).</a:t>
            </a:r>
          </a:p>
        </p:txBody>
      </p:sp>
      <p:pic>
        <p:nvPicPr>
          <p:cNvPr id="1030" name="Picture 6" descr="https://cmcatalog.ldschurch.org/entry/file/preview/3549711a05534f629b2d063026b16b1c"/>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4" b="74"/>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77633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 Russell M. Nelson</a:t>
            </a:r>
          </a:p>
        </p:txBody>
      </p:sp>
      <p:sp>
        <p:nvSpPr>
          <p:cNvPr id="3" name="Content Placeholder 2"/>
          <p:cNvSpPr>
            <a:spLocks noGrp="1"/>
          </p:cNvSpPr>
          <p:nvPr>
            <p:ph sz="quarter" idx="4"/>
          </p:nvPr>
        </p:nvSpPr>
        <p:spPr/>
        <p:txBody>
          <a:bodyPr/>
          <a:lstStyle/>
          <a:p>
            <a:pPr marL="0" indent="0">
              <a:buNone/>
            </a:pPr>
            <a:r>
              <a:rPr lang="en-US" dirty="0"/>
              <a:t>“‘Real intent’ means that one really intends to follow the divine direction given” (Russell M. Nelson, “Ask, Seek, Knock,” </a:t>
            </a:r>
            <a:r>
              <a:rPr lang="en-US" i="0" dirty="0"/>
              <a:t>Ensign</a:t>
            </a:r>
            <a:r>
              <a:rPr lang="en-US" dirty="0"/>
              <a:t> or </a:t>
            </a:r>
            <a:r>
              <a:rPr lang="en-US" i="0" dirty="0"/>
              <a:t>Liahona</a:t>
            </a:r>
            <a:r>
              <a:rPr lang="en-US" dirty="0"/>
              <a:t>, Nov. 2009, 81).</a:t>
            </a:r>
          </a:p>
          <a:p>
            <a:r>
              <a:rPr lang="en-US" i="0" dirty="0"/>
              <a:t>Why do you think it is important that we seek truth with a sincere heart and that we really intend to follow the direction God gives us?</a:t>
            </a:r>
          </a:p>
          <a:p>
            <a:endParaRPr lang="en-US" i="0" dirty="0"/>
          </a:p>
        </p:txBody>
      </p:sp>
      <p:pic>
        <p:nvPicPr>
          <p:cNvPr id="1030" name="Picture 6" descr="https://cmcatalog.ldschurch.org/entry/file/preview/3549711a05534f629b2d063026b16b1c"/>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74" b="74"/>
          <a:stretch>
            <a:fillRect/>
          </a:stretch>
        </p:blipFill>
        <p:spPr bwMode="auto">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1482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32:8–9, looking for a scriptural phrase that teaches God’s pattern for acquiring spiritual knowledge.</a:t>
            </a:r>
          </a:p>
        </p:txBody>
      </p:sp>
      <p:sp>
        <p:nvSpPr>
          <p:cNvPr id="3" name="Title 2"/>
          <p:cNvSpPr>
            <a:spLocks noGrp="1"/>
          </p:cNvSpPr>
          <p:nvPr>
            <p:ph type="title"/>
          </p:nvPr>
        </p:nvSpPr>
        <p:spPr/>
        <p:txBody>
          <a:bodyPr/>
          <a:lstStyle/>
          <a:p>
            <a:r>
              <a:rPr lang="en-US" dirty="0"/>
              <a:t>2 Nephi 32:8–9</a:t>
            </a:r>
          </a:p>
        </p:txBody>
      </p:sp>
    </p:spTree>
    <p:extLst>
      <p:ext uri="{BB962C8B-B14F-4D97-AF65-F5344CB8AC3E}">
        <p14:creationId xmlns:p14="http://schemas.microsoft.com/office/powerpoint/2010/main" val="129969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a:t>
            </a:r>
          </a:p>
        </p:txBody>
      </p:sp>
      <p:sp>
        <p:nvSpPr>
          <p:cNvPr id="3" name="Content Placeholder 2"/>
          <p:cNvSpPr>
            <a:spLocks noGrp="1"/>
          </p:cNvSpPr>
          <p:nvPr>
            <p:ph sz="quarter" idx="4"/>
          </p:nvPr>
        </p:nvSpPr>
        <p:spPr/>
        <p:txBody>
          <a:bodyPr/>
          <a:lstStyle/>
          <a:p>
            <a:pPr marL="0" indent="0">
              <a:buNone/>
            </a:pPr>
            <a:r>
              <a:rPr lang="en-US" dirty="0"/>
              <a:t>“A marvelous young woman … called me, distraught. Through sobs she blurted, ‘I’m not sure I believe the Church is true anymore, and I’m scared. What if my family isn’t going to be together forever?’”</a:t>
            </a:r>
          </a:p>
          <a:p>
            <a:pPr marL="0" indent="0">
              <a:buNone/>
            </a:pPr>
            <a:endParaRPr lang="en-US" dirty="0"/>
          </a:p>
        </p:txBody>
      </p:sp>
      <p:pic>
        <p:nvPicPr>
          <p:cNvPr id="5" name="Picture Placeholder 9"/>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245311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32:8–9, looking for a scriptural phrase that teaches God’s pattern for acquiring spiritual knowledge.</a:t>
            </a:r>
          </a:p>
          <a:p>
            <a:r>
              <a:rPr lang="en-US" dirty="0"/>
              <a:t>What do you think it means to “pray always” (2 Nephi 32:9)?</a:t>
            </a:r>
          </a:p>
        </p:txBody>
      </p:sp>
      <p:sp>
        <p:nvSpPr>
          <p:cNvPr id="3" name="Title 2"/>
          <p:cNvSpPr>
            <a:spLocks noGrp="1"/>
          </p:cNvSpPr>
          <p:nvPr>
            <p:ph type="title"/>
          </p:nvPr>
        </p:nvSpPr>
        <p:spPr/>
        <p:txBody>
          <a:bodyPr/>
          <a:lstStyle/>
          <a:p>
            <a:r>
              <a:rPr lang="en-US" dirty="0"/>
              <a:t>2 Nephi 32:8–9</a:t>
            </a:r>
          </a:p>
        </p:txBody>
      </p:sp>
    </p:spTree>
    <p:extLst>
      <p:ext uri="{BB962C8B-B14F-4D97-AF65-F5344CB8AC3E}">
        <p14:creationId xmlns:p14="http://schemas.microsoft.com/office/powerpoint/2010/main" val="59873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32:3, looking for a scriptural phrase that teaches God’s pattern for acquiring spiritual knowledge.</a:t>
            </a:r>
          </a:p>
        </p:txBody>
      </p:sp>
      <p:sp>
        <p:nvSpPr>
          <p:cNvPr id="3" name="Title 2"/>
          <p:cNvSpPr>
            <a:spLocks noGrp="1"/>
          </p:cNvSpPr>
          <p:nvPr>
            <p:ph type="title"/>
          </p:nvPr>
        </p:nvSpPr>
        <p:spPr/>
        <p:txBody>
          <a:bodyPr/>
          <a:lstStyle/>
          <a:p>
            <a:r>
              <a:rPr lang="en-US" dirty="0"/>
              <a:t>2 Nephi 32:3</a:t>
            </a:r>
          </a:p>
        </p:txBody>
      </p:sp>
    </p:spTree>
    <p:extLst>
      <p:ext uri="{BB962C8B-B14F-4D97-AF65-F5344CB8AC3E}">
        <p14:creationId xmlns:p14="http://schemas.microsoft.com/office/powerpoint/2010/main" val="63121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32:3, looking for a scriptural phrase that teaches God’s pattern for acquiring spiritual knowledge.</a:t>
            </a:r>
          </a:p>
          <a:p>
            <a:r>
              <a:rPr lang="en-US" dirty="0"/>
              <a:t>What do you think is the difference between reading casually and “feast[</a:t>
            </a:r>
            <a:r>
              <a:rPr lang="en-US" dirty="0" err="1"/>
              <a:t>ing</a:t>
            </a:r>
            <a:r>
              <a:rPr lang="en-US" dirty="0"/>
              <a:t>] upon the words of Christ” (2 Nephi 32:3)?</a:t>
            </a:r>
          </a:p>
        </p:txBody>
      </p:sp>
      <p:sp>
        <p:nvSpPr>
          <p:cNvPr id="3" name="Title 2"/>
          <p:cNvSpPr>
            <a:spLocks noGrp="1"/>
          </p:cNvSpPr>
          <p:nvPr>
            <p:ph type="title"/>
          </p:nvPr>
        </p:nvSpPr>
        <p:spPr/>
        <p:txBody>
          <a:bodyPr/>
          <a:lstStyle/>
          <a:p>
            <a:r>
              <a:rPr lang="en-US" dirty="0"/>
              <a:t>2 Nephi 32:3</a:t>
            </a:r>
          </a:p>
        </p:txBody>
      </p:sp>
    </p:spTree>
    <p:extLst>
      <p:ext uri="{BB962C8B-B14F-4D97-AF65-F5344CB8AC3E}">
        <p14:creationId xmlns:p14="http://schemas.microsoft.com/office/powerpoint/2010/main" val="46652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Read 2 Nephi 32:3, looking for a scriptural phrase that teaches God’s pattern for acquiring spiritual knowledge.</a:t>
            </a:r>
          </a:p>
          <a:p>
            <a:r>
              <a:rPr lang="en-US" dirty="0"/>
              <a:t>What do you think is the difference between reading casually and “feast[</a:t>
            </a:r>
            <a:r>
              <a:rPr lang="en-US" dirty="0" err="1"/>
              <a:t>ing</a:t>
            </a:r>
            <a:r>
              <a:rPr lang="en-US" dirty="0"/>
              <a:t>] upon the words of Christ” (2 Nephi 32:3)?</a:t>
            </a:r>
          </a:p>
          <a:p>
            <a:r>
              <a:rPr lang="en-US" dirty="0"/>
              <a:t>How can choosing to pray always and to feast upon the words of Christ help us acquire spiritual knowledge?</a:t>
            </a:r>
          </a:p>
          <a:p>
            <a:endParaRPr lang="en-US" dirty="0"/>
          </a:p>
        </p:txBody>
      </p:sp>
      <p:sp>
        <p:nvSpPr>
          <p:cNvPr id="3" name="Title 2"/>
          <p:cNvSpPr>
            <a:spLocks noGrp="1"/>
          </p:cNvSpPr>
          <p:nvPr>
            <p:ph type="title"/>
          </p:nvPr>
        </p:nvSpPr>
        <p:spPr/>
        <p:txBody>
          <a:bodyPr/>
          <a:lstStyle/>
          <a:p>
            <a:r>
              <a:rPr lang="en-US" dirty="0"/>
              <a:t>2 Nephi 32:3</a:t>
            </a:r>
          </a:p>
        </p:txBody>
      </p:sp>
    </p:spTree>
    <p:extLst>
      <p:ext uri="{BB962C8B-B14F-4D97-AF65-F5344CB8AC3E}">
        <p14:creationId xmlns:p14="http://schemas.microsoft.com/office/powerpoint/2010/main" val="25125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Do you think it is good for people to ask questions about the teachings of the Church or aspects of Church history that may be difficult to understand? </a:t>
            </a:r>
          </a:p>
        </p:txBody>
      </p:sp>
      <p:sp>
        <p:nvSpPr>
          <p:cNvPr id="3" name="Title 2"/>
          <p:cNvSpPr>
            <a:spLocks noGrp="1"/>
          </p:cNvSpPr>
          <p:nvPr>
            <p:ph type="title"/>
          </p:nvPr>
        </p:nvSpPr>
        <p:spPr/>
        <p:txBody>
          <a:bodyPr/>
          <a:lstStyle/>
          <a:p>
            <a:r>
              <a:rPr lang="en-US" dirty="0"/>
              <a:t>Asking Questions</a:t>
            </a:r>
          </a:p>
        </p:txBody>
      </p:sp>
    </p:spTree>
    <p:extLst>
      <p:ext uri="{BB962C8B-B14F-4D97-AF65-F5344CB8AC3E}">
        <p14:creationId xmlns:p14="http://schemas.microsoft.com/office/powerpoint/2010/main" val="1338477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“Sometimes we may discover new information or have questions regarding the doctrine, practices, or history of the Church that seem difficult to understand. Asking questions and seeking answers is a vital part of our effort to learn truth. Some of the questions that come to our minds may be inspired by the Holy Ghost. Inspired questions should be considered gifts from God that provide opportunities for us to increase our understanding and to strengthen our assurance that the Lord is willing to teach us.</a:t>
            </a:r>
          </a:p>
          <a:p>
            <a:pPr marL="0" indent="0">
              <a:buNone/>
            </a:pPr>
            <a:r>
              <a:rPr lang="en-US" dirty="0"/>
              <a:t>Continued on next page. </a:t>
            </a:r>
          </a:p>
        </p:txBody>
      </p:sp>
      <p:sp>
        <p:nvSpPr>
          <p:cNvPr id="3" name="Title 2"/>
          <p:cNvSpPr>
            <a:spLocks noGrp="1"/>
          </p:cNvSpPr>
          <p:nvPr>
            <p:ph type="title"/>
          </p:nvPr>
        </p:nvSpPr>
        <p:spPr/>
        <p:txBody>
          <a:bodyPr/>
          <a:lstStyle/>
          <a:p>
            <a:r>
              <a:rPr lang="en-US" dirty="0"/>
              <a:t>Acquiring Spiritual Knowledge</a:t>
            </a:r>
          </a:p>
        </p:txBody>
      </p:sp>
    </p:spTree>
    <p:extLst>
      <p:ext uri="{BB962C8B-B14F-4D97-AF65-F5344CB8AC3E}">
        <p14:creationId xmlns:p14="http://schemas.microsoft.com/office/powerpoint/2010/main" val="1747400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53730"/>
            <a:ext cx="8229600" cy="4894257"/>
          </a:xfrm>
        </p:spPr>
        <p:txBody>
          <a:bodyPr/>
          <a:lstStyle/>
          <a:p>
            <a:r>
              <a:rPr lang="en-US" i="1" dirty="0"/>
              <a:t>“Whatever the source of our questions may be, we have been blessed with the ability to think and reason and to have the Lord’s influence expand our minds and deepen our understanding. The attitude and intent with which we ask questions and seek answers will greatly affect our ability to learn through the Holy Ghost” (“Acquiring Spiritual Knowledge,” </a:t>
            </a:r>
            <a:r>
              <a:rPr lang="en-US" dirty="0"/>
              <a:t>Doctrinal Mastery Core Document</a:t>
            </a:r>
            <a:r>
              <a:rPr lang="en-US" i="1" dirty="0"/>
              <a:t>).</a:t>
            </a:r>
          </a:p>
        </p:txBody>
      </p:sp>
      <p:sp>
        <p:nvSpPr>
          <p:cNvPr id="3" name="Title 2"/>
          <p:cNvSpPr>
            <a:spLocks noGrp="1"/>
          </p:cNvSpPr>
          <p:nvPr>
            <p:ph type="title"/>
          </p:nvPr>
        </p:nvSpPr>
        <p:spPr/>
        <p:txBody>
          <a:bodyPr/>
          <a:lstStyle/>
          <a:p>
            <a:r>
              <a:rPr lang="en-US" dirty="0"/>
              <a:t>Acquiring Spiritual Knowledge, cont.</a:t>
            </a:r>
          </a:p>
        </p:txBody>
      </p:sp>
    </p:spTree>
    <p:extLst>
      <p:ext uri="{BB962C8B-B14F-4D97-AF65-F5344CB8AC3E}">
        <p14:creationId xmlns:p14="http://schemas.microsoft.com/office/powerpoint/2010/main" val="1717767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role of asking questions and seeking answers in our effort to learn truth?</a:t>
            </a:r>
          </a:p>
        </p:txBody>
      </p:sp>
      <p:sp>
        <p:nvSpPr>
          <p:cNvPr id="3" name="Title 2"/>
          <p:cNvSpPr>
            <a:spLocks noGrp="1"/>
          </p:cNvSpPr>
          <p:nvPr>
            <p:ph type="title"/>
          </p:nvPr>
        </p:nvSpPr>
        <p:spPr/>
        <p:txBody>
          <a:bodyPr/>
          <a:lstStyle/>
          <a:p>
            <a:r>
              <a:rPr lang="en-US" dirty="0"/>
              <a:t>Learning Truth</a:t>
            </a:r>
          </a:p>
        </p:txBody>
      </p:sp>
    </p:spTree>
    <p:extLst>
      <p:ext uri="{BB962C8B-B14F-4D97-AF65-F5344CB8AC3E}">
        <p14:creationId xmlns:p14="http://schemas.microsoft.com/office/powerpoint/2010/main" val="298316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role of asking questions and seeking answers in our effort to learn truth?</a:t>
            </a:r>
          </a:p>
          <a:p>
            <a:r>
              <a:rPr lang="en-US" b="1" dirty="0"/>
              <a:t>Asking questions and seeking answers is a vital part of our effort to learn truth. </a:t>
            </a:r>
            <a:endParaRPr lang="en-US" dirty="0"/>
          </a:p>
          <a:p>
            <a:pPr lvl="0"/>
            <a:endParaRPr lang="en-US" dirty="0"/>
          </a:p>
        </p:txBody>
      </p:sp>
      <p:sp>
        <p:nvSpPr>
          <p:cNvPr id="3" name="Title 2"/>
          <p:cNvSpPr>
            <a:spLocks noGrp="1"/>
          </p:cNvSpPr>
          <p:nvPr>
            <p:ph type="title"/>
          </p:nvPr>
        </p:nvSpPr>
        <p:spPr/>
        <p:txBody>
          <a:bodyPr/>
          <a:lstStyle/>
          <a:p>
            <a:r>
              <a:rPr lang="en-US" dirty="0"/>
              <a:t>Learning Truth</a:t>
            </a:r>
          </a:p>
        </p:txBody>
      </p:sp>
    </p:spTree>
    <p:extLst>
      <p:ext uri="{BB962C8B-B14F-4D97-AF65-F5344CB8AC3E}">
        <p14:creationId xmlns:p14="http://schemas.microsoft.com/office/powerpoint/2010/main" val="1575709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role of asking questions and seeking answers in our effort to learn truth?</a:t>
            </a:r>
          </a:p>
          <a:p>
            <a:r>
              <a:rPr lang="en-US" b="1" dirty="0"/>
              <a:t>Asking questions and seeking answers is a vital part of our effort to learn truth. </a:t>
            </a:r>
          </a:p>
          <a:p>
            <a:r>
              <a:rPr lang="en-US" dirty="0"/>
              <a:t>Why do you think asking questions and seeking answers is a vital part of our effort to learn truth?</a:t>
            </a:r>
          </a:p>
          <a:p>
            <a:pPr lvl="0"/>
            <a:endParaRPr lang="en-US" dirty="0"/>
          </a:p>
        </p:txBody>
      </p:sp>
      <p:sp>
        <p:nvSpPr>
          <p:cNvPr id="3" name="Title 2"/>
          <p:cNvSpPr>
            <a:spLocks noGrp="1"/>
          </p:cNvSpPr>
          <p:nvPr>
            <p:ph type="title"/>
          </p:nvPr>
        </p:nvSpPr>
        <p:spPr/>
        <p:txBody>
          <a:bodyPr/>
          <a:lstStyle/>
          <a:p>
            <a:r>
              <a:rPr lang="en-US" dirty="0"/>
              <a:t>Learning Truth</a:t>
            </a:r>
          </a:p>
        </p:txBody>
      </p:sp>
    </p:spTree>
    <p:extLst>
      <p:ext uri="{BB962C8B-B14F-4D97-AF65-F5344CB8AC3E}">
        <p14:creationId xmlns:p14="http://schemas.microsoft.com/office/powerpoint/2010/main" val="208906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a:t>
            </a:r>
          </a:p>
        </p:txBody>
      </p:sp>
      <p:sp>
        <p:nvSpPr>
          <p:cNvPr id="3" name="Content Placeholder 2"/>
          <p:cNvSpPr>
            <a:spLocks noGrp="1"/>
          </p:cNvSpPr>
          <p:nvPr>
            <p:ph sz="quarter" idx="4"/>
          </p:nvPr>
        </p:nvSpPr>
        <p:spPr/>
        <p:txBody>
          <a:bodyPr/>
          <a:lstStyle/>
          <a:p>
            <a:pPr marL="0" indent="0">
              <a:buNone/>
            </a:pPr>
            <a:r>
              <a:rPr lang="en-US" dirty="0"/>
              <a:t>“A marvelous young woman … called me, distraught. Through sobs she blurted, ‘I’m not sure I believe the Church is true anymore, and I’m scared. What if my family isn’t going to be together forever?’”</a:t>
            </a:r>
          </a:p>
          <a:p>
            <a:pPr>
              <a:buFont typeface="Arial" charset="0"/>
              <a:buChar char="•"/>
            </a:pPr>
            <a:r>
              <a:rPr lang="en-US" i="0" dirty="0"/>
              <a:t>If this young woman came to you for help, what might you say or do to help her?</a:t>
            </a:r>
          </a:p>
          <a:p>
            <a:pPr marL="0" indent="0">
              <a:buNone/>
            </a:pPr>
            <a:endParaRPr lang="en-US" dirty="0"/>
          </a:p>
        </p:txBody>
      </p:sp>
      <p:pic>
        <p:nvPicPr>
          <p:cNvPr id="5" name="Picture Placeholder 9"/>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185683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the role of asking questions and seeking answers in our effort to learn truth?</a:t>
            </a:r>
          </a:p>
          <a:p>
            <a:r>
              <a:rPr lang="en-US" b="1" dirty="0"/>
              <a:t>Asking questions and seeking answers is a vital part of our effort to learn truth. </a:t>
            </a:r>
          </a:p>
          <a:p>
            <a:r>
              <a:rPr lang="en-US" dirty="0"/>
              <a:t>Why do you think asking questions and seeking answers is a vital part of our effort to learn truth?</a:t>
            </a:r>
          </a:p>
          <a:p>
            <a:r>
              <a:rPr lang="en-US" dirty="0"/>
              <a:t>Why does our attitude and intent matter when we ask questions?</a:t>
            </a:r>
          </a:p>
          <a:p>
            <a:endParaRPr lang="en-US" dirty="0"/>
          </a:p>
          <a:p>
            <a:pPr lvl="0"/>
            <a:endParaRPr lang="en-US" dirty="0"/>
          </a:p>
        </p:txBody>
      </p:sp>
      <p:sp>
        <p:nvSpPr>
          <p:cNvPr id="3" name="Title 2"/>
          <p:cNvSpPr>
            <a:spLocks noGrp="1"/>
          </p:cNvSpPr>
          <p:nvPr>
            <p:ph type="title"/>
          </p:nvPr>
        </p:nvSpPr>
        <p:spPr/>
        <p:txBody>
          <a:bodyPr/>
          <a:lstStyle/>
          <a:p>
            <a:r>
              <a:rPr lang="en-US" dirty="0"/>
              <a:t>Learning Truth</a:t>
            </a:r>
          </a:p>
        </p:txBody>
      </p:sp>
    </p:spTree>
    <p:extLst>
      <p:ext uri="{BB962C8B-B14F-4D97-AF65-F5344CB8AC3E}">
        <p14:creationId xmlns:p14="http://schemas.microsoft.com/office/powerpoint/2010/main" val="1716486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The attitude and intent with which we ask questions and seek answers will greatly affect our ability to learn through the Holy Ghost. </a:t>
            </a:r>
            <a:endParaRPr lang="en-US" dirty="0"/>
          </a:p>
        </p:txBody>
      </p:sp>
      <p:sp>
        <p:nvSpPr>
          <p:cNvPr id="3" name="Title 2"/>
          <p:cNvSpPr>
            <a:spLocks noGrp="1"/>
          </p:cNvSpPr>
          <p:nvPr>
            <p:ph type="title"/>
          </p:nvPr>
        </p:nvSpPr>
        <p:spPr/>
        <p:txBody>
          <a:bodyPr/>
          <a:lstStyle/>
          <a:p>
            <a:r>
              <a:rPr lang="en-US" dirty="0"/>
              <a:t>Our Attitude and Intent</a:t>
            </a:r>
          </a:p>
        </p:txBody>
      </p:sp>
    </p:spTree>
    <p:extLst>
      <p:ext uri="{BB962C8B-B14F-4D97-AF65-F5344CB8AC3E}">
        <p14:creationId xmlns:p14="http://schemas.microsoft.com/office/powerpoint/2010/main" val="179635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Sheri L. Dew</a:t>
            </a:r>
          </a:p>
        </p:txBody>
      </p:sp>
      <p:sp>
        <p:nvSpPr>
          <p:cNvPr id="5" name="Content Placeholder 4"/>
          <p:cNvSpPr>
            <a:spLocks noGrp="1"/>
          </p:cNvSpPr>
          <p:nvPr>
            <p:ph sz="quarter" idx="4"/>
          </p:nvPr>
        </p:nvSpPr>
        <p:spPr/>
        <p:txBody>
          <a:bodyPr/>
          <a:lstStyle/>
          <a:p>
            <a:pPr marL="0" indent="0">
              <a:buNone/>
            </a:pPr>
            <a:r>
              <a:rPr lang="en-US" dirty="0"/>
              <a:t>“I told [the young woman], ‘Bring your scriptures and every question you have. Questions are good. Let’s see what the Lord will teach us.’</a:t>
            </a:r>
          </a:p>
          <a:p>
            <a:pPr marL="0" indent="0">
              <a:buNone/>
            </a:pPr>
            <a:r>
              <a:rPr lang="en-US" dirty="0"/>
              <a:t>“She took me at my word and brought one thorny question after another. We searched the scriptures and the teachings of prophets for answers. Little by little, she began to realize that just because she had questions didn’t mean she didn’t have a testimony.</a:t>
            </a:r>
          </a:p>
          <a:p>
            <a:pPr marL="0" indent="0">
              <a:buNone/>
            </a:pPr>
            <a:r>
              <a:rPr lang="en-US" i="0" dirty="0"/>
              <a:t>Continued on the next page.</a:t>
            </a:r>
            <a:r>
              <a:rPr lang="en-US" dirty="0"/>
              <a:t> </a:t>
            </a:r>
          </a:p>
        </p:txBody>
      </p:sp>
      <p:pic>
        <p:nvPicPr>
          <p:cNvPr id="7"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142231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“The scriptures are filled with accounts of prophets who had questions. And she began to recognize when the Spirit was bearing witness to her—including bearing witness that prophets, seers, and revelators are truly prophets. Her testimony began to grow, and time passed. </a:t>
            </a:r>
          </a:p>
          <a:p>
            <a:pPr marL="0" indent="0">
              <a:buNone/>
            </a:pPr>
            <a:r>
              <a:rPr lang="en-US" i="0" dirty="0"/>
              <a:t>Continued on the next page.</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2987896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“Then about a year ago she called again. ‘I wanted you to be one of the first to know that I am holding in my hand a temple recommend. Will you come when I receive my endowment?’ Then she added, ‘Do you know what you said that helped me the most? You told me that questions are good, and that allowed me to see myself as a seeker rather than a doubter’” (Sheri L. Dew, “Will You Engage in the Wrestle?” [Brigham Young University–Idaho devotional, May 17, 2016], byui.edu/devotionals).</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3281808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might this young woman’s attitude and intent as a seeker of truth have affected her ability to find answers to her questions?</a:t>
            </a:r>
          </a:p>
          <a:p>
            <a:endParaRPr lang="en-US" dirty="0"/>
          </a:p>
        </p:txBody>
      </p:sp>
      <p:sp>
        <p:nvSpPr>
          <p:cNvPr id="3" name="Title 2"/>
          <p:cNvSpPr>
            <a:spLocks noGrp="1"/>
          </p:cNvSpPr>
          <p:nvPr>
            <p:ph type="title"/>
          </p:nvPr>
        </p:nvSpPr>
        <p:spPr/>
        <p:txBody>
          <a:bodyPr/>
          <a:lstStyle/>
          <a:p>
            <a:r>
              <a:rPr lang="en-US" dirty="0"/>
              <a:t>Attitude and Intent</a:t>
            </a:r>
          </a:p>
        </p:txBody>
      </p:sp>
    </p:spTree>
    <p:extLst>
      <p:ext uri="{BB962C8B-B14F-4D97-AF65-F5344CB8AC3E}">
        <p14:creationId xmlns:p14="http://schemas.microsoft.com/office/powerpoint/2010/main" val="1961555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a:t>
            </a:r>
          </a:p>
        </p:txBody>
      </p:sp>
      <p:sp>
        <p:nvSpPr>
          <p:cNvPr id="3" name="Content Placeholder 2"/>
          <p:cNvSpPr>
            <a:spLocks noGrp="1"/>
          </p:cNvSpPr>
          <p:nvPr>
            <p:ph sz="quarter" idx="4"/>
          </p:nvPr>
        </p:nvSpPr>
        <p:spPr/>
        <p:txBody>
          <a:bodyPr/>
          <a:lstStyle/>
          <a:p>
            <a:pPr marL="0" indent="0">
              <a:buNone/>
            </a:pPr>
            <a:r>
              <a:rPr lang="en-US" dirty="0"/>
              <a:t>“I was overjoyed! But two days later, I received a much different call from another [young woman]. ‘Sister Dew,’ she said, ‘before you hear it from someone else, I want you to know that I’m pregnant.’ She said that for several years she had doubted the truthfulness of the gospel and had finally decided there was no reason to live the law of chastity.</a:t>
            </a:r>
          </a:p>
          <a:p>
            <a:pPr marL="0" indent="0">
              <a:buNone/>
            </a:pPr>
            <a:r>
              <a:rPr lang="en-US" i="0" dirty="0"/>
              <a:t>Continued on the next page.</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4073572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“I told her that I was not her judge and that I loved her. Then I asked her if she would like to have a testimony. ‘No, I don’t think so,’ she said.</a:t>
            </a:r>
          </a:p>
          <a:p>
            <a:pPr marL="0" indent="0">
              <a:buNone/>
            </a:pPr>
            <a:r>
              <a:rPr lang="en-US" dirty="0"/>
              <a:t>“The contrast was stunning. At about the same time, these two young women had questions that threatened their testimonies. One of them sent out a cry for help, and family, friends and leaders followed President Monson’s counsel and went to her rescue. </a:t>
            </a:r>
          </a:p>
          <a:p>
            <a:pPr marL="0" indent="0">
              <a:buNone/>
            </a:pPr>
            <a:r>
              <a:rPr lang="en-US" i="0" dirty="0"/>
              <a:t>Continued on the next page.</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1350069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“The other girl nursed her doubt and convinced herself that her immoral choices were acceptable. …</a:t>
            </a:r>
          </a:p>
          <a:p>
            <a:pPr marL="0" indent="0">
              <a:buNone/>
            </a:pPr>
            <a:r>
              <a:rPr lang="en-US" dirty="0"/>
              <a:t>“One girl’s questions propelled her to become a seeker of truth. The other girl used her questions to justify her immorality.</a:t>
            </a:r>
          </a:p>
          <a:p>
            <a:pPr marL="0" indent="0">
              <a:buNone/>
            </a:pPr>
            <a:r>
              <a:rPr lang="en-US" dirty="0"/>
              <a:t>“My dear friends, questions are good. Questions are good if they are inspired questions, asked in faith, and asked of credible sources where the Spirit will direct and confirm the answer. …</a:t>
            </a:r>
          </a:p>
          <a:p>
            <a:pPr marL="0" indent="0">
              <a:buNone/>
            </a:pPr>
            <a:r>
              <a:rPr lang="en-US" i="0" dirty="0"/>
              <a:t>Continued on the next page.</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671317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“None of us are entitled to revelation without effort on our part. Answers from God don’t just magically appear. If we want to grow spiritually, the Lord expects us to ask questions and seek answers. ‘If thou shalt ask,’ He promised, ‘thou shalt receive revelation upon revelation, knowledge upon knowledge’ [D&amp;C 42:61]. How much clearer can it be? The Lord loves inspired questions asked in faith because they lead to knowledge, to revelation, and to greater faith” (Sheri L. Dew, “Will You Engage in the Wrestle?” [Brigham Young University–Idaho devotional, May 17, 2016], byui.edu/devotionals).</a:t>
            </a:r>
          </a:p>
        </p:txBody>
      </p:sp>
      <p:pic>
        <p:nvPicPr>
          <p:cNvPr id="5" name="Picture Placeholder 6"/>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311565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“I asked, ‘Do you want a testimony?’ ‘Yes,’ she said.</a:t>
            </a:r>
          </a:p>
          <a:p>
            <a:pPr marL="0" indent="0">
              <a:buNone/>
            </a:pPr>
            <a:r>
              <a:rPr lang="en-US" dirty="0"/>
              <a:t>“‘Are you willing to work for it?’ Again, ‘Yes’” (Sheri L. Dew, “Will You Engage in the Wrestle?” [Brigham Young University–Idaho devotional, May 17, 2016], </a:t>
            </a:r>
            <a:r>
              <a:rPr lang="en-US" dirty="0" err="1"/>
              <a:t>byui.edu</a:t>
            </a:r>
            <a:r>
              <a:rPr lang="en-US" dirty="0"/>
              <a:t>/devotionals).</a:t>
            </a:r>
          </a:p>
        </p:txBody>
      </p:sp>
      <p:pic>
        <p:nvPicPr>
          <p:cNvPr id="5" name="Picture Placeholder 9"/>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1668763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can the experiences of the two young women Sister Dew spoke of help us understand the importance of our attitude and intent when asking questions?</a:t>
            </a:r>
          </a:p>
          <a:p>
            <a:endParaRPr lang="en-US" dirty="0"/>
          </a:p>
        </p:txBody>
      </p:sp>
      <p:sp>
        <p:nvSpPr>
          <p:cNvPr id="3" name="Title 2"/>
          <p:cNvSpPr>
            <a:spLocks noGrp="1"/>
          </p:cNvSpPr>
          <p:nvPr>
            <p:ph type="title"/>
          </p:nvPr>
        </p:nvSpPr>
        <p:spPr/>
        <p:txBody>
          <a:bodyPr/>
          <a:lstStyle/>
          <a:p>
            <a:r>
              <a:rPr lang="en-US" dirty="0"/>
              <a:t>Our Attitude and Intent</a:t>
            </a:r>
          </a:p>
        </p:txBody>
      </p:sp>
    </p:spTree>
    <p:extLst>
      <p:ext uri="{BB962C8B-B14F-4D97-AF65-F5344CB8AC3E}">
        <p14:creationId xmlns:p14="http://schemas.microsoft.com/office/powerpoint/2010/main" val="499870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fontAlgn="base"/>
            <a:r>
              <a:rPr lang="en-US" dirty="0"/>
              <a:t>How can the experiences of the two young women Sister Dew spoke of help us understand the importance of our attitude and intent when asking questions?</a:t>
            </a:r>
          </a:p>
          <a:p>
            <a:pPr fontAlgn="base"/>
            <a:r>
              <a:rPr lang="en-US" dirty="0"/>
              <a:t>How do the experiences of the two young women help us understand our role in diligently seeking answers to our questions?</a:t>
            </a:r>
          </a:p>
          <a:p>
            <a:endParaRPr lang="en-US" dirty="0"/>
          </a:p>
        </p:txBody>
      </p:sp>
      <p:sp>
        <p:nvSpPr>
          <p:cNvPr id="3" name="Title 2"/>
          <p:cNvSpPr>
            <a:spLocks noGrp="1"/>
          </p:cNvSpPr>
          <p:nvPr>
            <p:ph type="title"/>
          </p:nvPr>
        </p:nvSpPr>
        <p:spPr/>
        <p:txBody>
          <a:bodyPr/>
          <a:lstStyle/>
          <a:p>
            <a:r>
              <a:rPr lang="en-US" dirty="0"/>
              <a:t>Our Attitude and Intent</a:t>
            </a:r>
          </a:p>
        </p:txBody>
      </p:sp>
    </p:spTree>
    <p:extLst>
      <p:ext uri="{BB962C8B-B14F-4D97-AF65-F5344CB8AC3E}">
        <p14:creationId xmlns:p14="http://schemas.microsoft.com/office/powerpoint/2010/main" val="3240780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59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Sheri L. Dew, cont.</a:t>
            </a:r>
          </a:p>
        </p:txBody>
      </p:sp>
      <p:sp>
        <p:nvSpPr>
          <p:cNvPr id="3" name="Content Placeholder 2"/>
          <p:cNvSpPr>
            <a:spLocks noGrp="1"/>
          </p:cNvSpPr>
          <p:nvPr>
            <p:ph sz="quarter" idx="4"/>
          </p:nvPr>
        </p:nvSpPr>
        <p:spPr/>
        <p:txBody>
          <a:bodyPr/>
          <a:lstStyle/>
          <a:p>
            <a:pPr marL="0" indent="0">
              <a:buNone/>
            </a:pPr>
            <a:r>
              <a:rPr lang="en-US" dirty="0"/>
              <a:t>“I asked, ‘Do you want a testimony?’ ‘Yes,’ she said.</a:t>
            </a:r>
          </a:p>
          <a:p>
            <a:pPr marL="0" indent="0">
              <a:buNone/>
            </a:pPr>
            <a:r>
              <a:rPr lang="en-US" dirty="0"/>
              <a:t>“‘Are you willing to work for it?’ Again, ‘Yes’” (Sheri L. Dew, “Will You Engage in the Wrestle?” [Brigham Young University–Idaho devotional, May 17, 2016], </a:t>
            </a:r>
            <a:r>
              <a:rPr lang="en-US" dirty="0" err="1"/>
              <a:t>byui.edu</a:t>
            </a:r>
            <a:r>
              <a:rPr lang="en-US" dirty="0"/>
              <a:t>/devotionals).</a:t>
            </a:r>
          </a:p>
          <a:p>
            <a:r>
              <a:rPr lang="en-US" i="0" dirty="0"/>
              <a:t>Why do you think it might have been helpful to ask this young woman if she desired a testimony of the gospel and if she was willing to work for it?</a:t>
            </a:r>
          </a:p>
        </p:txBody>
      </p:sp>
      <p:pic>
        <p:nvPicPr>
          <p:cNvPr id="5" name="Picture Placeholder 9"/>
          <p:cNvPicPr>
            <a:picLocks noGrp="1" noChangeAspect="1"/>
          </p:cNvPicPr>
          <p:nvPr>
            <p:ph type="pic" sz="quarter" idx="10"/>
          </p:nvPr>
        </p:nvPicPr>
        <p:blipFill>
          <a:blip r:embed="rId2"/>
          <a:srcRect t="4033" b="4033"/>
          <a:stretch>
            <a:fillRect/>
          </a:stretch>
        </p:blipFill>
        <p:spPr/>
      </p:pic>
    </p:spTree>
    <p:extLst>
      <p:ext uri="{BB962C8B-B14F-4D97-AF65-F5344CB8AC3E}">
        <p14:creationId xmlns:p14="http://schemas.microsoft.com/office/powerpoint/2010/main" val="204793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During your experience in seminary, you will have many opportunities to work to increase your understanding and testimony of the gospel. You will also learn how to find answers to your questions and the questions others may have about the Church—including its teachings and history. One way you can do this is through Doctrinal Mastery. </a:t>
            </a:r>
          </a:p>
        </p:txBody>
      </p:sp>
      <p:sp>
        <p:nvSpPr>
          <p:cNvPr id="6" name="Title 5"/>
          <p:cNvSpPr>
            <a:spLocks noGrp="1"/>
          </p:cNvSpPr>
          <p:nvPr>
            <p:ph type="title"/>
          </p:nvPr>
        </p:nvSpPr>
        <p:spPr/>
        <p:txBody>
          <a:bodyPr/>
          <a:lstStyle/>
          <a:p>
            <a:r>
              <a:rPr lang="en-US" dirty="0"/>
              <a:t>Doctrinal Mastery</a:t>
            </a:r>
          </a:p>
        </p:txBody>
      </p:sp>
    </p:spTree>
    <p:extLst>
      <p:ext uri="{BB962C8B-B14F-4D97-AF65-F5344CB8AC3E}">
        <p14:creationId xmlns:p14="http://schemas.microsoft.com/office/powerpoint/2010/main" val="16670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a:t>Doctrinal Mastery includes learning and applying principles of acquiring spiritual knowledge. Doctrinal Mastery also includes developing a deeper understanding of key doctrines of the gospel of Jesus Christ. </a:t>
            </a:r>
          </a:p>
        </p:txBody>
      </p:sp>
      <p:sp>
        <p:nvSpPr>
          <p:cNvPr id="8" name="Title 7"/>
          <p:cNvSpPr>
            <a:spLocks noGrp="1"/>
          </p:cNvSpPr>
          <p:nvPr>
            <p:ph type="title"/>
          </p:nvPr>
        </p:nvSpPr>
        <p:spPr/>
        <p:txBody>
          <a:bodyPr/>
          <a:lstStyle/>
          <a:p>
            <a:r>
              <a:rPr lang="en-US" dirty="0"/>
              <a:t>Doctrinal Mastery</a:t>
            </a:r>
          </a:p>
        </p:txBody>
      </p:sp>
    </p:spTree>
    <p:extLst>
      <p:ext uri="{BB962C8B-B14F-4D97-AF65-F5344CB8AC3E}">
        <p14:creationId xmlns:p14="http://schemas.microsoft.com/office/powerpoint/2010/main" val="218149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a:t>“Because our Heavenly Father loves us and wants us to progress toward becoming like Him, He has encouraged us to ‘seek learning, even by study and also by faith’ (D&amp;C 88:118). In our search for truth, we can trust Him completely, relying on His wisdom, His love, and His power to teach and bless us. </a:t>
            </a:r>
          </a:p>
          <a:p>
            <a:pPr marL="0" indent="0">
              <a:buNone/>
            </a:pPr>
            <a:r>
              <a:rPr lang="en-US" dirty="0"/>
              <a:t>Continued on next page.</a:t>
            </a:r>
          </a:p>
        </p:txBody>
      </p:sp>
      <p:sp>
        <p:nvSpPr>
          <p:cNvPr id="3" name="Title 2"/>
          <p:cNvSpPr>
            <a:spLocks noGrp="1"/>
          </p:cNvSpPr>
          <p:nvPr>
            <p:ph type="title"/>
          </p:nvPr>
        </p:nvSpPr>
        <p:spPr/>
        <p:txBody>
          <a:bodyPr/>
          <a:lstStyle/>
          <a:p>
            <a:r>
              <a:rPr lang="en-US" dirty="0"/>
              <a:t>Acquiring Spiritual Knowledge</a:t>
            </a:r>
          </a:p>
        </p:txBody>
      </p:sp>
    </p:spTree>
    <p:extLst>
      <p:ext uri="{BB962C8B-B14F-4D97-AF65-F5344CB8AC3E}">
        <p14:creationId xmlns:p14="http://schemas.microsoft.com/office/powerpoint/2010/main" val="124569223"/>
      </p:ext>
    </p:extLst>
  </p:cSld>
  <p:clrMapOvr>
    <a:masterClrMapping/>
  </p:clrMapOvr>
</p:sld>
</file>

<file path=ppt/theme/theme1.xml><?xml version="1.0" encoding="utf-8"?>
<a:theme xmlns:a="http://schemas.openxmlformats.org/drawingml/2006/main" name="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ld Testa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1">
              <a:lumMod val="8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62E53161F90B498140BA4BCC7CD2A2" ma:contentTypeVersion="4" ma:contentTypeDescription="Create a new document." ma:contentTypeScope="" ma:versionID="5514aae59e1df552f535bcd2770d0b98">
  <xsd:schema xmlns:xsd="http://www.w3.org/2001/XMLSchema" xmlns:xs="http://www.w3.org/2001/XMLSchema" xmlns:p="http://schemas.microsoft.com/office/2006/metadata/properties" xmlns:ns2="b764eb9d-49e1-4eb4-965b-0d99005b74c0" xmlns:ns3="a51ac170-4e69-43ea-bbd4-5a9e3eb386dc" targetNamespace="http://schemas.microsoft.com/office/2006/metadata/properties" ma:root="true" ma:fieldsID="18282172e0edafd8760d3310f0e8cfee" ns2:_="" ns3:_="">
    <xsd:import namespace="b764eb9d-49e1-4eb4-965b-0d99005b74c0"/>
    <xsd:import namespace="a51ac170-4e69-43ea-bbd4-5a9e3eb386d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4eb9d-49e1-4eb4-965b-0d99005b74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1ac170-4e69-43ea-bbd4-5a9e3eb386d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B84D4C-8284-4EFB-AE14-9727A8001A17}">
  <ds:schemaRefs>
    <ds:schemaRef ds:uri="http://schemas.microsoft.com/sharepoint/v3/contenttype/forms"/>
  </ds:schemaRefs>
</ds:datastoreItem>
</file>

<file path=customXml/itemProps2.xml><?xml version="1.0" encoding="utf-8"?>
<ds:datastoreItem xmlns:ds="http://schemas.openxmlformats.org/officeDocument/2006/customXml" ds:itemID="{3C4FDCDE-C76B-49DE-9B40-CB5C6EAD2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4eb9d-49e1-4eb4-965b-0d99005b74c0"/>
    <ds:schemaRef ds:uri="a51ac170-4e69-43ea-bbd4-5a9e3eb38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827ABC-A261-4386-AF02-3BDDF485E5BF}">
  <ds:schemaRef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a51ac170-4e69-43ea-bbd4-5a9e3eb386dc"/>
    <ds:schemaRef ds:uri="b764eb9d-49e1-4eb4-965b-0d99005b74c0"/>
  </ds:schemaRefs>
</ds:datastoreItem>
</file>

<file path=docProps/app.xml><?xml version="1.0" encoding="utf-8"?>
<Properties xmlns="http://schemas.openxmlformats.org/officeDocument/2006/extended-properties" xmlns:vt="http://schemas.openxmlformats.org/officeDocument/2006/docPropsVTypes">
  <Template/>
  <TotalTime>6001</TotalTime>
  <Words>2374</Words>
  <Application>Microsoft Office PowerPoint</Application>
  <PresentationFormat>On-screen Show (4:3)</PresentationFormat>
  <Paragraphs>151</Paragraphs>
  <Slides>52</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52</vt:i4>
      </vt:variant>
    </vt:vector>
  </HeadingPairs>
  <TitlesOfParts>
    <vt:vector size="61" baseType="lpstr">
      <vt:lpstr>Arial</vt:lpstr>
      <vt:lpstr>Calibri</vt:lpstr>
      <vt:lpstr>Helam Slab ldsLat Light</vt:lpstr>
      <vt:lpstr>Open Sans</vt:lpstr>
      <vt:lpstr>Old Testament</vt:lpstr>
      <vt:lpstr>1_Old Testament</vt:lpstr>
      <vt:lpstr>2_Old Testament</vt:lpstr>
      <vt:lpstr>3_Old Testament</vt:lpstr>
      <vt:lpstr>4_Old Testament</vt:lpstr>
      <vt:lpstr>Acquiring Spiritual Knowledge</vt:lpstr>
      <vt:lpstr>Devotional</vt:lpstr>
      <vt:lpstr>Sheri L. Dew</vt:lpstr>
      <vt:lpstr>Sheri L. Dew</vt:lpstr>
      <vt:lpstr>Sheri L. Dew, cont.</vt:lpstr>
      <vt:lpstr>Sheri L. Dew, cont.</vt:lpstr>
      <vt:lpstr>Doctrinal Mastery</vt:lpstr>
      <vt:lpstr>Doctrinal Mastery</vt:lpstr>
      <vt:lpstr>Acquiring Spiritual Knowledge</vt:lpstr>
      <vt:lpstr>Acquiring Spiritual Knowledge, cont.</vt:lpstr>
      <vt:lpstr>Source of All Truth</vt:lpstr>
      <vt:lpstr>Source of All Truth</vt:lpstr>
      <vt:lpstr>Source of All Truth</vt:lpstr>
      <vt:lpstr>Source of All Truth</vt:lpstr>
      <vt:lpstr>Source of All Truth</vt:lpstr>
      <vt:lpstr>A Pattern</vt:lpstr>
      <vt:lpstr>A Pattern</vt:lpstr>
      <vt:lpstr>A Pattern</vt:lpstr>
      <vt:lpstr>Acquiring Spiritual Knowledge</vt:lpstr>
      <vt:lpstr>Acquiring Spiritual Knowledge, cont.</vt:lpstr>
      <vt:lpstr>God’s Pattern</vt:lpstr>
      <vt:lpstr>Applying God’s Pattern</vt:lpstr>
      <vt:lpstr>Applying God’s Pattern</vt:lpstr>
      <vt:lpstr>Doctrinal Mastery Passages</vt:lpstr>
      <vt:lpstr>Moroni 10:4–5</vt:lpstr>
      <vt:lpstr>Moroni 10:4–5</vt:lpstr>
      <vt:lpstr>President Russell M. Nelson</vt:lpstr>
      <vt:lpstr>President Russell M. Nelson</vt:lpstr>
      <vt:lpstr>2 Nephi 32:8–9</vt:lpstr>
      <vt:lpstr>2 Nephi 32:8–9</vt:lpstr>
      <vt:lpstr>2 Nephi 32:3</vt:lpstr>
      <vt:lpstr>2 Nephi 32:3</vt:lpstr>
      <vt:lpstr>2 Nephi 32:3</vt:lpstr>
      <vt:lpstr>Asking Questions</vt:lpstr>
      <vt:lpstr>Acquiring Spiritual Knowledge</vt:lpstr>
      <vt:lpstr>Acquiring Spiritual Knowledge, cont.</vt:lpstr>
      <vt:lpstr>Learning Truth</vt:lpstr>
      <vt:lpstr>Learning Truth</vt:lpstr>
      <vt:lpstr>Learning Truth</vt:lpstr>
      <vt:lpstr>Learning Truth</vt:lpstr>
      <vt:lpstr>Our Attitude and Intent</vt:lpstr>
      <vt:lpstr>Sheri L. Dew</vt:lpstr>
      <vt:lpstr>Sheri L. Dew, cont.</vt:lpstr>
      <vt:lpstr>Sheri L. Dew, cont.</vt:lpstr>
      <vt:lpstr>Attitude and Intent</vt:lpstr>
      <vt:lpstr>Sheri L. Dew</vt:lpstr>
      <vt:lpstr>Sheri L. Dew, cont.</vt:lpstr>
      <vt:lpstr>Sheri L. Dew, cont.</vt:lpstr>
      <vt:lpstr>Sheri L. Dew, cont.</vt:lpstr>
      <vt:lpstr>Our Attitude and Intent</vt:lpstr>
      <vt:lpstr>Our Attitude and Intent</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Morris</dc:creator>
  <cp:lastModifiedBy>Douglas Geilman</cp:lastModifiedBy>
  <cp:revision>266</cp:revision>
  <dcterms:created xsi:type="dcterms:W3CDTF">2013-07-15T20:26:14Z</dcterms:created>
  <dcterms:modified xsi:type="dcterms:W3CDTF">2017-06-15T21:03:05Z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0x010100D162E53161F90B498140BA4BCC7CD2A2</vt:lpwstr>
  </property>
</Properties>
</file>